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Default Extension="wdp" ContentType="image/vnd.ms-photo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2" r:id="rId8"/>
    <p:sldId id="267" r:id="rId9"/>
    <p:sldId id="281" r:id="rId10"/>
    <p:sldId id="282" r:id="rId11"/>
    <p:sldId id="286" r:id="rId12"/>
    <p:sldId id="283" r:id="rId13"/>
    <p:sldId id="287" r:id="rId14"/>
    <p:sldId id="284" r:id="rId15"/>
    <p:sldId id="288" r:id="rId16"/>
    <p:sldId id="285" r:id="rId17"/>
    <p:sldId id="289" r:id="rId18"/>
    <p:sldId id="261" r:id="rId19"/>
    <p:sldId id="268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91" r:id="rId32"/>
    <p:sldId id="292" r:id="rId33"/>
    <p:sldId id="294" r:id="rId34"/>
    <p:sldId id="293" r:id="rId3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1"/>
  </p:normalViewPr>
  <p:slideViewPr>
    <p:cSldViewPr snapToGrid="0" snapToObjects="1">
      <p:cViewPr>
        <p:scale>
          <a:sx n="75" d="100"/>
          <a:sy n="75" d="100"/>
        </p:scale>
        <p:origin x="-282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\\localhost\Users\odmc\Google%20Drive\Policy%20LAB\Consistencia%202\Evaluacio&#769;n%20consistencia%202015\Entregables\ROPS%202015\Nuevas%20Tablas%20Oliver%20V2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abone:Desktop:Anexo%20ROPsV1-grafmod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abone:Desktop:Anexo%20ROPsV1-grafmod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abone:Desktop:Anexo%20ROPsV1-grafmod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abone:Desktop:Anexo%20ROPsV1-grafmod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abone:Desktop:Anexo%20ROPsV1-grafmod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abone:Desktop:Anexo%20ROPsV1-grafmod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abone:Desktop:Anexo%20ROPsV1-grafmod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abone:Desktop:Anexo%20ROPsV1-grafmod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abone:Desktop:Anexo%20ROPsV1-grafmod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abone:Desktop:Anexo%20ROPsV1-grafmod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abone:Desktop:Consultor&#237;as%202015:Evaluaci&#243;n:Propuesta%20gr&#225;ficas%20promedios%20anual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omez\Google%20Drive\DERI\1.%20Diagn&#243;stico%20RdO\2015_Estudio_consistencia_Programas\02_Segunda%20Entega_Diagn&#243;stico_ROP_2015\Carpeta%20con%20entregables\Anexo%20ROPsV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omez\Google%20Drive\DERI\1.%20Diagn&#243;stico%20RdO\2015_Estudio_consistencia_Programas\02_Segunda%20Entega_Diagn&#243;stico_ROP_2015\Carpeta%20con%20entregables\Anexo%20ROPsV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omez\Google%20Drive\DERI\1.%20Diagn&#243;stico%20RdO\2015_Estudio_consistencia_Programas\02_Segunda%20Entega_Diagn&#243;stico_ROP_2015\Carpeta%20con%20entregables\Anexo%20ROPsV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rimetria:Google%20Drive:Evaluaci&#243;n%202015:mod:Anexo%20ROPsV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rimetria:Google%20Drive:Evaluaci&#243;n%202015:mod:Anexo%20ROPsV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abone:Desktop:Anexo%20ROPsV1-grafmod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abone:Desktop:Anexo%20ROPsV1-grafmo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autoTitleDeleted val="1"/>
    <c:plotArea>
      <c:layout/>
      <c:stockChart>
        <c:ser>
          <c:idx val="0"/>
          <c:order val="0"/>
          <c:tx>
            <c:strRef>
              <c:f>Total!$B$10</c:f>
              <c:strCache>
                <c:ptCount val="1"/>
                <c:pt idx="0">
                  <c:v>Max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r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Total!$A$11:$A$15</c:f>
              <c:strCache>
                <c:ptCount val="5"/>
                <c:pt idx="0">
                  <c:v>Puntaje final</c:v>
                </c:pt>
                <c:pt idx="1">
                  <c:v>Sección I. Instrumentos jurídicos y diagnóstico del problema público</c:v>
                </c:pt>
                <c:pt idx="2">
                  <c:v>Sección II. Diseño y operación</c:v>
                </c:pt>
                <c:pt idx="3">
                  <c:v>Sección III. Mecanismos de verificación de resultados</c:v>
                </c:pt>
                <c:pt idx="4">
                  <c:v>Sección IV. Transparencia y rendición de cuentas</c:v>
                </c:pt>
              </c:strCache>
            </c:strRef>
          </c:cat>
          <c:val>
            <c:numRef>
              <c:f>Total!$B$11:$B$15</c:f>
              <c:numCache>
                <c:formatCode>General</c:formatCode>
                <c:ptCount val="5"/>
                <c:pt idx="0">
                  <c:v>83.98</c:v>
                </c:pt>
                <c:pt idx="1">
                  <c:v>92.16</c:v>
                </c:pt>
                <c:pt idx="2">
                  <c:v>87.5</c:v>
                </c:pt>
                <c:pt idx="3">
                  <c:v>100</c:v>
                </c:pt>
                <c:pt idx="4">
                  <c:v>96.3</c:v>
                </c:pt>
              </c:numCache>
            </c:numRef>
          </c:val>
        </c:ser>
        <c:ser>
          <c:idx val="1"/>
          <c:order val="1"/>
          <c:tx>
            <c:strRef>
              <c:f>Total!$C$10</c:f>
              <c:strCache>
                <c:ptCount val="1"/>
                <c:pt idx="0">
                  <c:v>Min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r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Total!$A$11:$A$15</c:f>
              <c:strCache>
                <c:ptCount val="5"/>
                <c:pt idx="0">
                  <c:v>Puntaje final</c:v>
                </c:pt>
                <c:pt idx="1">
                  <c:v>Sección I. Instrumentos jurídicos y diagnóstico del problema público</c:v>
                </c:pt>
                <c:pt idx="2">
                  <c:v>Sección II. Diseño y operación</c:v>
                </c:pt>
                <c:pt idx="3">
                  <c:v>Sección III. Mecanismos de verificación de resultados</c:v>
                </c:pt>
                <c:pt idx="4">
                  <c:v>Sección IV. Transparencia y rendición de cuentas</c:v>
                </c:pt>
              </c:strCache>
            </c:strRef>
          </c:cat>
          <c:val>
            <c:numRef>
              <c:f>Total!$C$11:$C$15</c:f>
              <c:numCache>
                <c:formatCode>General</c:formatCode>
                <c:ptCount val="5"/>
                <c:pt idx="0">
                  <c:v>26.810000000000002</c:v>
                </c:pt>
                <c:pt idx="1">
                  <c:v>37.25</c:v>
                </c:pt>
                <c:pt idx="2">
                  <c:v>36.11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Total!$D$10</c:f>
              <c:strCache>
                <c:ptCount val="1"/>
                <c:pt idx="0">
                  <c:v>Mean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/>
              </a:gradFill>
              <a:ln w="9525">
                <a:solidFill>
                  <a:schemeClr val="accent6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r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Total!$A$11:$A$15</c:f>
              <c:strCache>
                <c:ptCount val="5"/>
                <c:pt idx="0">
                  <c:v>Puntaje final</c:v>
                </c:pt>
                <c:pt idx="1">
                  <c:v>Sección I. Instrumentos jurídicos y diagnóstico del problema público</c:v>
                </c:pt>
                <c:pt idx="2">
                  <c:v>Sección II. Diseño y operación</c:v>
                </c:pt>
                <c:pt idx="3">
                  <c:v>Sección III. Mecanismos de verificación de resultados</c:v>
                </c:pt>
                <c:pt idx="4">
                  <c:v>Sección IV. Transparencia y rendición de cuentas</c:v>
                </c:pt>
              </c:strCache>
            </c:strRef>
          </c:cat>
          <c:val>
            <c:numRef>
              <c:f>Total!$D$11:$D$15</c:f>
              <c:numCache>
                <c:formatCode>General</c:formatCode>
                <c:ptCount val="5"/>
                <c:pt idx="0">
                  <c:v>63.349999999999994</c:v>
                </c:pt>
                <c:pt idx="1">
                  <c:v>76.180000000000007</c:v>
                </c:pt>
                <c:pt idx="2">
                  <c:v>68.2</c:v>
                </c:pt>
                <c:pt idx="3">
                  <c:v>53.57</c:v>
                </c:pt>
                <c:pt idx="4">
                  <c:v>55.46</c:v>
                </c:pt>
              </c:numCache>
            </c:numRef>
          </c:val>
        </c:ser>
        <c:dLbls>
          <c:showVal val="1"/>
        </c:dLbls>
        <c:hiLowLines>
          <c:spPr>
            <a:ln w="9525" cap="flat" cmpd="sng" algn="ctr">
              <a:solidFill>
                <a:schemeClr val="lt1"/>
              </a:solidFill>
              <a:round/>
            </a:ln>
            <a:effectLst/>
          </c:spPr>
        </c:hiLowLines>
        <c:axId val="70014080"/>
        <c:axId val="70015616"/>
      </c:stockChart>
      <c:catAx>
        <c:axId val="7001408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70015616"/>
        <c:crosses val="autoZero"/>
        <c:auto val="1"/>
        <c:lblAlgn val="ctr"/>
        <c:lblOffset val="100"/>
      </c:catAx>
      <c:valAx>
        <c:axId val="70015616"/>
        <c:scaling>
          <c:orientation val="minMax"/>
          <c:max val="100"/>
        </c:scaling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70014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18"/>
  <c:chart>
    <c:autoTitleDeleted val="1"/>
    <c:plotArea>
      <c:layout/>
      <c:radarChart>
        <c:radarStyle val="filled"/>
        <c:ser>
          <c:idx val="0"/>
          <c:order val="0"/>
          <c:cat>
            <c:multiLvlStrRef>
              <c:f>GD_5!$A$2:$B$38</c:f>
              <c:multiLvlStrCache>
                <c:ptCount val="37"/>
                <c:lvl>
                  <c:pt idx="0">
                    <c:v>SEJ</c:v>
                  </c:pt>
                  <c:pt idx="1">
                    <c:v>FOJAL</c:v>
                  </c:pt>
                  <c:pt idx="2">
                    <c:v>STPS</c:v>
                  </c:pt>
                  <c:pt idx="3">
                    <c:v>SICYT</c:v>
                  </c:pt>
                  <c:pt idx="4">
                    <c:v>SEJ</c:v>
                  </c:pt>
                  <c:pt idx="5">
                    <c:v>SEMADET</c:v>
                  </c:pt>
                  <c:pt idx="6">
                    <c:v>STPS</c:v>
                  </c:pt>
                  <c:pt idx="7">
                    <c:v>STPS</c:v>
                  </c:pt>
                  <c:pt idx="8">
                    <c:v>IJJ</c:v>
                  </c:pt>
                  <c:pt idx="9">
                    <c:v>SEDECO</c:v>
                  </c:pt>
                  <c:pt idx="10">
                    <c:v>SEDER</c:v>
                  </c:pt>
                  <c:pt idx="11">
                    <c:v>DIF</c:v>
                  </c:pt>
                  <c:pt idx="12">
                    <c:v>Turismo</c:v>
                  </c:pt>
                  <c:pt idx="13">
                    <c:v>Cultura</c:v>
                  </c:pt>
                  <c:pt idx="14">
                    <c:v>IJALVI</c:v>
                  </c:pt>
                  <c:pt idx="15">
                    <c:v>IJJ</c:v>
                  </c:pt>
                  <c:pt idx="16">
                    <c:v>SEDIS</c:v>
                  </c:pt>
                  <c:pt idx="17">
                    <c:v>SEDIS</c:v>
                  </c:pt>
                  <c:pt idx="18">
                    <c:v>DIF</c:v>
                  </c:pt>
                  <c:pt idx="19">
                    <c:v>Cultura</c:v>
                  </c:pt>
                  <c:pt idx="20">
                    <c:v>SEDIS</c:v>
                  </c:pt>
                  <c:pt idx="21">
                    <c:v>SEDER</c:v>
                  </c:pt>
                  <c:pt idx="22">
                    <c:v>DIF</c:v>
                  </c:pt>
                  <c:pt idx="23">
                    <c:v>DIF</c:v>
                  </c:pt>
                  <c:pt idx="24">
                    <c:v>SEDIS</c:v>
                  </c:pt>
                  <c:pt idx="25">
                    <c:v>SEDIS</c:v>
                  </c:pt>
                  <c:pt idx="26">
                    <c:v>SEDIS</c:v>
                  </c:pt>
                  <c:pt idx="27">
                    <c:v>SEMADET</c:v>
                  </c:pt>
                  <c:pt idx="28">
                    <c:v>SEDIS</c:v>
                  </c:pt>
                  <c:pt idx="29">
                    <c:v>COEDIS</c:v>
                  </c:pt>
                  <c:pt idx="30">
                    <c:v>SEDECO</c:v>
                  </c:pt>
                  <c:pt idx="31">
                    <c:v>SEDER</c:v>
                  </c:pt>
                  <c:pt idx="32">
                    <c:v>SEDIS</c:v>
                  </c:pt>
                  <c:pt idx="33">
                    <c:v>SEDIS</c:v>
                  </c:pt>
                  <c:pt idx="34">
                    <c:v>SEPAF</c:v>
                  </c:pt>
                  <c:pt idx="35">
                    <c:v>SEDIS</c:v>
                  </c:pt>
                  <c:pt idx="36">
                    <c:v>SIOP</c:v>
                  </c:pt>
                </c:lvl>
                <c:lvl>
                  <c:pt idx="0">
                    <c:v>28</c:v>
                  </c:pt>
                  <c:pt idx="1">
                    <c:v>1</c:v>
                  </c:pt>
                  <c:pt idx="2">
                    <c:v>31</c:v>
                  </c:pt>
                  <c:pt idx="3">
                    <c:v>36</c:v>
                  </c:pt>
                  <c:pt idx="4">
                    <c:v>9</c:v>
                  </c:pt>
                  <c:pt idx="5">
                    <c:v>30</c:v>
                  </c:pt>
                  <c:pt idx="6">
                    <c:v>11</c:v>
                  </c:pt>
                  <c:pt idx="7">
                    <c:v>32</c:v>
                  </c:pt>
                  <c:pt idx="8">
                    <c:v>12</c:v>
                  </c:pt>
                  <c:pt idx="9">
                    <c:v>7</c:v>
                  </c:pt>
                  <c:pt idx="10">
                    <c:v>8</c:v>
                  </c:pt>
                  <c:pt idx="11">
                    <c:v>14</c:v>
                  </c:pt>
                  <c:pt idx="12">
                    <c:v>29</c:v>
                  </c:pt>
                  <c:pt idx="13">
                    <c:v>2</c:v>
                  </c:pt>
                  <c:pt idx="14">
                    <c:v>17</c:v>
                  </c:pt>
                  <c:pt idx="15">
                    <c:v>35</c:v>
                  </c:pt>
                  <c:pt idx="16">
                    <c:v>3</c:v>
                  </c:pt>
                  <c:pt idx="17">
                    <c:v>6</c:v>
                  </c:pt>
                  <c:pt idx="18">
                    <c:v>33</c:v>
                  </c:pt>
                  <c:pt idx="19">
                    <c:v>18</c:v>
                  </c:pt>
                  <c:pt idx="20">
                    <c:v>4</c:v>
                  </c:pt>
                  <c:pt idx="21">
                    <c:v>26</c:v>
                  </c:pt>
                  <c:pt idx="22">
                    <c:v>34</c:v>
                  </c:pt>
                  <c:pt idx="23">
                    <c:v>13</c:v>
                  </c:pt>
                  <c:pt idx="24">
                    <c:v>20</c:v>
                  </c:pt>
                  <c:pt idx="25">
                    <c:v>22</c:v>
                  </c:pt>
                  <c:pt idx="26">
                    <c:v>23</c:v>
                  </c:pt>
                  <c:pt idx="27">
                    <c:v>10</c:v>
                  </c:pt>
                  <c:pt idx="28">
                    <c:v>24</c:v>
                  </c:pt>
                  <c:pt idx="29">
                    <c:v>15</c:v>
                  </c:pt>
                  <c:pt idx="30">
                    <c:v>25</c:v>
                  </c:pt>
                  <c:pt idx="31">
                    <c:v>27</c:v>
                  </c:pt>
                  <c:pt idx="32">
                    <c:v>5</c:v>
                  </c:pt>
                  <c:pt idx="33">
                    <c:v>21</c:v>
                  </c:pt>
                  <c:pt idx="34">
                    <c:v>37</c:v>
                  </c:pt>
                  <c:pt idx="35">
                    <c:v>19</c:v>
                  </c:pt>
                  <c:pt idx="36">
                    <c:v>38</c:v>
                  </c:pt>
                </c:lvl>
              </c:multiLvlStrCache>
            </c:multiLvlStrRef>
          </c:cat>
          <c:val>
            <c:numRef>
              <c:f>GD_5!$C$2:$C$38</c:f>
              <c:numCache>
                <c:formatCode>General</c:formatCode>
                <c:ptCount val="37"/>
                <c:pt idx="0">
                  <c:v>54.166670000000003</c:v>
                </c:pt>
                <c:pt idx="1">
                  <c:v>65.624999999999986</c:v>
                </c:pt>
                <c:pt idx="2">
                  <c:v>66.666669999999996</c:v>
                </c:pt>
                <c:pt idx="3">
                  <c:v>66.666669999999996</c:v>
                </c:pt>
                <c:pt idx="4">
                  <c:v>66.666669999999996</c:v>
                </c:pt>
                <c:pt idx="5">
                  <c:v>66.666669999999996</c:v>
                </c:pt>
                <c:pt idx="6">
                  <c:v>66.666669999999996</c:v>
                </c:pt>
                <c:pt idx="7">
                  <c:v>70.833329999999989</c:v>
                </c:pt>
                <c:pt idx="8">
                  <c:v>75</c:v>
                </c:pt>
                <c:pt idx="9">
                  <c:v>79.166669999999996</c:v>
                </c:pt>
                <c:pt idx="10">
                  <c:v>83.333329999999989</c:v>
                </c:pt>
                <c:pt idx="11">
                  <c:v>87.5</c:v>
                </c:pt>
                <c:pt idx="12">
                  <c:v>87.5</c:v>
                </c:pt>
                <c:pt idx="13">
                  <c:v>87.5</c:v>
                </c:pt>
                <c:pt idx="14">
                  <c:v>87.5</c:v>
                </c:pt>
                <c:pt idx="15">
                  <c:v>87.5</c:v>
                </c:pt>
                <c:pt idx="16">
                  <c:v>87.5</c:v>
                </c:pt>
                <c:pt idx="17">
                  <c:v>87.5</c:v>
                </c:pt>
                <c:pt idx="18">
                  <c:v>87.5</c:v>
                </c:pt>
                <c:pt idx="19">
                  <c:v>91.666669999999996</c:v>
                </c:pt>
                <c:pt idx="20">
                  <c:v>91.666669999999996</c:v>
                </c:pt>
                <c:pt idx="21">
                  <c:v>91.666669999999996</c:v>
                </c:pt>
                <c:pt idx="22">
                  <c:v>95.833329999999989</c:v>
                </c:pt>
                <c:pt idx="23">
                  <c:v>95.833329999999989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</c:numCache>
            </c:numRef>
          </c:val>
        </c:ser>
        <c:dLbls/>
        <c:axId val="74701440"/>
        <c:axId val="74711424"/>
      </c:radarChart>
      <c:catAx>
        <c:axId val="74701440"/>
        <c:scaling>
          <c:orientation val="minMax"/>
        </c:scaling>
        <c:axPos val="b"/>
        <c:majorGridlines/>
        <c:numFmt formatCode="General" sourceLinked="0"/>
        <c:tickLblPos val="nextTo"/>
        <c:crossAx val="74711424"/>
        <c:crosses val="autoZero"/>
        <c:auto val="1"/>
        <c:lblAlgn val="ctr"/>
        <c:lblOffset val="100"/>
      </c:catAx>
      <c:valAx>
        <c:axId val="74711424"/>
        <c:scaling>
          <c:orientation val="minMax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b="1"/>
            </a:pPr>
            <a:endParaRPr lang="es-ES"/>
          </a:p>
        </c:txPr>
        <c:crossAx val="74701440"/>
        <c:crosses val="autoZero"/>
        <c:crossBetween val="between"/>
      </c:valAx>
    </c:plotArea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18"/>
  <c:chart>
    <c:autoTitleDeleted val="1"/>
    <c:plotArea>
      <c:layout/>
      <c:radarChart>
        <c:radarStyle val="filled"/>
        <c:ser>
          <c:idx val="0"/>
          <c:order val="0"/>
          <c:cat>
            <c:multiLvlStrRef>
              <c:f>GD_7!$A$3:$B$39</c:f>
              <c:multiLvlStrCache>
                <c:ptCount val="37"/>
                <c:lvl>
                  <c:pt idx="0">
                    <c:v>SEJ</c:v>
                  </c:pt>
                  <c:pt idx="1">
                    <c:v>STPS</c:v>
                  </c:pt>
                  <c:pt idx="2">
                    <c:v>SEDIS</c:v>
                  </c:pt>
                  <c:pt idx="3">
                    <c:v>SICYT</c:v>
                  </c:pt>
                  <c:pt idx="4">
                    <c:v>SEDIS</c:v>
                  </c:pt>
                  <c:pt idx="5">
                    <c:v>Turismo</c:v>
                  </c:pt>
                  <c:pt idx="6">
                    <c:v>DIF</c:v>
                  </c:pt>
                  <c:pt idx="7">
                    <c:v>SEMADET</c:v>
                  </c:pt>
                  <c:pt idx="8">
                    <c:v>SEDIS</c:v>
                  </c:pt>
                  <c:pt idx="9">
                    <c:v>Cultura</c:v>
                  </c:pt>
                  <c:pt idx="10">
                    <c:v>COEDIS</c:v>
                  </c:pt>
                  <c:pt idx="11">
                    <c:v>IJALVI</c:v>
                  </c:pt>
                  <c:pt idx="12">
                    <c:v>SEDECO</c:v>
                  </c:pt>
                  <c:pt idx="13">
                    <c:v>IJJ</c:v>
                  </c:pt>
                  <c:pt idx="14">
                    <c:v>STPS</c:v>
                  </c:pt>
                  <c:pt idx="15">
                    <c:v>SEMADET</c:v>
                  </c:pt>
                  <c:pt idx="16">
                    <c:v>SIOP</c:v>
                  </c:pt>
                  <c:pt idx="17">
                    <c:v>SEPAF</c:v>
                  </c:pt>
                  <c:pt idx="18">
                    <c:v>SEDIS</c:v>
                  </c:pt>
                  <c:pt idx="19">
                    <c:v>IJJ</c:v>
                  </c:pt>
                  <c:pt idx="20">
                    <c:v>DIF</c:v>
                  </c:pt>
                  <c:pt idx="21">
                    <c:v>SEDIS</c:v>
                  </c:pt>
                  <c:pt idx="22">
                    <c:v>SEDER</c:v>
                  </c:pt>
                  <c:pt idx="23">
                    <c:v>SEDIS</c:v>
                  </c:pt>
                  <c:pt idx="24">
                    <c:v>SEJ</c:v>
                  </c:pt>
                  <c:pt idx="25">
                    <c:v>SEDER</c:v>
                  </c:pt>
                  <c:pt idx="26">
                    <c:v>DIF</c:v>
                  </c:pt>
                  <c:pt idx="27">
                    <c:v>STPS</c:v>
                  </c:pt>
                  <c:pt idx="28">
                    <c:v>DIF</c:v>
                  </c:pt>
                  <c:pt idx="29">
                    <c:v>SEDIS</c:v>
                  </c:pt>
                  <c:pt idx="30">
                    <c:v>SEDIS</c:v>
                  </c:pt>
                  <c:pt idx="31">
                    <c:v>SEDER</c:v>
                  </c:pt>
                  <c:pt idx="32">
                    <c:v>Cultura</c:v>
                  </c:pt>
                  <c:pt idx="33">
                    <c:v>SEDECO</c:v>
                  </c:pt>
                  <c:pt idx="34">
                    <c:v>SEDIS</c:v>
                  </c:pt>
                  <c:pt idx="35">
                    <c:v>SEDIS</c:v>
                  </c:pt>
                  <c:pt idx="36">
                    <c:v>FOJAL</c:v>
                  </c:pt>
                </c:lvl>
                <c:lvl>
                  <c:pt idx="0">
                    <c:v>28</c:v>
                  </c:pt>
                  <c:pt idx="1">
                    <c:v>32</c:v>
                  </c:pt>
                  <c:pt idx="2">
                    <c:v>3</c:v>
                  </c:pt>
                  <c:pt idx="3">
                    <c:v>36</c:v>
                  </c:pt>
                  <c:pt idx="4">
                    <c:v>5</c:v>
                  </c:pt>
                  <c:pt idx="5">
                    <c:v>29</c:v>
                  </c:pt>
                  <c:pt idx="6">
                    <c:v>14</c:v>
                  </c:pt>
                  <c:pt idx="7">
                    <c:v>30</c:v>
                  </c:pt>
                  <c:pt idx="8">
                    <c:v>4</c:v>
                  </c:pt>
                  <c:pt idx="9">
                    <c:v>2</c:v>
                  </c:pt>
                  <c:pt idx="10">
                    <c:v>15</c:v>
                  </c:pt>
                  <c:pt idx="11">
                    <c:v>17</c:v>
                  </c:pt>
                  <c:pt idx="12">
                    <c:v>7</c:v>
                  </c:pt>
                  <c:pt idx="13">
                    <c:v>35</c:v>
                  </c:pt>
                  <c:pt idx="14">
                    <c:v>31</c:v>
                  </c:pt>
                  <c:pt idx="15">
                    <c:v>10</c:v>
                  </c:pt>
                  <c:pt idx="16">
                    <c:v>38</c:v>
                  </c:pt>
                  <c:pt idx="17">
                    <c:v>37</c:v>
                  </c:pt>
                  <c:pt idx="18">
                    <c:v>20</c:v>
                  </c:pt>
                  <c:pt idx="19">
                    <c:v>12</c:v>
                  </c:pt>
                  <c:pt idx="20">
                    <c:v>13</c:v>
                  </c:pt>
                  <c:pt idx="21">
                    <c:v>22</c:v>
                  </c:pt>
                  <c:pt idx="22">
                    <c:v>8</c:v>
                  </c:pt>
                  <c:pt idx="23">
                    <c:v>24</c:v>
                  </c:pt>
                  <c:pt idx="24">
                    <c:v>9</c:v>
                  </c:pt>
                  <c:pt idx="25">
                    <c:v>26</c:v>
                  </c:pt>
                  <c:pt idx="26">
                    <c:v>33</c:v>
                  </c:pt>
                  <c:pt idx="27">
                    <c:v>11</c:v>
                  </c:pt>
                  <c:pt idx="28">
                    <c:v>34</c:v>
                  </c:pt>
                  <c:pt idx="29">
                    <c:v>23</c:v>
                  </c:pt>
                  <c:pt idx="30">
                    <c:v>6</c:v>
                  </c:pt>
                  <c:pt idx="31">
                    <c:v>27</c:v>
                  </c:pt>
                  <c:pt idx="32">
                    <c:v>18</c:v>
                  </c:pt>
                  <c:pt idx="33">
                    <c:v>25</c:v>
                  </c:pt>
                  <c:pt idx="34">
                    <c:v>19</c:v>
                  </c:pt>
                  <c:pt idx="35">
                    <c:v>21</c:v>
                  </c:pt>
                  <c:pt idx="36">
                    <c:v>1</c:v>
                  </c:pt>
                </c:lvl>
              </c:multiLvlStrCache>
            </c:multiLvlStrRef>
          </c:cat>
          <c:val>
            <c:numRef>
              <c:f>GD_7!$C$3:$C$39</c:f>
              <c:numCache>
                <c:formatCode>General</c:formatCode>
                <c:ptCount val="37"/>
                <c:pt idx="0">
                  <c:v>16.66667</c:v>
                </c:pt>
                <c:pt idx="1">
                  <c:v>16.66667</c:v>
                </c:pt>
                <c:pt idx="2">
                  <c:v>33.33334</c:v>
                </c:pt>
                <c:pt idx="3">
                  <c:v>33.33334</c:v>
                </c:pt>
                <c:pt idx="4">
                  <c:v>66.666669999999996</c:v>
                </c:pt>
                <c:pt idx="5">
                  <c:v>66.666669999999996</c:v>
                </c:pt>
                <c:pt idx="6">
                  <c:v>66.666669999999996</c:v>
                </c:pt>
                <c:pt idx="7">
                  <c:v>66.666669999999996</c:v>
                </c:pt>
                <c:pt idx="8">
                  <c:v>66.666669999999996</c:v>
                </c:pt>
                <c:pt idx="9">
                  <c:v>66.666669999999996</c:v>
                </c:pt>
                <c:pt idx="10">
                  <c:v>83.333329999999989</c:v>
                </c:pt>
                <c:pt idx="11">
                  <c:v>83.333329999999989</c:v>
                </c:pt>
                <c:pt idx="12">
                  <c:v>83.333329999999989</c:v>
                </c:pt>
                <c:pt idx="13">
                  <c:v>83.333329999999989</c:v>
                </c:pt>
                <c:pt idx="14">
                  <c:v>83.333329999999989</c:v>
                </c:pt>
                <c:pt idx="15">
                  <c:v>83.333329999999989</c:v>
                </c:pt>
                <c:pt idx="16">
                  <c:v>83.333329999999989</c:v>
                </c:pt>
                <c:pt idx="17">
                  <c:v>83.333329999999989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</c:numCache>
            </c:numRef>
          </c:val>
        </c:ser>
        <c:dLbls/>
        <c:axId val="75075584"/>
        <c:axId val="75077120"/>
      </c:radarChart>
      <c:catAx>
        <c:axId val="75075584"/>
        <c:scaling>
          <c:orientation val="minMax"/>
        </c:scaling>
        <c:axPos val="b"/>
        <c:majorGridlines/>
        <c:numFmt formatCode="General" sourceLinked="0"/>
        <c:tickLblPos val="nextTo"/>
        <c:crossAx val="75077120"/>
        <c:crosses val="autoZero"/>
        <c:auto val="1"/>
        <c:lblAlgn val="ctr"/>
        <c:lblOffset val="100"/>
      </c:catAx>
      <c:valAx>
        <c:axId val="75077120"/>
        <c:scaling>
          <c:orientation val="minMax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b="1"/>
            </a:pPr>
            <a:endParaRPr lang="es-ES"/>
          </a:p>
        </c:txPr>
        <c:crossAx val="75075584"/>
        <c:crosses val="autoZero"/>
        <c:crossBetween val="between"/>
      </c:valAx>
    </c:plotArea>
    <c:plotVisOnly val="1"/>
    <c:dispBlanksAs val="gap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21"/>
  <c:chart>
    <c:autoTitleDeleted val="1"/>
    <c:plotArea>
      <c:layout/>
      <c:radarChart>
        <c:radarStyle val="filled"/>
        <c:ser>
          <c:idx val="0"/>
          <c:order val="0"/>
          <c:cat>
            <c:multiLvlStrRef>
              <c:f>GD_8!$A$3:$B$39</c:f>
              <c:multiLvlStrCache>
                <c:ptCount val="37"/>
                <c:lvl>
                  <c:pt idx="0">
                    <c:v>SEDER</c:v>
                  </c:pt>
                  <c:pt idx="1">
                    <c:v>SEJ</c:v>
                  </c:pt>
                  <c:pt idx="2">
                    <c:v>IJJ</c:v>
                  </c:pt>
                  <c:pt idx="3">
                    <c:v>SEDIS</c:v>
                  </c:pt>
                  <c:pt idx="4">
                    <c:v>SEDIS</c:v>
                  </c:pt>
                  <c:pt idx="5">
                    <c:v>IJALVI</c:v>
                  </c:pt>
                  <c:pt idx="6">
                    <c:v>SEJ</c:v>
                  </c:pt>
                  <c:pt idx="7">
                    <c:v>SEDIS</c:v>
                  </c:pt>
                  <c:pt idx="8">
                    <c:v>COEDIS</c:v>
                  </c:pt>
                  <c:pt idx="9">
                    <c:v>SIOP</c:v>
                  </c:pt>
                  <c:pt idx="10">
                    <c:v>SEDECO</c:v>
                  </c:pt>
                  <c:pt idx="11">
                    <c:v>STPS</c:v>
                  </c:pt>
                  <c:pt idx="12">
                    <c:v>Turismo</c:v>
                  </c:pt>
                  <c:pt idx="13">
                    <c:v>STPS</c:v>
                  </c:pt>
                  <c:pt idx="14">
                    <c:v>FOJAL</c:v>
                  </c:pt>
                  <c:pt idx="15">
                    <c:v>SEDECO</c:v>
                  </c:pt>
                  <c:pt idx="16">
                    <c:v>SEDIS</c:v>
                  </c:pt>
                  <c:pt idx="17">
                    <c:v>SICYT</c:v>
                  </c:pt>
                  <c:pt idx="18">
                    <c:v>SEDIS</c:v>
                  </c:pt>
                  <c:pt idx="19">
                    <c:v>DIF</c:v>
                  </c:pt>
                  <c:pt idx="20">
                    <c:v>SEMADET</c:v>
                  </c:pt>
                  <c:pt idx="21">
                    <c:v>SEDIS</c:v>
                  </c:pt>
                  <c:pt idx="22">
                    <c:v>SEDIS</c:v>
                  </c:pt>
                  <c:pt idx="23">
                    <c:v>STPS</c:v>
                  </c:pt>
                  <c:pt idx="24">
                    <c:v>SEDER</c:v>
                  </c:pt>
                  <c:pt idx="25">
                    <c:v>SEDIS</c:v>
                  </c:pt>
                  <c:pt idx="26">
                    <c:v>DIF</c:v>
                  </c:pt>
                  <c:pt idx="27">
                    <c:v>DIF</c:v>
                  </c:pt>
                  <c:pt idx="28">
                    <c:v>DIF</c:v>
                  </c:pt>
                  <c:pt idx="29">
                    <c:v>SEDIS</c:v>
                  </c:pt>
                  <c:pt idx="30">
                    <c:v>Cultura</c:v>
                  </c:pt>
                  <c:pt idx="31">
                    <c:v>SEDER</c:v>
                  </c:pt>
                  <c:pt idx="32">
                    <c:v>Cultura</c:v>
                  </c:pt>
                  <c:pt idx="33">
                    <c:v>IJJ</c:v>
                  </c:pt>
                  <c:pt idx="34">
                    <c:v>SEPAF</c:v>
                  </c:pt>
                  <c:pt idx="35">
                    <c:v>SEDIS</c:v>
                  </c:pt>
                  <c:pt idx="36">
                    <c:v>SEMADET</c:v>
                  </c:pt>
                </c:lvl>
                <c:lvl>
                  <c:pt idx="0">
                    <c:v>26</c:v>
                  </c:pt>
                  <c:pt idx="1">
                    <c:v>9</c:v>
                  </c:pt>
                  <c:pt idx="2">
                    <c:v>35</c:v>
                  </c:pt>
                  <c:pt idx="3">
                    <c:v>20</c:v>
                  </c:pt>
                  <c:pt idx="4">
                    <c:v>24</c:v>
                  </c:pt>
                  <c:pt idx="5">
                    <c:v>17</c:v>
                  </c:pt>
                  <c:pt idx="6">
                    <c:v>28</c:v>
                  </c:pt>
                  <c:pt idx="7">
                    <c:v>19</c:v>
                  </c:pt>
                  <c:pt idx="8">
                    <c:v>15</c:v>
                  </c:pt>
                  <c:pt idx="9">
                    <c:v>38</c:v>
                  </c:pt>
                  <c:pt idx="10">
                    <c:v>25</c:v>
                  </c:pt>
                  <c:pt idx="11">
                    <c:v>31</c:v>
                  </c:pt>
                  <c:pt idx="12">
                    <c:v>29</c:v>
                  </c:pt>
                  <c:pt idx="13">
                    <c:v>32</c:v>
                  </c:pt>
                  <c:pt idx="14">
                    <c:v>1</c:v>
                  </c:pt>
                  <c:pt idx="15">
                    <c:v>7</c:v>
                  </c:pt>
                  <c:pt idx="16">
                    <c:v>4</c:v>
                  </c:pt>
                  <c:pt idx="17">
                    <c:v>36</c:v>
                  </c:pt>
                  <c:pt idx="18">
                    <c:v>22</c:v>
                  </c:pt>
                  <c:pt idx="19">
                    <c:v>14</c:v>
                  </c:pt>
                  <c:pt idx="20">
                    <c:v>30</c:v>
                  </c:pt>
                  <c:pt idx="21">
                    <c:v>5</c:v>
                  </c:pt>
                  <c:pt idx="22">
                    <c:v>6</c:v>
                  </c:pt>
                  <c:pt idx="23">
                    <c:v>11</c:v>
                  </c:pt>
                  <c:pt idx="24">
                    <c:v>8</c:v>
                  </c:pt>
                  <c:pt idx="25">
                    <c:v>3</c:v>
                  </c:pt>
                  <c:pt idx="26">
                    <c:v>33</c:v>
                  </c:pt>
                  <c:pt idx="27">
                    <c:v>13</c:v>
                  </c:pt>
                  <c:pt idx="28">
                    <c:v>34</c:v>
                  </c:pt>
                  <c:pt idx="29">
                    <c:v>23</c:v>
                  </c:pt>
                  <c:pt idx="30">
                    <c:v>18</c:v>
                  </c:pt>
                  <c:pt idx="31">
                    <c:v>27</c:v>
                  </c:pt>
                  <c:pt idx="32">
                    <c:v>2</c:v>
                  </c:pt>
                  <c:pt idx="33">
                    <c:v>12</c:v>
                  </c:pt>
                  <c:pt idx="34">
                    <c:v>37</c:v>
                  </c:pt>
                  <c:pt idx="35">
                    <c:v>21</c:v>
                  </c:pt>
                  <c:pt idx="36">
                    <c:v>10</c:v>
                  </c:pt>
                </c:lvl>
              </c:multiLvlStrCache>
            </c:multiLvlStrRef>
          </c:cat>
          <c:val>
            <c:numRef>
              <c:f>GD_8!$C$3:$C$39</c:f>
              <c:numCache>
                <c:formatCode>General</c:formatCode>
                <c:ptCount val="37"/>
                <c:pt idx="0">
                  <c:v>16.66667</c:v>
                </c:pt>
                <c:pt idx="1">
                  <c:v>33.33334</c:v>
                </c:pt>
                <c:pt idx="2">
                  <c:v>33.33334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66.666669999999996</c:v>
                </c:pt>
                <c:pt idx="11">
                  <c:v>66.666669999999996</c:v>
                </c:pt>
                <c:pt idx="12">
                  <c:v>66.666669999999996</c:v>
                </c:pt>
                <c:pt idx="13">
                  <c:v>66.666669999999996</c:v>
                </c:pt>
                <c:pt idx="14">
                  <c:v>75</c:v>
                </c:pt>
                <c:pt idx="15">
                  <c:v>83.333329999999989</c:v>
                </c:pt>
                <c:pt idx="16">
                  <c:v>83.333329999999989</c:v>
                </c:pt>
                <c:pt idx="17">
                  <c:v>83.333329999999989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</c:numCache>
            </c:numRef>
          </c:val>
        </c:ser>
        <c:dLbls/>
        <c:axId val="75423744"/>
        <c:axId val="75425280"/>
      </c:radarChart>
      <c:catAx>
        <c:axId val="75423744"/>
        <c:scaling>
          <c:orientation val="minMax"/>
        </c:scaling>
        <c:axPos val="b"/>
        <c:majorGridlines/>
        <c:numFmt formatCode="General" sourceLinked="0"/>
        <c:tickLblPos val="nextTo"/>
        <c:crossAx val="75425280"/>
        <c:crosses val="autoZero"/>
        <c:auto val="1"/>
        <c:lblAlgn val="ctr"/>
        <c:lblOffset val="100"/>
      </c:catAx>
      <c:valAx>
        <c:axId val="75425280"/>
        <c:scaling>
          <c:orientation val="minMax"/>
        </c:scaling>
        <c:axPos val="l"/>
        <c:majorGridlines/>
        <c:numFmt formatCode="General" sourceLinked="1"/>
        <c:majorTickMark val="cross"/>
        <c:tickLblPos val="nextTo"/>
        <c:crossAx val="75423744"/>
        <c:crosses val="autoZero"/>
        <c:crossBetween val="between"/>
      </c:valAx>
    </c:plotArea>
    <c:plotVisOnly val="1"/>
    <c:dispBlanksAs val="gap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18"/>
  <c:chart>
    <c:autoTitleDeleted val="1"/>
    <c:plotArea>
      <c:layout/>
      <c:radarChart>
        <c:radarStyle val="filled"/>
        <c:ser>
          <c:idx val="0"/>
          <c:order val="0"/>
          <c:cat>
            <c:multiLvlStrRef>
              <c:f>GD_9!$A$3:$B$39</c:f>
              <c:multiLvlStrCache>
                <c:ptCount val="37"/>
                <c:lvl>
                  <c:pt idx="0">
                    <c:v>SEMADET</c:v>
                  </c:pt>
                  <c:pt idx="1">
                    <c:v>STPS</c:v>
                  </c:pt>
                  <c:pt idx="2">
                    <c:v>Turismo</c:v>
                  </c:pt>
                  <c:pt idx="3">
                    <c:v>SEDER</c:v>
                  </c:pt>
                  <c:pt idx="4">
                    <c:v>SEDIS</c:v>
                  </c:pt>
                  <c:pt idx="5">
                    <c:v>IJJ</c:v>
                  </c:pt>
                  <c:pt idx="6">
                    <c:v>SEJ</c:v>
                  </c:pt>
                  <c:pt idx="7">
                    <c:v>SEMADET</c:v>
                  </c:pt>
                  <c:pt idx="8">
                    <c:v>SICYT</c:v>
                  </c:pt>
                  <c:pt idx="9">
                    <c:v>SEDER</c:v>
                  </c:pt>
                  <c:pt idx="10">
                    <c:v>SIOP</c:v>
                  </c:pt>
                  <c:pt idx="11">
                    <c:v>SEDECO</c:v>
                  </c:pt>
                  <c:pt idx="12">
                    <c:v>SEJ</c:v>
                  </c:pt>
                  <c:pt idx="13">
                    <c:v>SEDECO</c:v>
                  </c:pt>
                  <c:pt idx="14">
                    <c:v>IJALVI</c:v>
                  </c:pt>
                  <c:pt idx="15">
                    <c:v>SEDER</c:v>
                  </c:pt>
                  <c:pt idx="16">
                    <c:v>STPS</c:v>
                  </c:pt>
                  <c:pt idx="17">
                    <c:v>IJJ</c:v>
                  </c:pt>
                  <c:pt idx="18">
                    <c:v>STPS</c:v>
                  </c:pt>
                  <c:pt idx="19">
                    <c:v>FOJAL</c:v>
                  </c:pt>
                  <c:pt idx="20">
                    <c:v>DIF</c:v>
                  </c:pt>
                  <c:pt idx="21">
                    <c:v>Cultura</c:v>
                  </c:pt>
                  <c:pt idx="22">
                    <c:v>SEPAF</c:v>
                  </c:pt>
                  <c:pt idx="23">
                    <c:v>DIF</c:v>
                  </c:pt>
                  <c:pt idx="24">
                    <c:v>DIF</c:v>
                  </c:pt>
                  <c:pt idx="25">
                    <c:v>DIF</c:v>
                  </c:pt>
                  <c:pt idx="26">
                    <c:v>Cultura</c:v>
                  </c:pt>
                  <c:pt idx="27">
                    <c:v>SEDIS</c:v>
                  </c:pt>
                  <c:pt idx="28">
                    <c:v>COEDIS</c:v>
                  </c:pt>
                  <c:pt idx="29">
                    <c:v>SEDIS</c:v>
                  </c:pt>
                  <c:pt idx="30">
                    <c:v>SEDIS</c:v>
                  </c:pt>
                  <c:pt idx="31">
                    <c:v>SEDIS</c:v>
                  </c:pt>
                  <c:pt idx="32">
                    <c:v>SEDIS</c:v>
                  </c:pt>
                  <c:pt idx="33">
                    <c:v>SEDIS</c:v>
                  </c:pt>
                  <c:pt idx="34">
                    <c:v>SEDIS</c:v>
                  </c:pt>
                  <c:pt idx="35">
                    <c:v>SEDIS</c:v>
                  </c:pt>
                  <c:pt idx="36">
                    <c:v>SEDIS</c:v>
                  </c:pt>
                </c:lvl>
                <c:lvl>
                  <c:pt idx="0">
                    <c:v>10</c:v>
                  </c:pt>
                  <c:pt idx="1">
                    <c:v>11</c:v>
                  </c:pt>
                  <c:pt idx="2">
                    <c:v>29</c:v>
                  </c:pt>
                  <c:pt idx="3">
                    <c:v>8</c:v>
                  </c:pt>
                  <c:pt idx="4">
                    <c:v>3</c:v>
                  </c:pt>
                  <c:pt idx="5">
                    <c:v>12</c:v>
                  </c:pt>
                  <c:pt idx="6">
                    <c:v>9</c:v>
                  </c:pt>
                  <c:pt idx="7">
                    <c:v>30</c:v>
                  </c:pt>
                  <c:pt idx="8">
                    <c:v>36</c:v>
                  </c:pt>
                  <c:pt idx="9">
                    <c:v>27</c:v>
                  </c:pt>
                  <c:pt idx="10">
                    <c:v>38</c:v>
                  </c:pt>
                  <c:pt idx="11">
                    <c:v>7</c:v>
                  </c:pt>
                  <c:pt idx="12">
                    <c:v>28</c:v>
                  </c:pt>
                  <c:pt idx="13">
                    <c:v>25</c:v>
                  </c:pt>
                  <c:pt idx="14">
                    <c:v>17</c:v>
                  </c:pt>
                  <c:pt idx="15">
                    <c:v>26</c:v>
                  </c:pt>
                  <c:pt idx="16">
                    <c:v>31</c:v>
                  </c:pt>
                  <c:pt idx="17">
                    <c:v>35</c:v>
                  </c:pt>
                  <c:pt idx="18">
                    <c:v>32</c:v>
                  </c:pt>
                  <c:pt idx="19">
                    <c:v>1</c:v>
                  </c:pt>
                  <c:pt idx="20">
                    <c:v>14</c:v>
                  </c:pt>
                  <c:pt idx="21">
                    <c:v>2</c:v>
                  </c:pt>
                  <c:pt idx="22">
                    <c:v>37</c:v>
                  </c:pt>
                  <c:pt idx="23">
                    <c:v>33</c:v>
                  </c:pt>
                  <c:pt idx="24">
                    <c:v>34</c:v>
                  </c:pt>
                  <c:pt idx="25">
                    <c:v>13</c:v>
                  </c:pt>
                  <c:pt idx="26">
                    <c:v>18</c:v>
                  </c:pt>
                  <c:pt idx="27">
                    <c:v>6</c:v>
                  </c:pt>
                  <c:pt idx="28">
                    <c:v>15</c:v>
                  </c:pt>
                  <c:pt idx="29">
                    <c:v>20</c:v>
                  </c:pt>
                  <c:pt idx="30">
                    <c:v>23</c:v>
                  </c:pt>
                  <c:pt idx="31">
                    <c:v>5</c:v>
                  </c:pt>
                  <c:pt idx="32">
                    <c:v>21</c:v>
                  </c:pt>
                  <c:pt idx="33">
                    <c:v>22</c:v>
                  </c:pt>
                  <c:pt idx="34">
                    <c:v>4</c:v>
                  </c:pt>
                  <c:pt idx="35">
                    <c:v>19</c:v>
                  </c:pt>
                  <c:pt idx="36">
                    <c:v>24</c:v>
                  </c:pt>
                </c:lvl>
              </c:multiLvlStrCache>
            </c:multiLvlStrRef>
          </c:cat>
          <c:val>
            <c:numRef>
              <c:f>GD_9!$C$3:$C$39</c:f>
              <c:numCache>
                <c:formatCode>General</c:formatCode>
                <c:ptCount val="3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8.3333340000000007</c:v>
                </c:pt>
                <c:pt idx="5">
                  <c:v>8.3333340000000007</c:v>
                </c:pt>
                <c:pt idx="6">
                  <c:v>8.3333340000000007</c:v>
                </c:pt>
                <c:pt idx="7">
                  <c:v>8.3333340000000007</c:v>
                </c:pt>
                <c:pt idx="8">
                  <c:v>8.3333340000000007</c:v>
                </c:pt>
                <c:pt idx="9">
                  <c:v>12.5</c:v>
                </c:pt>
                <c:pt idx="10">
                  <c:v>16.66667</c:v>
                </c:pt>
                <c:pt idx="11">
                  <c:v>16.66667</c:v>
                </c:pt>
                <c:pt idx="12">
                  <c:v>16.66667</c:v>
                </c:pt>
                <c:pt idx="13">
                  <c:v>16.66667</c:v>
                </c:pt>
                <c:pt idx="14">
                  <c:v>16.66667</c:v>
                </c:pt>
                <c:pt idx="15">
                  <c:v>16.66667</c:v>
                </c:pt>
                <c:pt idx="16">
                  <c:v>16.66667</c:v>
                </c:pt>
                <c:pt idx="17">
                  <c:v>16.66667</c:v>
                </c:pt>
                <c:pt idx="18">
                  <c:v>16.66667</c:v>
                </c:pt>
                <c:pt idx="19">
                  <c:v>18.75</c:v>
                </c:pt>
                <c:pt idx="20">
                  <c:v>25</c:v>
                </c:pt>
                <c:pt idx="21">
                  <c:v>33.33334</c:v>
                </c:pt>
                <c:pt idx="22">
                  <c:v>33.33334</c:v>
                </c:pt>
                <c:pt idx="23">
                  <c:v>33.33334</c:v>
                </c:pt>
                <c:pt idx="24">
                  <c:v>41.66666</c:v>
                </c:pt>
                <c:pt idx="25">
                  <c:v>41.66666</c:v>
                </c:pt>
                <c:pt idx="26">
                  <c:v>50</c:v>
                </c:pt>
                <c:pt idx="27">
                  <c:v>58.333330000000004</c:v>
                </c:pt>
                <c:pt idx="28">
                  <c:v>58.333330000000004</c:v>
                </c:pt>
                <c:pt idx="29">
                  <c:v>66.666669999999996</c:v>
                </c:pt>
                <c:pt idx="30">
                  <c:v>66.666669999999996</c:v>
                </c:pt>
                <c:pt idx="31">
                  <c:v>66.666669999999996</c:v>
                </c:pt>
                <c:pt idx="32">
                  <c:v>75</c:v>
                </c:pt>
                <c:pt idx="33">
                  <c:v>75</c:v>
                </c:pt>
                <c:pt idx="34">
                  <c:v>75</c:v>
                </c:pt>
                <c:pt idx="35">
                  <c:v>75</c:v>
                </c:pt>
                <c:pt idx="36">
                  <c:v>75</c:v>
                </c:pt>
              </c:numCache>
            </c:numRef>
          </c:val>
        </c:ser>
        <c:dLbls/>
        <c:axId val="75921664"/>
        <c:axId val="75927552"/>
      </c:radarChart>
      <c:catAx>
        <c:axId val="75921664"/>
        <c:scaling>
          <c:orientation val="minMax"/>
        </c:scaling>
        <c:axPos val="b"/>
        <c:majorGridlines/>
        <c:numFmt formatCode="General" sourceLinked="0"/>
        <c:tickLblPos val="nextTo"/>
        <c:crossAx val="75927552"/>
        <c:crosses val="autoZero"/>
        <c:auto val="1"/>
        <c:lblAlgn val="ctr"/>
        <c:lblOffset val="100"/>
      </c:catAx>
      <c:valAx>
        <c:axId val="75927552"/>
        <c:scaling>
          <c:orientation val="minMax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b="1"/>
            </a:pPr>
            <a:endParaRPr lang="es-ES"/>
          </a:p>
        </c:txPr>
        <c:crossAx val="75921664"/>
        <c:crosses val="autoZero"/>
        <c:crossBetween val="between"/>
      </c:valAx>
    </c:plotArea>
    <c:plotVisOnly val="1"/>
    <c:dispBlanksAs val="gap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23"/>
  <c:chart>
    <c:autoTitleDeleted val="1"/>
    <c:plotArea>
      <c:layout/>
      <c:radarChart>
        <c:radarStyle val="filled"/>
        <c:ser>
          <c:idx val="0"/>
          <c:order val="0"/>
          <c:cat>
            <c:multiLvlStrRef>
              <c:f>GD_10!$A$3:$B$39</c:f>
              <c:multiLvlStrCache>
                <c:ptCount val="37"/>
                <c:lvl>
                  <c:pt idx="0">
                    <c:v>Turismo</c:v>
                  </c:pt>
                  <c:pt idx="1">
                    <c:v>SICYT</c:v>
                  </c:pt>
                  <c:pt idx="2">
                    <c:v>SEDECO</c:v>
                  </c:pt>
                  <c:pt idx="3">
                    <c:v>SEMADET</c:v>
                  </c:pt>
                  <c:pt idx="4">
                    <c:v>SIOP</c:v>
                  </c:pt>
                  <c:pt idx="5">
                    <c:v>SEDECO</c:v>
                  </c:pt>
                  <c:pt idx="6">
                    <c:v>IJJ</c:v>
                  </c:pt>
                  <c:pt idx="7">
                    <c:v>SEDER</c:v>
                  </c:pt>
                  <c:pt idx="8">
                    <c:v>IJALVI</c:v>
                  </c:pt>
                  <c:pt idx="9">
                    <c:v>FOJAL</c:v>
                  </c:pt>
                  <c:pt idx="10">
                    <c:v>COEDIS</c:v>
                  </c:pt>
                  <c:pt idx="11">
                    <c:v>SEMADET</c:v>
                  </c:pt>
                  <c:pt idx="12">
                    <c:v>STPS</c:v>
                  </c:pt>
                  <c:pt idx="13">
                    <c:v>SEPAF</c:v>
                  </c:pt>
                  <c:pt idx="14">
                    <c:v>SEDIS</c:v>
                  </c:pt>
                  <c:pt idx="15">
                    <c:v>SEDER</c:v>
                  </c:pt>
                  <c:pt idx="16">
                    <c:v>SEDIS</c:v>
                  </c:pt>
                  <c:pt idx="17">
                    <c:v>SEDER</c:v>
                  </c:pt>
                  <c:pt idx="18">
                    <c:v>SEDIS</c:v>
                  </c:pt>
                  <c:pt idx="19">
                    <c:v>DIF</c:v>
                  </c:pt>
                  <c:pt idx="20">
                    <c:v>SEJ</c:v>
                  </c:pt>
                  <c:pt idx="21">
                    <c:v>Cultura</c:v>
                  </c:pt>
                  <c:pt idx="22">
                    <c:v>Cultura</c:v>
                  </c:pt>
                  <c:pt idx="23">
                    <c:v>SEDIS</c:v>
                  </c:pt>
                  <c:pt idx="24">
                    <c:v>DIF</c:v>
                  </c:pt>
                  <c:pt idx="25">
                    <c:v>SEJ</c:v>
                  </c:pt>
                  <c:pt idx="26">
                    <c:v>SEDIS</c:v>
                  </c:pt>
                  <c:pt idx="27">
                    <c:v>SEDIS</c:v>
                  </c:pt>
                  <c:pt idx="28">
                    <c:v>DIF</c:v>
                  </c:pt>
                  <c:pt idx="29">
                    <c:v>STPS</c:v>
                  </c:pt>
                  <c:pt idx="30">
                    <c:v>SEDIS</c:v>
                  </c:pt>
                  <c:pt idx="31">
                    <c:v>IJJ</c:v>
                  </c:pt>
                  <c:pt idx="32">
                    <c:v>SEDIS</c:v>
                  </c:pt>
                  <c:pt idx="33">
                    <c:v>SEDIS</c:v>
                  </c:pt>
                  <c:pt idx="34">
                    <c:v>DIF</c:v>
                  </c:pt>
                  <c:pt idx="35">
                    <c:v>SEDIS</c:v>
                  </c:pt>
                  <c:pt idx="36">
                    <c:v>STPS</c:v>
                  </c:pt>
                </c:lvl>
                <c:lvl>
                  <c:pt idx="0">
                    <c:v>29</c:v>
                  </c:pt>
                  <c:pt idx="1">
                    <c:v>36</c:v>
                  </c:pt>
                  <c:pt idx="2">
                    <c:v>25</c:v>
                  </c:pt>
                  <c:pt idx="3">
                    <c:v>30</c:v>
                  </c:pt>
                  <c:pt idx="4">
                    <c:v>38</c:v>
                  </c:pt>
                  <c:pt idx="5">
                    <c:v>7</c:v>
                  </c:pt>
                  <c:pt idx="6">
                    <c:v>35</c:v>
                  </c:pt>
                  <c:pt idx="7">
                    <c:v>27</c:v>
                  </c:pt>
                  <c:pt idx="8">
                    <c:v>17</c:v>
                  </c:pt>
                  <c:pt idx="9">
                    <c:v>1</c:v>
                  </c:pt>
                  <c:pt idx="10">
                    <c:v>15</c:v>
                  </c:pt>
                  <c:pt idx="11">
                    <c:v>10</c:v>
                  </c:pt>
                  <c:pt idx="12">
                    <c:v>31</c:v>
                  </c:pt>
                  <c:pt idx="13">
                    <c:v>37</c:v>
                  </c:pt>
                  <c:pt idx="14">
                    <c:v>20</c:v>
                  </c:pt>
                  <c:pt idx="15">
                    <c:v>26</c:v>
                  </c:pt>
                  <c:pt idx="16">
                    <c:v>6</c:v>
                  </c:pt>
                  <c:pt idx="17">
                    <c:v>8</c:v>
                  </c:pt>
                  <c:pt idx="18">
                    <c:v>19</c:v>
                  </c:pt>
                  <c:pt idx="19">
                    <c:v>13</c:v>
                  </c:pt>
                  <c:pt idx="20">
                    <c:v>28</c:v>
                  </c:pt>
                  <c:pt idx="21">
                    <c:v>2</c:v>
                  </c:pt>
                  <c:pt idx="22">
                    <c:v>18</c:v>
                  </c:pt>
                  <c:pt idx="23">
                    <c:v>22</c:v>
                  </c:pt>
                  <c:pt idx="24">
                    <c:v>33</c:v>
                  </c:pt>
                  <c:pt idx="25">
                    <c:v>9</c:v>
                  </c:pt>
                  <c:pt idx="26">
                    <c:v>21</c:v>
                  </c:pt>
                  <c:pt idx="27">
                    <c:v>3</c:v>
                  </c:pt>
                  <c:pt idx="28">
                    <c:v>34</c:v>
                  </c:pt>
                  <c:pt idx="29">
                    <c:v>32</c:v>
                  </c:pt>
                  <c:pt idx="30">
                    <c:v>23</c:v>
                  </c:pt>
                  <c:pt idx="31">
                    <c:v>12</c:v>
                  </c:pt>
                  <c:pt idx="32">
                    <c:v>24</c:v>
                  </c:pt>
                  <c:pt idx="33">
                    <c:v>4</c:v>
                  </c:pt>
                  <c:pt idx="34">
                    <c:v>14</c:v>
                  </c:pt>
                  <c:pt idx="35">
                    <c:v>5</c:v>
                  </c:pt>
                  <c:pt idx="36">
                    <c:v>11</c:v>
                  </c:pt>
                </c:lvl>
              </c:multiLvlStrCache>
            </c:multiLvlStrRef>
          </c:cat>
          <c:val>
            <c:numRef>
              <c:f>GD_10!$C$3:$C$39</c:f>
              <c:numCache>
                <c:formatCode>General</c:formatCode>
                <c:ptCount val="37"/>
                <c:pt idx="0">
                  <c:v>11.111109999999998</c:v>
                </c:pt>
                <c:pt idx="1">
                  <c:v>22.222219999999997</c:v>
                </c:pt>
                <c:pt idx="2">
                  <c:v>33.333330000000004</c:v>
                </c:pt>
                <c:pt idx="3">
                  <c:v>33.333330000000004</c:v>
                </c:pt>
                <c:pt idx="4">
                  <c:v>33.333330000000004</c:v>
                </c:pt>
                <c:pt idx="5">
                  <c:v>50</c:v>
                </c:pt>
                <c:pt idx="6">
                  <c:v>55.555550000000004</c:v>
                </c:pt>
                <c:pt idx="7">
                  <c:v>62.5</c:v>
                </c:pt>
                <c:pt idx="8">
                  <c:v>66.666660000000007</c:v>
                </c:pt>
                <c:pt idx="9">
                  <c:v>70.833340000000007</c:v>
                </c:pt>
                <c:pt idx="10">
                  <c:v>72.222220000000007</c:v>
                </c:pt>
                <c:pt idx="11">
                  <c:v>72.222220000000007</c:v>
                </c:pt>
                <c:pt idx="12">
                  <c:v>72.222220000000007</c:v>
                </c:pt>
                <c:pt idx="13">
                  <c:v>72.222220000000007</c:v>
                </c:pt>
                <c:pt idx="14">
                  <c:v>77.777780000000007</c:v>
                </c:pt>
                <c:pt idx="15">
                  <c:v>77.777780000000007</c:v>
                </c:pt>
                <c:pt idx="16">
                  <c:v>77.777780000000007</c:v>
                </c:pt>
                <c:pt idx="17">
                  <c:v>83.333340000000007</c:v>
                </c:pt>
                <c:pt idx="18">
                  <c:v>83.333340000000007</c:v>
                </c:pt>
                <c:pt idx="19">
                  <c:v>83.333340000000007</c:v>
                </c:pt>
                <c:pt idx="20">
                  <c:v>83.333340000000007</c:v>
                </c:pt>
                <c:pt idx="21">
                  <c:v>83.333340000000007</c:v>
                </c:pt>
                <c:pt idx="22">
                  <c:v>83.333340000000007</c:v>
                </c:pt>
                <c:pt idx="23">
                  <c:v>83.333340000000007</c:v>
                </c:pt>
                <c:pt idx="24">
                  <c:v>83.333340000000007</c:v>
                </c:pt>
                <c:pt idx="25">
                  <c:v>88.888889999999975</c:v>
                </c:pt>
                <c:pt idx="26">
                  <c:v>88.888889999999975</c:v>
                </c:pt>
                <c:pt idx="27">
                  <c:v>88.888889999999975</c:v>
                </c:pt>
                <c:pt idx="28">
                  <c:v>88.888889999999975</c:v>
                </c:pt>
                <c:pt idx="29">
                  <c:v>88.888889999999975</c:v>
                </c:pt>
                <c:pt idx="30">
                  <c:v>94.444440000000014</c:v>
                </c:pt>
                <c:pt idx="31">
                  <c:v>94.444440000000014</c:v>
                </c:pt>
                <c:pt idx="32">
                  <c:v>94.444440000000014</c:v>
                </c:pt>
                <c:pt idx="33">
                  <c:v>94.444440000000014</c:v>
                </c:pt>
                <c:pt idx="34">
                  <c:v>94.444440000000014</c:v>
                </c:pt>
                <c:pt idx="35">
                  <c:v>100</c:v>
                </c:pt>
                <c:pt idx="36">
                  <c:v>100</c:v>
                </c:pt>
              </c:numCache>
            </c:numRef>
          </c:val>
        </c:ser>
        <c:dLbls/>
        <c:axId val="75935104"/>
        <c:axId val="76346496"/>
      </c:radarChart>
      <c:catAx>
        <c:axId val="75935104"/>
        <c:scaling>
          <c:orientation val="minMax"/>
        </c:scaling>
        <c:axPos val="b"/>
        <c:majorGridlines/>
        <c:numFmt formatCode="General" sourceLinked="0"/>
        <c:tickLblPos val="nextTo"/>
        <c:crossAx val="76346496"/>
        <c:crosses val="autoZero"/>
        <c:auto val="1"/>
        <c:lblAlgn val="ctr"/>
        <c:lblOffset val="100"/>
      </c:catAx>
      <c:valAx>
        <c:axId val="76346496"/>
        <c:scaling>
          <c:orientation val="minMax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b="1"/>
            </a:pPr>
            <a:endParaRPr lang="es-ES"/>
          </a:p>
        </c:txPr>
        <c:crossAx val="75935104"/>
        <c:crosses val="autoZero"/>
        <c:crossBetween val="between"/>
      </c:valAx>
    </c:plotArea>
    <c:plotVisOnly val="1"/>
    <c:dispBlanksAs val="gap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15"/>
  <c:chart>
    <c:autoTitleDeleted val="1"/>
    <c:plotArea>
      <c:layout/>
      <c:radarChart>
        <c:radarStyle val="filled"/>
        <c:ser>
          <c:idx val="0"/>
          <c:order val="0"/>
          <c:cat>
            <c:multiLvlStrRef>
              <c:f>GD_11!$A$3:$B$39</c:f>
              <c:multiLvlStrCache>
                <c:ptCount val="37"/>
                <c:lvl>
                  <c:pt idx="0">
                    <c:v>FOJAL</c:v>
                  </c:pt>
                  <c:pt idx="1">
                    <c:v>IJALVI</c:v>
                  </c:pt>
                  <c:pt idx="2">
                    <c:v>SICYT</c:v>
                  </c:pt>
                  <c:pt idx="3">
                    <c:v>SIOP</c:v>
                  </c:pt>
                  <c:pt idx="4">
                    <c:v>SEDIS</c:v>
                  </c:pt>
                  <c:pt idx="5">
                    <c:v>Cultura</c:v>
                  </c:pt>
                  <c:pt idx="6">
                    <c:v>Turismo</c:v>
                  </c:pt>
                  <c:pt idx="7">
                    <c:v>SEDER</c:v>
                  </c:pt>
                  <c:pt idx="8">
                    <c:v>SEPAF</c:v>
                  </c:pt>
                  <c:pt idx="9">
                    <c:v>SEJ</c:v>
                  </c:pt>
                  <c:pt idx="10">
                    <c:v>SEMADET</c:v>
                  </c:pt>
                  <c:pt idx="11">
                    <c:v>SEDIS</c:v>
                  </c:pt>
                  <c:pt idx="12">
                    <c:v>SEMADET</c:v>
                  </c:pt>
                  <c:pt idx="13">
                    <c:v>STPS</c:v>
                  </c:pt>
                  <c:pt idx="14">
                    <c:v>STPS</c:v>
                  </c:pt>
                  <c:pt idx="15">
                    <c:v>SEJ</c:v>
                  </c:pt>
                  <c:pt idx="16">
                    <c:v>Cultura</c:v>
                  </c:pt>
                  <c:pt idx="17">
                    <c:v>SEDIS</c:v>
                  </c:pt>
                  <c:pt idx="18">
                    <c:v>SEDER</c:v>
                  </c:pt>
                  <c:pt idx="19">
                    <c:v>SEDIS</c:v>
                  </c:pt>
                  <c:pt idx="20">
                    <c:v>SEDIS</c:v>
                  </c:pt>
                  <c:pt idx="21">
                    <c:v>STPS</c:v>
                  </c:pt>
                  <c:pt idx="22">
                    <c:v>SEDIS</c:v>
                  </c:pt>
                  <c:pt idx="23">
                    <c:v>IJJ</c:v>
                  </c:pt>
                  <c:pt idx="24">
                    <c:v>SEDIS</c:v>
                  </c:pt>
                  <c:pt idx="25">
                    <c:v>SEDIS</c:v>
                  </c:pt>
                  <c:pt idx="26">
                    <c:v>DIF</c:v>
                  </c:pt>
                  <c:pt idx="27">
                    <c:v>SEDER</c:v>
                  </c:pt>
                  <c:pt idx="28">
                    <c:v>SEDIS</c:v>
                  </c:pt>
                  <c:pt idx="29">
                    <c:v>SEDECO</c:v>
                  </c:pt>
                  <c:pt idx="30">
                    <c:v>SEDIS</c:v>
                  </c:pt>
                  <c:pt idx="31">
                    <c:v>SEDECO</c:v>
                  </c:pt>
                  <c:pt idx="32">
                    <c:v>COEDIS</c:v>
                  </c:pt>
                  <c:pt idx="33">
                    <c:v>DIF</c:v>
                  </c:pt>
                  <c:pt idx="34">
                    <c:v>IJJ</c:v>
                  </c:pt>
                  <c:pt idx="35">
                    <c:v>DIF</c:v>
                  </c:pt>
                  <c:pt idx="36">
                    <c:v>DIF</c:v>
                  </c:pt>
                </c:lvl>
                <c:lvl>
                  <c:pt idx="0">
                    <c:v>1</c:v>
                  </c:pt>
                  <c:pt idx="1">
                    <c:v>17</c:v>
                  </c:pt>
                  <c:pt idx="2">
                    <c:v>36</c:v>
                  </c:pt>
                  <c:pt idx="3">
                    <c:v>38</c:v>
                  </c:pt>
                  <c:pt idx="4">
                    <c:v>24</c:v>
                  </c:pt>
                  <c:pt idx="5">
                    <c:v>18</c:v>
                  </c:pt>
                  <c:pt idx="6">
                    <c:v>29</c:v>
                  </c:pt>
                  <c:pt idx="7">
                    <c:v>27</c:v>
                  </c:pt>
                  <c:pt idx="8">
                    <c:v>37</c:v>
                  </c:pt>
                  <c:pt idx="9">
                    <c:v>28</c:v>
                  </c:pt>
                  <c:pt idx="10">
                    <c:v>10</c:v>
                  </c:pt>
                  <c:pt idx="11">
                    <c:v>23</c:v>
                  </c:pt>
                  <c:pt idx="12">
                    <c:v>30</c:v>
                  </c:pt>
                  <c:pt idx="13">
                    <c:v>11</c:v>
                  </c:pt>
                  <c:pt idx="14">
                    <c:v>31</c:v>
                  </c:pt>
                  <c:pt idx="15">
                    <c:v>9</c:v>
                  </c:pt>
                  <c:pt idx="16">
                    <c:v>2</c:v>
                  </c:pt>
                  <c:pt idx="17">
                    <c:v>21</c:v>
                  </c:pt>
                  <c:pt idx="18">
                    <c:v>26</c:v>
                  </c:pt>
                  <c:pt idx="19">
                    <c:v>20</c:v>
                  </c:pt>
                  <c:pt idx="20">
                    <c:v>22</c:v>
                  </c:pt>
                  <c:pt idx="21">
                    <c:v>32</c:v>
                  </c:pt>
                  <c:pt idx="22">
                    <c:v>4</c:v>
                  </c:pt>
                  <c:pt idx="23">
                    <c:v>35</c:v>
                  </c:pt>
                  <c:pt idx="24">
                    <c:v>3</c:v>
                  </c:pt>
                  <c:pt idx="25">
                    <c:v>19</c:v>
                  </c:pt>
                  <c:pt idx="26">
                    <c:v>14</c:v>
                  </c:pt>
                  <c:pt idx="27">
                    <c:v>8</c:v>
                  </c:pt>
                  <c:pt idx="28">
                    <c:v>6</c:v>
                  </c:pt>
                  <c:pt idx="29">
                    <c:v>7</c:v>
                  </c:pt>
                  <c:pt idx="30">
                    <c:v>5</c:v>
                  </c:pt>
                  <c:pt idx="31">
                    <c:v>25</c:v>
                  </c:pt>
                  <c:pt idx="32">
                    <c:v>15</c:v>
                  </c:pt>
                  <c:pt idx="33">
                    <c:v>34</c:v>
                  </c:pt>
                  <c:pt idx="34">
                    <c:v>12</c:v>
                  </c:pt>
                  <c:pt idx="35">
                    <c:v>33</c:v>
                  </c:pt>
                  <c:pt idx="36">
                    <c:v>13</c:v>
                  </c:pt>
                </c:lvl>
              </c:multiLvlStrCache>
            </c:multiLvlStrRef>
          </c:cat>
          <c:val>
            <c:numRef>
              <c:f>GD_11!$C$3:$C$39</c:f>
              <c:numCache>
                <c:formatCode>General</c:formatCode>
                <c:ptCount val="37"/>
                <c:pt idx="0">
                  <c:v>45</c:v>
                </c:pt>
                <c:pt idx="1">
                  <c:v>53.33334</c:v>
                </c:pt>
                <c:pt idx="2">
                  <c:v>53.33334</c:v>
                </c:pt>
                <c:pt idx="3">
                  <c:v>60</c:v>
                </c:pt>
                <c:pt idx="4">
                  <c:v>66.666660000000007</c:v>
                </c:pt>
                <c:pt idx="5">
                  <c:v>66.666660000000007</c:v>
                </c:pt>
                <c:pt idx="6">
                  <c:v>66.666660000000007</c:v>
                </c:pt>
                <c:pt idx="7">
                  <c:v>70</c:v>
                </c:pt>
                <c:pt idx="8">
                  <c:v>73.333340000000007</c:v>
                </c:pt>
                <c:pt idx="9">
                  <c:v>73.333340000000007</c:v>
                </c:pt>
                <c:pt idx="10">
                  <c:v>73.333340000000007</c:v>
                </c:pt>
                <c:pt idx="11">
                  <c:v>80</c:v>
                </c:pt>
                <c:pt idx="12">
                  <c:v>80</c:v>
                </c:pt>
                <c:pt idx="13">
                  <c:v>80</c:v>
                </c:pt>
                <c:pt idx="14">
                  <c:v>80</c:v>
                </c:pt>
                <c:pt idx="15">
                  <c:v>80</c:v>
                </c:pt>
                <c:pt idx="16">
                  <c:v>80</c:v>
                </c:pt>
                <c:pt idx="17">
                  <c:v>80</c:v>
                </c:pt>
                <c:pt idx="18">
                  <c:v>80</c:v>
                </c:pt>
                <c:pt idx="19">
                  <c:v>86.666669999999996</c:v>
                </c:pt>
                <c:pt idx="20">
                  <c:v>86.666669999999996</c:v>
                </c:pt>
                <c:pt idx="21">
                  <c:v>86.666669999999996</c:v>
                </c:pt>
                <c:pt idx="22">
                  <c:v>86.666669999999996</c:v>
                </c:pt>
                <c:pt idx="23">
                  <c:v>86.666669999999996</c:v>
                </c:pt>
                <c:pt idx="24">
                  <c:v>86.666669999999996</c:v>
                </c:pt>
                <c:pt idx="25">
                  <c:v>86.666669999999996</c:v>
                </c:pt>
                <c:pt idx="26">
                  <c:v>86.666669999999996</c:v>
                </c:pt>
                <c:pt idx="27">
                  <c:v>86.666669999999996</c:v>
                </c:pt>
                <c:pt idx="28">
                  <c:v>93.333329999999989</c:v>
                </c:pt>
                <c:pt idx="29">
                  <c:v>93.333329999999989</c:v>
                </c:pt>
                <c:pt idx="30">
                  <c:v>93.333329999999989</c:v>
                </c:pt>
                <c:pt idx="31">
                  <c:v>93.333329999999989</c:v>
                </c:pt>
                <c:pt idx="32">
                  <c:v>93.333329999999989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</c:numCache>
            </c:numRef>
          </c:val>
        </c:ser>
        <c:dLbls/>
        <c:axId val="76714752"/>
        <c:axId val="76716288"/>
      </c:radarChart>
      <c:catAx>
        <c:axId val="76714752"/>
        <c:scaling>
          <c:orientation val="minMax"/>
        </c:scaling>
        <c:axPos val="b"/>
        <c:majorGridlines/>
        <c:numFmt formatCode="General" sourceLinked="0"/>
        <c:tickLblPos val="nextTo"/>
        <c:crossAx val="76716288"/>
        <c:crosses val="autoZero"/>
        <c:auto val="1"/>
        <c:lblAlgn val="ctr"/>
        <c:lblOffset val="100"/>
      </c:catAx>
      <c:valAx>
        <c:axId val="76716288"/>
        <c:scaling>
          <c:orientation val="minMax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b="1"/>
            </a:pPr>
            <a:endParaRPr lang="es-ES"/>
          </a:p>
        </c:txPr>
        <c:crossAx val="76714752"/>
        <c:crosses val="autoZero"/>
        <c:crossBetween val="between"/>
      </c:valAx>
    </c:plotArea>
    <c:plotVisOnly val="1"/>
    <c:dispBlanksAs val="gap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16"/>
  <c:chart>
    <c:autoTitleDeleted val="1"/>
    <c:plotArea>
      <c:layout/>
      <c:radarChart>
        <c:radarStyle val="filled"/>
        <c:ser>
          <c:idx val="0"/>
          <c:order val="0"/>
          <c:cat>
            <c:multiLvlStrRef>
              <c:f>GD_12!$A$3:$B$39</c:f>
              <c:multiLvlStrCache>
                <c:ptCount val="37"/>
                <c:lvl>
                  <c:pt idx="0">
                    <c:v>IJALVI</c:v>
                  </c:pt>
                  <c:pt idx="1">
                    <c:v>STPS</c:v>
                  </c:pt>
                  <c:pt idx="2">
                    <c:v>STPS</c:v>
                  </c:pt>
                  <c:pt idx="3">
                    <c:v>SIOP</c:v>
                  </c:pt>
                  <c:pt idx="4">
                    <c:v>Turismo</c:v>
                  </c:pt>
                  <c:pt idx="5">
                    <c:v>SEDIS</c:v>
                  </c:pt>
                  <c:pt idx="6">
                    <c:v>SEMADET</c:v>
                  </c:pt>
                  <c:pt idx="7">
                    <c:v>SEDER</c:v>
                  </c:pt>
                  <c:pt idx="8">
                    <c:v>SEDIS</c:v>
                  </c:pt>
                  <c:pt idx="9">
                    <c:v>SEDIS</c:v>
                  </c:pt>
                  <c:pt idx="10">
                    <c:v>SEMADET</c:v>
                  </c:pt>
                  <c:pt idx="11">
                    <c:v>FOJAL</c:v>
                  </c:pt>
                  <c:pt idx="12">
                    <c:v>DIF</c:v>
                  </c:pt>
                  <c:pt idx="13">
                    <c:v>SEDECO</c:v>
                  </c:pt>
                  <c:pt idx="14">
                    <c:v>SEDIS</c:v>
                  </c:pt>
                  <c:pt idx="15">
                    <c:v>SEDIS</c:v>
                  </c:pt>
                  <c:pt idx="16">
                    <c:v>SICYT</c:v>
                  </c:pt>
                  <c:pt idx="17">
                    <c:v>STPS</c:v>
                  </c:pt>
                  <c:pt idx="18">
                    <c:v>SEDIS</c:v>
                  </c:pt>
                  <c:pt idx="19">
                    <c:v>SEDIS</c:v>
                  </c:pt>
                  <c:pt idx="20">
                    <c:v>COEDIS</c:v>
                  </c:pt>
                  <c:pt idx="21">
                    <c:v>SEJ</c:v>
                  </c:pt>
                  <c:pt idx="22">
                    <c:v>Cultura</c:v>
                  </c:pt>
                  <c:pt idx="23">
                    <c:v>SEDER</c:v>
                  </c:pt>
                  <c:pt idx="24">
                    <c:v>SEDECO</c:v>
                  </c:pt>
                  <c:pt idx="25">
                    <c:v>SEDIS</c:v>
                  </c:pt>
                  <c:pt idx="26">
                    <c:v>SEJ</c:v>
                  </c:pt>
                  <c:pt idx="27">
                    <c:v>SEDIS</c:v>
                  </c:pt>
                  <c:pt idx="28">
                    <c:v>DIF</c:v>
                  </c:pt>
                  <c:pt idx="29">
                    <c:v>DIF</c:v>
                  </c:pt>
                  <c:pt idx="30">
                    <c:v>SEDIS</c:v>
                  </c:pt>
                  <c:pt idx="31">
                    <c:v>IJJ</c:v>
                  </c:pt>
                  <c:pt idx="32">
                    <c:v>Cultura</c:v>
                  </c:pt>
                  <c:pt idx="33">
                    <c:v>SEDER</c:v>
                  </c:pt>
                  <c:pt idx="34">
                    <c:v>DIF</c:v>
                  </c:pt>
                  <c:pt idx="35">
                    <c:v>SEPAF</c:v>
                  </c:pt>
                  <c:pt idx="36">
                    <c:v>IJJ</c:v>
                  </c:pt>
                </c:lvl>
                <c:lvl>
                  <c:pt idx="0">
                    <c:v>17</c:v>
                  </c:pt>
                  <c:pt idx="1">
                    <c:v>31</c:v>
                  </c:pt>
                  <c:pt idx="2">
                    <c:v>11</c:v>
                  </c:pt>
                  <c:pt idx="3">
                    <c:v>38</c:v>
                  </c:pt>
                  <c:pt idx="4">
                    <c:v>29</c:v>
                  </c:pt>
                  <c:pt idx="5">
                    <c:v>22</c:v>
                  </c:pt>
                  <c:pt idx="6">
                    <c:v>10</c:v>
                  </c:pt>
                  <c:pt idx="7">
                    <c:v>26</c:v>
                  </c:pt>
                  <c:pt idx="8">
                    <c:v>20</c:v>
                  </c:pt>
                  <c:pt idx="9">
                    <c:v>19</c:v>
                  </c:pt>
                  <c:pt idx="10">
                    <c:v>30</c:v>
                  </c:pt>
                  <c:pt idx="11">
                    <c:v>1</c:v>
                  </c:pt>
                  <c:pt idx="12">
                    <c:v>14</c:v>
                  </c:pt>
                  <c:pt idx="13">
                    <c:v>25</c:v>
                  </c:pt>
                  <c:pt idx="14">
                    <c:v>24</c:v>
                  </c:pt>
                  <c:pt idx="15">
                    <c:v>21</c:v>
                  </c:pt>
                  <c:pt idx="16">
                    <c:v>36</c:v>
                  </c:pt>
                  <c:pt idx="17">
                    <c:v>32</c:v>
                  </c:pt>
                  <c:pt idx="18">
                    <c:v>3</c:v>
                  </c:pt>
                  <c:pt idx="19">
                    <c:v>23</c:v>
                  </c:pt>
                  <c:pt idx="20">
                    <c:v>15</c:v>
                  </c:pt>
                  <c:pt idx="21">
                    <c:v>28</c:v>
                  </c:pt>
                  <c:pt idx="22">
                    <c:v>18</c:v>
                  </c:pt>
                  <c:pt idx="23">
                    <c:v>27</c:v>
                  </c:pt>
                  <c:pt idx="24">
                    <c:v>7</c:v>
                  </c:pt>
                  <c:pt idx="25">
                    <c:v>4</c:v>
                  </c:pt>
                  <c:pt idx="26">
                    <c:v>9</c:v>
                  </c:pt>
                  <c:pt idx="27">
                    <c:v>6</c:v>
                  </c:pt>
                  <c:pt idx="28">
                    <c:v>33</c:v>
                  </c:pt>
                  <c:pt idx="29">
                    <c:v>34</c:v>
                  </c:pt>
                  <c:pt idx="30">
                    <c:v>5</c:v>
                  </c:pt>
                  <c:pt idx="31">
                    <c:v>35</c:v>
                  </c:pt>
                  <c:pt idx="32">
                    <c:v>2</c:v>
                  </c:pt>
                  <c:pt idx="33">
                    <c:v>8</c:v>
                  </c:pt>
                  <c:pt idx="34">
                    <c:v>13</c:v>
                  </c:pt>
                  <c:pt idx="35">
                    <c:v>37</c:v>
                  </c:pt>
                  <c:pt idx="36">
                    <c:v>12</c:v>
                  </c:pt>
                </c:lvl>
              </c:multiLvlStrCache>
            </c:multiLvlStrRef>
          </c:cat>
          <c:val>
            <c:numRef>
              <c:f>GD_12!$C$3:$C$39</c:f>
              <c:numCache>
                <c:formatCode>General</c:formatCode>
                <c:ptCount val="37"/>
                <c:pt idx="0">
                  <c:v>0</c:v>
                </c:pt>
                <c:pt idx="1">
                  <c:v>26.66667</c:v>
                </c:pt>
                <c:pt idx="2">
                  <c:v>33.333330000000004</c:v>
                </c:pt>
                <c:pt idx="3">
                  <c:v>40</c:v>
                </c:pt>
                <c:pt idx="4">
                  <c:v>40</c:v>
                </c:pt>
                <c:pt idx="5">
                  <c:v>46.66666</c:v>
                </c:pt>
                <c:pt idx="6">
                  <c:v>46.66666</c:v>
                </c:pt>
                <c:pt idx="7">
                  <c:v>53.33334</c:v>
                </c:pt>
                <c:pt idx="8">
                  <c:v>60</c:v>
                </c:pt>
                <c:pt idx="9">
                  <c:v>60</c:v>
                </c:pt>
                <c:pt idx="10">
                  <c:v>60</c:v>
                </c:pt>
                <c:pt idx="11">
                  <c:v>60</c:v>
                </c:pt>
                <c:pt idx="12">
                  <c:v>60</c:v>
                </c:pt>
                <c:pt idx="13">
                  <c:v>60</c:v>
                </c:pt>
                <c:pt idx="14">
                  <c:v>66.666660000000007</c:v>
                </c:pt>
                <c:pt idx="15">
                  <c:v>66.666660000000007</c:v>
                </c:pt>
                <c:pt idx="16">
                  <c:v>66.666660000000007</c:v>
                </c:pt>
                <c:pt idx="17">
                  <c:v>66.666660000000007</c:v>
                </c:pt>
                <c:pt idx="18">
                  <c:v>66.666660000000007</c:v>
                </c:pt>
                <c:pt idx="19">
                  <c:v>73.333340000000007</c:v>
                </c:pt>
                <c:pt idx="20">
                  <c:v>73.333340000000007</c:v>
                </c:pt>
                <c:pt idx="21">
                  <c:v>73.333340000000007</c:v>
                </c:pt>
                <c:pt idx="22">
                  <c:v>73.333340000000007</c:v>
                </c:pt>
                <c:pt idx="23">
                  <c:v>75</c:v>
                </c:pt>
                <c:pt idx="24">
                  <c:v>80</c:v>
                </c:pt>
                <c:pt idx="25">
                  <c:v>80</c:v>
                </c:pt>
                <c:pt idx="26">
                  <c:v>80</c:v>
                </c:pt>
                <c:pt idx="27">
                  <c:v>86.666669999999996</c:v>
                </c:pt>
                <c:pt idx="28">
                  <c:v>86.666669999999996</c:v>
                </c:pt>
                <c:pt idx="29">
                  <c:v>86.666669999999996</c:v>
                </c:pt>
                <c:pt idx="30">
                  <c:v>86.666669999999996</c:v>
                </c:pt>
                <c:pt idx="31">
                  <c:v>86.666669999999996</c:v>
                </c:pt>
                <c:pt idx="32">
                  <c:v>93.333329999999989</c:v>
                </c:pt>
                <c:pt idx="33">
                  <c:v>93.333329999999989</c:v>
                </c:pt>
                <c:pt idx="34">
                  <c:v>93.333329999999989</c:v>
                </c:pt>
                <c:pt idx="35">
                  <c:v>93.333329999999989</c:v>
                </c:pt>
                <c:pt idx="36">
                  <c:v>100</c:v>
                </c:pt>
              </c:numCache>
            </c:numRef>
          </c:val>
        </c:ser>
        <c:dLbls/>
        <c:axId val="61281024"/>
        <c:axId val="61282560"/>
      </c:radarChart>
      <c:catAx>
        <c:axId val="61281024"/>
        <c:scaling>
          <c:orientation val="minMax"/>
        </c:scaling>
        <c:axPos val="b"/>
        <c:majorGridlines/>
        <c:numFmt formatCode="General" sourceLinked="0"/>
        <c:tickLblPos val="nextTo"/>
        <c:crossAx val="61282560"/>
        <c:crosses val="autoZero"/>
        <c:auto val="1"/>
        <c:lblAlgn val="ctr"/>
        <c:lblOffset val="100"/>
      </c:catAx>
      <c:valAx>
        <c:axId val="6128256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61281024"/>
        <c:crosses val="autoZero"/>
        <c:crossBetween val="between"/>
      </c:valAx>
    </c:plotArea>
    <c:plotVisOnly val="1"/>
    <c:dispBlanksAs val="zero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18"/>
  <c:chart>
    <c:autoTitleDeleted val="1"/>
    <c:plotArea>
      <c:layout/>
      <c:radarChart>
        <c:radarStyle val="filled"/>
        <c:ser>
          <c:idx val="0"/>
          <c:order val="0"/>
          <c:cat>
            <c:multiLvlStrRef>
              <c:f>GD_14!$A$5:$B$41</c:f>
              <c:multiLvlStrCache>
                <c:ptCount val="37"/>
                <c:lvl>
                  <c:pt idx="0">
                    <c:v>STPS</c:v>
                  </c:pt>
                  <c:pt idx="1">
                    <c:v>STPS</c:v>
                  </c:pt>
                  <c:pt idx="2">
                    <c:v>SEMADET</c:v>
                  </c:pt>
                  <c:pt idx="3">
                    <c:v>Turismo</c:v>
                  </c:pt>
                  <c:pt idx="4">
                    <c:v>Cultura</c:v>
                  </c:pt>
                  <c:pt idx="5">
                    <c:v>DIF</c:v>
                  </c:pt>
                  <c:pt idx="6">
                    <c:v>STPS</c:v>
                  </c:pt>
                  <c:pt idx="7">
                    <c:v>SEMADET</c:v>
                  </c:pt>
                  <c:pt idx="8">
                    <c:v>SICYT</c:v>
                  </c:pt>
                  <c:pt idx="9">
                    <c:v>SEDECO</c:v>
                  </c:pt>
                  <c:pt idx="10">
                    <c:v>DIF</c:v>
                  </c:pt>
                  <c:pt idx="11">
                    <c:v>SEJ</c:v>
                  </c:pt>
                  <c:pt idx="12">
                    <c:v>DIF</c:v>
                  </c:pt>
                  <c:pt idx="13">
                    <c:v>SEDECO</c:v>
                  </c:pt>
                  <c:pt idx="14">
                    <c:v>DIF</c:v>
                  </c:pt>
                  <c:pt idx="15">
                    <c:v>IJJ</c:v>
                  </c:pt>
                  <c:pt idx="16">
                    <c:v>SEJ</c:v>
                  </c:pt>
                  <c:pt idx="17">
                    <c:v>SEDER</c:v>
                  </c:pt>
                  <c:pt idx="18">
                    <c:v>IJJ</c:v>
                  </c:pt>
                  <c:pt idx="19">
                    <c:v>SEDIS</c:v>
                  </c:pt>
                  <c:pt idx="20">
                    <c:v>SEDIS</c:v>
                  </c:pt>
                  <c:pt idx="21">
                    <c:v>SEDIS</c:v>
                  </c:pt>
                  <c:pt idx="22">
                    <c:v>SEDIS</c:v>
                  </c:pt>
                  <c:pt idx="23">
                    <c:v>SEDIS</c:v>
                  </c:pt>
                  <c:pt idx="24">
                    <c:v>SEDIS</c:v>
                  </c:pt>
                  <c:pt idx="25">
                    <c:v>IJALVI</c:v>
                  </c:pt>
                  <c:pt idx="26">
                    <c:v>SEDIS</c:v>
                  </c:pt>
                  <c:pt idx="27">
                    <c:v>SEDER</c:v>
                  </c:pt>
                  <c:pt idx="28">
                    <c:v>COEDIS</c:v>
                  </c:pt>
                  <c:pt idx="29">
                    <c:v>SIOP</c:v>
                  </c:pt>
                  <c:pt idx="30">
                    <c:v>Cultura</c:v>
                  </c:pt>
                  <c:pt idx="31">
                    <c:v>FOJAL</c:v>
                  </c:pt>
                  <c:pt idx="32">
                    <c:v>SEPAF</c:v>
                  </c:pt>
                  <c:pt idx="33">
                    <c:v>SEDER</c:v>
                  </c:pt>
                  <c:pt idx="34">
                    <c:v>SEDIS</c:v>
                  </c:pt>
                  <c:pt idx="35">
                    <c:v>SEDIS</c:v>
                  </c:pt>
                  <c:pt idx="36">
                    <c:v>SEDIS</c:v>
                  </c:pt>
                </c:lvl>
                <c:lvl>
                  <c:pt idx="0">
                    <c:v>32</c:v>
                  </c:pt>
                  <c:pt idx="1">
                    <c:v>31</c:v>
                  </c:pt>
                  <c:pt idx="2">
                    <c:v>30</c:v>
                  </c:pt>
                  <c:pt idx="3">
                    <c:v>29</c:v>
                  </c:pt>
                  <c:pt idx="4">
                    <c:v>18</c:v>
                  </c:pt>
                  <c:pt idx="5">
                    <c:v>14</c:v>
                  </c:pt>
                  <c:pt idx="6">
                    <c:v>11</c:v>
                  </c:pt>
                  <c:pt idx="7">
                    <c:v>10</c:v>
                  </c:pt>
                  <c:pt idx="8">
                    <c:v>36</c:v>
                  </c:pt>
                  <c:pt idx="9">
                    <c:v>7</c:v>
                  </c:pt>
                  <c:pt idx="10">
                    <c:v>34</c:v>
                  </c:pt>
                  <c:pt idx="11">
                    <c:v>28</c:v>
                  </c:pt>
                  <c:pt idx="12">
                    <c:v>33</c:v>
                  </c:pt>
                  <c:pt idx="13">
                    <c:v>25</c:v>
                  </c:pt>
                  <c:pt idx="14">
                    <c:v>13</c:v>
                  </c:pt>
                  <c:pt idx="15">
                    <c:v>12</c:v>
                  </c:pt>
                  <c:pt idx="16">
                    <c:v>9</c:v>
                  </c:pt>
                  <c:pt idx="17">
                    <c:v>26</c:v>
                  </c:pt>
                  <c:pt idx="18">
                    <c:v>35</c:v>
                  </c:pt>
                  <c:pt idx="19">
                    <c:v>24</c:v>
                  </c:pt>
                  <c:pt idx="20">
                    <c:v>23</c:v>
                  </c:pt>
                  <c:pt idx="21">
                    <c:v>22</c:v>
                  </c:pt>
                  <c:pt idx="22">
                    <c:v>21</c:v>
                  </c:pt>
                  <c:pt idx="23">
                    <c:v>20</c:v>
                  </c:pt>
                  <c:pt idx="24">
                    <c:v>19</c:v>
                  </c:pt>
                  <c:pt idx="25">
                    <c:v>17</c:v>
                  </c:pt>
                  <c:pt idx="26">
                    <c:v>3</c:v>
                  </c:pt>
                  <c:pt idx="27">
                    <c:v>27</c:v>
                  </c:pt>
                  <c:pt idx="28">
                    <c:v>15</c:v>
                  </c:pt>
                  <c:pt idx="29">
                    <c:v>38</c:v>
                  </c:pt>
                  <c:pt idx="30">
                    <c:v>2</c:v>
                  </c:pt>
                  <c:pt idx="31">
                    <c:v>1</c:v>
                  </c:pt>
                  <c:pt idx="32">
                    <c:v>37</c:v>
                  </c:pt>
                  <c:pt idx="33">
                    <c:v>8</c:v>
                  </c:pt>
                  <c:pt idx="34">
                    <c:v>6</c:v>
                  </c:pt>
                  <c:pt idx="35">
                    <c:v>5</c:v>
                  </c:pt>
                  <c:pt idx="36">
                    <c:v>4</c:v>
                  </c:pt>
                </c:lvl>
              </c:multiLvlStrCache>
            </c:multiLvlStrRef>
          </c:cat>
          <c:val>
            <c:numRef>
              <c:f>GD_14!$C$5:$C$41</c:f>
              <c:numCache>
                <c:formatCode>General</c:formatCode>
                <c:ptCount val="3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8.3333340000000007</c:v>
                </c:pt>
                <c:pt idx="9">
                  <c:v>8.3333340000000007</c:v>
                </c:pt>
                <c:pt idx="10">
                  <c:v>16.66667</c:v>
                </c:pt>
                <c:pt idx="11">
                  <c:v>16.66667</c:v>
                </c:pt>
                <c:pt idx="12">
                  <c:v>25</c:v>
                </c:pt>
                <c:pt idx="13">
                  <c:v>25</c:v>
                </c:pt>
                <c:pt idx="14">
                  <c:v>33.33334</c:v>
                </c:pt>
                <c:pt idx="15">
                  <c:v>33.33334</c:v>
                </c:pt>
                <c:pt idx="16">
                  <c:v>33.33334</c:v>
                </c:pt>
                <c:pt idx="17">
                  <c:v>50</c:v>
                </c:pt>
                <c:pt idx="18">
                  <c:v>66.666669999999996</c:v>
                </c:pt>
                <c:pt idx="19">
                  <c:v>66.666669999999996</c:v>
                </c:pt>
                <c:pt idx="20">
                  <c:v>66.666669999999996</c:v>
                </c:pt>
                <c:pt idx="21">
                  <c:v>66.666669999999996</c:v>
                </c:pt>
                <c:pt idx="22">
                  <c:v>66.666669999999996</c:v>
                </c:pt>
                <c:pt idx="23">
                  <c:v>66.666669999999996</c:v>
                </c:pt>
                <c:pt idx="24">
                  <c:v>66.666669999999996</c:v>
                </c:pt>
                <c:pt idx="25">
                  <c:v>66.666669999999996</c:v>
                </c:pt>
                <c:pt idx="26">
                  <c:v>66.666669999999996</c:v>
                </c:pt>
                <c:pt idx="27">
                  <c:v>75</c:v>
                </c:pt>
                <c:pt idx="28">
                  <c:v>83.333329999999989</c:v>
                </c:pt>
                <c:pt idx="29">
                  <c:v>91.666669999999996</c:v>
                </c:pt>
                <c:pt idx="30">
                  <c:v>91.666669999999996</c:v>
                </c:pt>
                <c:pt idx="31">
                  <c:v>93.75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</c:numCache>
            </c:numRef>
          </c:val>
        </c:ser>
        <c:dLbls/>
        <c:axId val="61639680"/>
        <c:axId val="61645568"/>
      </c:radarChart>
      <c:catAx>
        <c:axId val="61639680"/>
        <c:scaling>
          <c:orientation val="minMax"/>
        </c:scaling>
        <c:axPos val="b"/>
        <c:majorGridlines/>
        <c:numFmt formatCode="General" sourceLinked="0"/>
        <c:tickLblPos val="nextTo"/>
        <c:crossAx val="61645568"/>
        <c:crosses val="autoZero"/>
        <c:auto val="1"/>
        <c:lblAlgn val="ctr"/>
        <c:lblOffset val="100"/>
      </c:catAx>
      <c:valAx>
        <c:axId val="61645568"/>
        <c:scaling>
          <c:orientation val="minMax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b="1"/>
            </a:pPr>
            <a:endParaRPr lang="es-ES"/>
          </a:p>
        </c:txPr>
        <c:crossAx val="61639680"/>
        <c:crosses val="autoZero"/>
        <c:crossBetween val="between"/>
      </c:valAx>
    </c:plotArea>
    <c:plotVisOnly val="1"/>
    <c:dispBlanksAs val="gap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15"/>
  <c:chart>
    <c:autoTitleDeleted val="1"/>
    <c:plotArea>
      <c:layout/>
      <c:radarChart>
        <c:radarStyle val="filled"/>
        <c:ser>
          <c:idx val="0"/>
          <c:order val="0"/>
          <c:cat>
            <c:multiLvlStrRef>
              <c:f>GD_16!$A$5:$B$41</c:f>
              <c:multiLvlStrCache>
                <c:ptCount val="37"/>
                <c:lvl>
                  <c:pt idx="0">
                    <c:v>STPS</c:v>
                  </c:pt>
                  <c:pt idx="1">
                    <c:v>SEMADET</c:v>
                  </c:pt>
                  <c:pt idx="2">
                    <c:v>STPS</c:v>
                  </c:pt>
                  <c:pt idx="3">
                    <c:v>SEDECO</c:v>
                  </c:pt>
                  <c:pt idx="4">
                    <c:v>SIOP</c:v>
                  </c:pt>
                  <c:pt idx="5">
                    <c:v>Turismo</c:v>
                  </c:pt>
                  <c:pt idx="6">
                    <c:v>IJJ</c:v>
                  </c:pt>
                  <c:pt idx="7">
                    <c:v>SEDIS</c:v>
                  </c:pt>
                  <c:pt idx="8">
                    <c:v>STPS</c:v>
                  </c:pt>
                  <c:pt idx="9">
                    <c:v>SEMADET</c:v>
                  </c:pt>
                  <c:pt idx="10">
                    <c:v>SEJ</c:v>
                  </c:pt>
                  <c:pt idx="11">
                    <c:v>SEDER</c:v>
                  </c:pt>
                  <c:pt idx="12">
                    <c:v>SEDIS</c:v>
                  </c:pt>
                  <c:pt idx="13">
                    <c:v>COEDIS</c:v>
                  </c:pt>
                  <c:pt idx="14">
                    <c:v>SEJ</c:v>
                  </c:pt>
                  <c:pt idx="15">
                    <c:v>SEDIS</c:v>
                  </c:pt>
                  <c:pt idx="16">
                    <c:v>SEDIS</c:v>
                  </c:pt>
                  <c:pt idx="17">
                    <c:v>SEDIS</c:v>
                  </c:pt>
                  <c:pt idx="18">
                    <c:v>SEDIS</c:v>
                  </c:pt>
                  <c:pt idx="19">
                    <c:v>Cultura</c:v>
                  </c:pt>
                  <c:pt idx="20">
                    <c:v>SICYT</c:v>
                  </c:pt>
                  <c:pt idx="21">
                    <c:v>SEDIS</c:v>
                  </c:pt>
                  <c:pt idx="22">
                    <c:v>FOJAL</c:v>
                  </c:pt>
                  <c:pt idx="23">
                    <c:v>SEDECO</c:v>
                  </c:pt>
                  <c:pt idx="24">
                    <c:v>SEPAF</c:v>
                  </c:pt>
                  <c:pt idx="25">
                    <c:v>SEDIS</c:v>
                  </c:pt>
                  <c:pt idx="26">
                    <c:v>SEDIS</c:v>
                  </c:pt>
                  <c:pt idx="27">
                    <c:v>DIF</c:v>
                  </c:pt>
                  <c:pt idx="28">
                    <c:v>IJJ</c:v>
                  </c:pt>
                  <c:pt idx="29">
                    <c:v>IJALVI</c:v>
                  </c:pt>
                  <c:pt idx="30">
                    <c:v>Cultura</c:v>
                  </c:pt>
                  <c:pt idx="31">
                    <c:v>SEDER</c:v>
                  </c:pt>
                  <c:pt idx="32">
                    <c:v>DIF</c:v>
                  </c:pt>
                  <c:pt idx="33">
                    <c:v>DIF</c:v>
                  </c:pt>
                  <c:pt idx="34">
                    <c:v>DIF</c:v>
                  </c:pt>
                  <c:pt idx="35">
                    <c:v>SEDER</c:v>
                  </c:pt>
                  <c:pt idx="36">
                    <c:v>SEDIS</c:v>
                  </c:pt>
                </c:lvl>
                <c:lvl>
                  <c:pt idx="0">
                    <c:v>11</c:v>
                  </c:pt>
                  <c:pt idx="1">
                    <c:v>10</c:v>
                  </c:pt>
                  <c:pt idx="2">
                    <c:v>32</c:v>
                  </c:pt>
                  <c:pt idx="3">
                    <c:v>25</c:v>
                  </c:pt>
                  <c:pt idx="4">
                    <c:v>38</c:v>
                  </c:pt>
                  <c:pt idx="5">
                    <c:v>29</c:v>
                  </c:pt>
                  <c:pt idx="6">
                    <c:v>35</c:v>
                  </c:pt>
                  <c:pt idx="7">
                    <c:v>3</c:v>
                  </c:pt>
                  <c:pt idx="8">
                    <c:v>31</c:v>
                  </c:pt>
                  <c:pt idx="9">
                    <c:v>30</c:v>
                  </c:pt>
                  <c:pt idx="10">
                    <c:v>9</c:v>
                  </c:pt>
                  <c:pt idx="11">
                    <c:v>26</c:v>
                  </c:pt>
                  <c:pt idx="12">
                    <c:v>20</c:v>
                  </c:pt>
                  <c:pt idx="13">
                    <c:v>15</c:v>
                  </c:pt>
                  <c:pt idx="14">
                    <c:v>28</c:v>
                  </c:pt>
                  <c:pt idx="15">
                    <c:v>24</c:v>
                  </c:pt>
                  <c:pt idx="16">
                    <c:v>23</c:v>
                  </c:pt>
                  <c:pt idx="17">
                    <c:v>21</c:v>
                  </c:pt>
                  <c:pt idx="18">
                    <c:v>19</c:v>
                  </c:pt>
                  <c:pt idx="19">
                    <c:v>18</c:v>
                  </c:pt>
                  <c:pt idx="20">
                    <c:v>36</c:v>
                  </c:pt>
                  <c:pt idx="21">
                    <c:v>22</c:v>
                  </c:pt>
                  <c:pt idx="22">
                    <c:v>1</c:v>
                  </c:pt>
                  <c:pt idx="23">
                    <c:v>7</c:v>
                  </c:pt>
                  <c:pt idx="24">
                    <c:v>37</c:v>
                  </c:pt>
                  <c:pt idx="25">
                    <c:v>5</c:v>
                  </c:pt>
                  <c:pt idx="26">
                    <c:v>4</c:v>
                  </c:pt>
                  <c:pt idx="27">
                    <c:v>14</c:v>
                  </c:pt>
                  <c:pt idx="28">
                    <c:v>12</c:v>
                  </c:pt>
                  <c:pt idx="29">
                    <c:v>17</c:v>
                  </c:pt>
                  <c:pt idx="30">
                    <c:v>2</c:v>
                  </c:pt>
                  <c:pt idx="31">
                    <c:v>27</c:v>
                  </c:pt>
                  <c:pt idx="32">
                    <c:v>34</c:v>
                  </c:pt>
                  <c:pt idx="33">
                    <c:v>33</c:v>
                  </c:pt>
                  <c:pt idx="34">
                    <c:v>13</c:v>
                  </c:pt>
                  <c:pt idx="35">
                    <c:v>8</c:v>
                  </c:pt>
                  <c:pt idx="36">
                    <c:v>6</c:v>
                  </c:pt>
                </c:lvl>
              </c:multiLvlStrCache>
            </c:multiLvlStrRef>
          </c:cat>
          <c:val>
            <c:numRef>
              <c:f>GD_16!$C$5:$C$41</c:f>
              <c:numCache>
                <c:formatCode>General</c:formatCode>
                <c:ptCount val="37"/>
                <c:pt idx="0">
                  <c:v>0</c:v>
                </c:pt>
                <c:pt idx="1">
                  <c:v>0</c:v>
                </c:pt>
                <c:pt idx="2">
                  <c:v>22.222219999999997</c:v>
                </c:pt>
                <c:pt idx="3">
                  <c:v>22.222219999999997</c:v>
                </c:pt>
                <c:pt idx="4">
                  <c:v>22.222219999999997</c:v>
                </c:pt>
                <c:pt idx="5">
                  <c:v>33.333330000000004</c:v>
                </c:pt>
                <c:pt idx="6">
                  <c:v>33.333330000000004</c:v>
                </c:pt>
                <c:pt idx="7">
                  <c:v>33.333330000000004</c:v>
                </c:pt>
                <c:pt idx="8">
                  <c:v>44.444449999999996</c:v>
                </c:pt>
                <c:pt idx="9">
                  <c:v>44.444449999999996</c:v>
                </c:pt>
                <c:pt idx="10">
                  <c:v>44.444449999999996</c:v>
                </c:pt>
                <c:pt idx="11">
                  <c:v>44.444449999999996</c:v>
                </c:pt>
                <c:pt idx="12">
                  <c:v>44.444449999999996</c:v>
                </c:pt>
                <c:pt idx="13">
                  <c:v>44.444449999999996</c:v>
                </c:pt>
                <c:pt idx="14">
                  <c:v>55.555550000000004</c:v>
                </c:pt>
                <c:pt idx="15">
                  <c:v>55.555550000000004</c:v>
                </c:pt>
                <c:pt idx="16">
                  <c:v>55.555550000000004</c:v>
                </c:pt>
                <c:pt idx="17">
                  <c:v>55.555550000000004</c:v>
                </c:pt>
                <c:pt idx="18">
                  <c:v>55.555550000000004</c:v>
                </c:pt>
                <c:pt idx="19">
                  <c:v>66.666660000000007</c:v>
                </c:pt>
                <c:pt idx="20">
                  <c:v>66.666660000000007</c:v>
                </c:pt>
                <c:pt idx="21">
                  <c:v>66.666660000000007</c:v>
                </c:pt>
                <c:pt idx="22">
                  <c:v>75</c:v>
                </c:pt>
                <c:pt idx="23">
                  <c:v>77.777780000000007</c:v>
                </c:pt>
                <c:pt idx="24">
                  <c:v>77.777780000000007</c:v>
                </c:pt>
                <c:pt idx="25">
                  <c:v>77.777780000000007</c:v>
                </c:pt>
                <c:pt idx="26">
                  <c:v>77.777780000000007</c:v>
                </c:pt>
                <c:pt idx="27">
                  <c:v>88.888889999999975</c:v>
                </c:pt>
                <c:pt idx="28">
                  <c:v>88.888889999999975</c:v>
                </c:pt>
                <c:pt idx="29">
                  <c:v>88.888889999999975</c:v>
                </c:pt>
                <c:pt idx="30">
                  <c:v>88.888889999999975</c:v>
                </c:pt>
                <c:pt idx="31">
                  <c:v>91.666660000000007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</c:numCache>
            </c:numRef>
          </c:val>
        </c:ser>
        <c:dLbls/>
        <c:axId val="61989248"/>
        <c:axId val="61990784"/>
      </c:radarChart>
      <c:catAx>
        <c:axId val="61989248"/>
        <c:scaling>
          <c:orientation val="minMax"/>
        </c:scaling>
        <c:axPos val="b"/>
        <c:majorGridlines/>
        <c:numFmt formatCode="General" sourceLinked="0"/>
        <c:tickLblPos val="nextTo"/>
        <c:crossAx val="61990784"/>
        <c:crosses val="autoZero"/>
        <c:auto val="1"/>
        <c:lblAlgn val="ctr"/>
        <c:lblOffset val="100"/>
      </c:catAx>
      <c:valAx>
        <c:axId val="61990784"/>
        <c:scaling>
          <c:orientation val="minMax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b="1"/>
            </a:pPr>
            <a:endParaRPr lang="es-ES"/>
          </a:p>
        </c:txPr>
        <c:crossAx val="61989248"/>
        <c:crosses val="autoZero"/>
        <c:crossBetween val="between"/>
      </c:valAx>
    </c:plotArea>
    <c:plotVisOnly val="1"/>
    <c:dispBlanksAs val="gap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16"/>
  <c:chart>
    <c:autoTitleDeleted val="1"/>
    <c:plotArea>
      <c:layout/>
      <c:radarChart>
        <c:radarStyle val="filled"/>
        <c:ser>
          <c:idx val="0"/>
          <c:order val="0"/>
          <c:cat>
            <c:multiLvlStrRef>
              <c:f>GD_17!$A$5:$B$41</c:f>
              <c:multiLvlStrCache>
                <c:ptCount val="37"/>
                <c:lvl>
                  <c:pt idx="0">
                    <c:v>Turismo</c:v>
                  </c:pt>
                  <c:pt idx="1">
                    <c:v>SEMADET</c:v>
                  </c:pt>
                  <c:pt idx="2">
                    <c:v>SEMADET</c:v>
                  </c:pt>
                  <c:pt idx="3">
                    <c:v>SEDER</c:v>
                  </c:pt>
                  <c:pt idx="4">
                    <c:v>IJALVI</c:v>
                  </c:pt>
                  <c:pt idx="5">
                    <c:v>SIOP</c:v>
                  </c:pt>
                  <c:pt idx="6">
                    <c:v>SEJ</c:v>
                  </c:pt>
                  <c:pt idx="7">
                    <c:v>SEJ</c:v>
                  </c:pt>
                  <c:pt idx="8">
                    <c:v>SEDECO</c:v>
                  </c:pt>
                  <c:pt idx="9">
                    <c:v>FOJAL</c:v>
                  </c:pt>
                  <c:pt idx="10">
                    <c:v>STPS</c:v>
                  </c:pt>
                  <c:pt idx="11">
                    <c:v>SEDER</c:v>
                  </c:pt>
                  <c:pt idx="12">
                    <c:v>IJJ</c:v>
                  </c:pt>
                  <c:pt idx="13">
                    <c:v>STPS</c:v>
                  </c:pt>
                  <c:pt idx="14">
                    <c:v>STPS</c:v>
                  </c:pt>
                  <c:pt idx="15">
                    <c:v>IJJ</c:v>
                  </c:pt>
                  <c:pt idx="16">
                    <c:v>Cultura</c:v>
                  </c:pt>
                  <c:pt idx="17">
                    <c:v>SEDIS</c:v>
                  </c:pt>
                  <c:pt idx="18">
                    <c:v>SEDER</c:v>
                  </c:pt>
                  <c:pt idx="19">
                    <c:v>SEDIS</c:v>
                  </c:pt>
                  <c:pt idx="20">
                    <c:v>SICYT</c:v>
                  </c:pt>
                  <c:pt idx="21">
                    <c:v>SEDECO</c:v>
                  </c:pt>
                  <c:pt idx="22">
                    <c:v>SEDIS</c:v>
                  </c:pt>
                  <c:pt idx="23">
                    <c:v>SEDIS</c:v>
                  </c:pt>
                  <c:pt idx="24">
                    <c:v>SEDIS</c:v>
                  </c:pt>
                  <c:pt idx="25">
                    <c:v>SEPAF</c:v>
                  </c:pt>
                  <c:pt idx="26">
                    <c:v>COEDIS</c:v>
                  </c:pt>
                  <c:pt idx="27">
                    <c:v>SEDIS</c:v>
                  </c:pt>
                  <c:pt idx="28">
                    <c:v>SEDIS</c:v>
                  </c:pt>
                  <c:pt idx="29">
                    <c:v>SEDIS</c:v>
                  </c:pt>
                  <c:pt idx="30">
                    <c:v>DIF</c:v>
                  </c:pt>
                  <c:pt idx="31">
                    <c:v>SEDIS</c:v>
                  </c:pt>
                  <c:pt idx="32">
                    <c:v>SEDIS</c:v>
                  </c:pt>
                  <c:pt idx="33">
                    <c:v>Cultura</c:v>
                  </c:pt>
                  <c:pt idx="34">
                    <c:v>DIF</c:v>
                  </c:pt>
                  <c:pt idx="35">
                    <c:v>DIF</c:v>
                  </c:pt>
                  <c:pt idx="36">
                    <c:v>DIF</c:v>
                  </c:pt>
                </c:lvl>
                <c:lvl>
                  <c:pt idx="0">
                    <c:v>29</c:v>
                  </c:pt>
                  <c:pt idx="1">
                    <c:v>30</c:v>
                  </c:pt>
                  <c:pt idx="2">
                    <c:v>10</c:v>
                  </c:pt>
                  <c:pt idx="3">
                    <c:v>8</c:v>
                  </c:pt>
                  <c:pt idx="4">
                    <c:v>17</c:v>
                  </c:pt>
                  <c:pt idx="5">
                    <c:v>38</c:v>
                  </c:pt>
                  <c:pt idx="6">
                    <c:v>9</c:v>
                  </c:pt>
                  <c:pt idx="7">
                    <c:v>28</c:v>
                  </c:pt>
                  <c:pt idx="8">
                    <c:v>25</c:v>
                  </c:pt>
                  <c:pt idx="9">
                    <c:v>1</c:v>
                  </c:pt>
                  <c:pt idx="10">
                    <c:v>11</c:v>
                  </c:pt>
                  <c:pt idx="11">
                    <c:v>26</c:v>
                  </c:pt>
                  <c:pt idx="12">
                    <c:v>12</c:v>
                  </c:pt>
                  <c:pt idx="13">
                    <c:v>32</c:v>
                  </c:pt>
                  <c:pt idx="14">
                    <c:v>31</c:v>
                  </c:pt>
                  <c:pt idx="15">
                    <c:v>35</c:v>
                  </c:pt>
                  <c:pt idx="16">
                    <c:v>18</c:v>
                  </c:pt>
                  <c:pt idx="17">
                    <c:v>5</c:v>
                  </c:pt>
                  <c:pt idx="18">
                    <c:v>27</c:v>
                  </c:pt>
                  <c:pt idx="19">
                    <c:v>3</c:v>
                  </c:pt>
                  <c:pt idx="20">
                    <c:v>36</c:v>
                  </c:pt>
                  <c:pt idx="21">
                    <c:v>7</c:v>
                  </c:pt>
                  <c:pt idx="22">
                    <c:v>24</c:v>
                  </c:pt>
                  <c:pt idx="23">
                    <c:v>23</c:v>
                  </c:pt>
                  <c:pt idx="24">
                    <c:v>22</c:v>
                  </c:pt>
                  <c:pt idx="25">
                    <c:v>37</c:v>
                  </c:pt>
                  <c:pt idx="26">
                    <c:v>15</c:v>
                  </c:pt>
                  <c:pt idx="27">
                    <c:v>21</c:v>
                  </c:pt>
                  <c:pt idx="28">
                    <c:v>6</c:v>
                  </c:pt>
                  <c:pt idx="29">
                    <c:v>4</c:v>
                  </c:pt>
                  <c:pt idx="30">
                    <c:v>14</c:v>
                  </c:pt>
                  <c:pt idx="31">
                    <c:v>20</c:v>
                  </c:pt>
                  <c:pt idx="32">
                    <c:v>19</c:v>
                  </c:pt>
                  <c:pt idx="33">
                    <c:v>2</c:v>
                  </c:pt>
                  <c:pt idx="34">
                    <c:v>34</c:v>
                  </c:pt>
                  <c:pt idx="35">
                    <c:v>13</c:v>
                  </c:pt>
                  <c:pt idx="36">
                    <c:v>33</c:v>
                  </c:pt>
                </c:lvl>
              </c:multiLvlStrCache>
            </c:multiLvlStrRef>
          </c:cat>
          <c:val>
            <c:numRef>
              <c:f>GD_17!$C$5:$C$41</c:f>
              <c:numCache>
                <c:formatCode>General</c:formatCode>
                <c:ptCount val="37"/>
                <c:pt idx="0">
                  <c:v>0</c:v>
                </c:pt>
                <c:pt idx="1">
                  <c:v>11.111109999999998</c:v>
                </c:pt>
                <c:pt idx="2">
                  <c:v>18.518519999999999</c:v>
                </c:pt>
                <c:pt idx="3">
                  <c:v>22.222219999999997</c:v>
                </c:pt>
                <c:pt idx="4">
                  <c:v>25.925919999999998</c:v>
                </c:pt>
                <c:pt idx="5">
                  <c:v>33.333330000000004</c:v>
                </c:pt>
                <c:pt idx="6">
                  <c:v>33.333330000000004</c:v>
                </c:pt>
                <c:pt idx="7">
                  <c:v>33.333330000000004</c:v>
                </c:pt>
                <c:pt idx="8">
                  <c:v>37.037039999999998</c:v>
                </c:pt>
                <c:pt idx="9">
                  <c:v>38.888889999999996</c:v>
                </c:pt>
                <c:pt idx="10">
                  <c:v>40.740740000000002</c:v>
                </c:pt>
                <c:pt idx="11">
                  <c:v>40.740740000000002</c:v>
                </c:pt>
                <c:pt idx="12">
                  <c:v>40.740740000000002</c:v>
                </c:pt>
                <c:pt idx="13">
                  <c:v>44.444439999999993</c:v>
                </c:pt>
                <c:pt idx="14">
                  <c:v>51.851849999999949</c:v>
                </c:pt>
                <c:pt idx="15">
                  <c:v>55.55556</c:v>
                </c:pt>
                <c:pt idx="16">
                  <c:v>55.55556</c:v>
                </c:pt>
                <c:pt idx="17">
                  <c:v>59.259259999999998</c:v>
                </c:pt>
                <c:pt idx="18">
                  <c:v>61.111110000000004</c:v>
                </c:pt>
                <c:pt idx="19">
                  <c:v>62.962960000000002</c:v>
                </c:pt>
                <c:pt idx="20">
                  <c:v>62.962960000000002</c:v>
                </c:pt>
                <c:pt idx="21">
                  <c:v>62.962960000000002</c:v>
                </c:pt>
                <c:pt idx="22">
                  <c:v>66.666660000000007</c:v>
                </c:pt>
                <c:pt idx="23">
                  <c:v>66.666660000000007</c:v>
                </c:pt>
                <c:pt idx="24">
                  <c:v>66.666660000000007</c:v>
                </c:pt>
                <c:pt idx="25">
                  <c:v>66.666660000000007</c:v>
                </c:pt>
                <c:pt idx="26">
                  <c:v>70.37036999999998</c:v>
                </c:pt>
                <c:pt idx="27">
                  <c:v>70.37036999999998</c:v>
                </c:pt>
                <c:pt idx="28">
                  <c:v>70.37036999999998</c:v>
                </c:pt>
                <c:pt idx="29">
                  <c:v>77.777780000000007</c:v>
                </c:pt>
                <c:pt idx="30">
                  <c:v>77.777780000000007</c:v>
                </c:pt>
                <c:pt idx="31">
                  <c:v>81.481480000000005</c:v>
                </c:pt>
                <c:pt idx="32">
                  <c:v>85.185179999999946</c:v>
                </c:pt>
                <c:pt idx="33">
                  <c:v>85.185179999999946</c:v>
                </c:pt>
                <c:pt idx="34">
                  <c:v>85.185179999999946</c:v>
                </c:pt>
                <c:pt idx="35">
                  <c:v>92.592590000000001</c:v>
                </c:pt>
                <c:pt idx="36">
                  <c:v>96.296300000000002</c:v>
                </c:pt>
              </c:numCache>
            </c:numRef>
          </c:val>
        </c:ser>
        <c:dLbls/>
        <c:axId val="77369728"/>
        <c:axId val="77371264"/>
      </c:radarChart>
      <c:catAx>
        <c:axId val="77369728"/>
        <c:scaling>
          <c:orientation val="minMax"/>
        </c:scaling>
        <c:axPos val="b"/>
        <c:majorGridlines/>
        <c:numFmt formatCode="General" sourceLinked="0"/>
        <c:tickLblPos val="nextTo"/>
        <c:crossAx val="77371264"/>
        <c:crosses val="autoZero"/>
        <c:auto val="1"/>
        <c:lblAlgn val="ctr"/>
        <c:lblOffset val="100"/>
      </c:catAx>
      <c:valAx>
        <c:axId val="77371264"/>
        <c:scaling>
          <c:orientation val="minMax"/>
        </c:scaling>
        <c:axPos val="l"/>
        <c:majorGridlines/>
        <c:numFmt formatCode="General" sourceLinked="1"/>
        <c:majorTickMark val="cross"/>
        <c:tickLblPos val="nextTo"/>
        <c:crossAx val="77369728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18"/>
  <c:chart>
    <c:title>
      <c:tx>
        <c:rich>
          <a:bodyPr/>
          <a:lstStyle/>
          <a:p>
            <a:pPr>
              <a:defRPr/>
            </a:pPr>
            <a:r>
              <a:rPr lang="es-ES" sz="1800" dirty="0" smtClean="0"/>
              <a:t>Puntaje</a:t>
            </a:r>
            <a:r>
              <a:rPr lang="es-ES" sz="1800" baseline="0" dirty="0" smtClean="0"/>
              <a:t> máximo y mínimo obtenido por subtema de ROPs</a:t>
            </a:r>
            <a:endParaRPr lang="es-ES" sz="180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6721959682482504"/>
          <c:y val="0.10574080624262701"/>
          <c:w val="0.79887412967260896"/>
          <c:h val="0.48513031384390803"/>
        </c:manualLayout>
      </c:layout>
      <c:stockChart>
        <c:ser>
          <c:idx val="0"/>
          <c:order val="0"/>
          <c:tx>
            <c:strRef>
              <c:f>Hoja1!$B$1</c:f>
              <c:strCache>
                <c:ptCount val="1"/>
                <c:pt idx="0">
                  <c:v>Máxima</c:v>
                </c:pt>
              </c:strCache>
            </c:strRef>
          </c:tx>
          <c:spPr>
            <a:ln w="47625">
              <a:noFill/>
            </a:ln>
          </c:spPr>
          <c:marker>
            <c:symbol val="none"/>
          </c:marker>
          <c:cat>
            <c:strRef>
              <c:f>Hoja1!$A$2:$A$13</c:f>
              <c:strCache>
                <c:ptCount val="12"/>
                <c:pt idx="0">
                  <c:v>Fundamentación y motivación</c:v>
                </c:pt>
                <c:pt idx="1">
                  <c:v>Introducción</c:v>
                </c:pt>
                <c:pt idx="2">
                  <c:v>Descripción general</c:v>
                </c:pt>
                <c:pt idx="3">
                  <c:v>Objetivos</c:v>
                </c:pt>
                <c:pt idx="4">
                  <c:v>Cobertura geográfica</c:v>
                </c:pt>
                <c:pt idx="5">
                  <c:v>Población objetivo</c:v>
                </c:pt>
                <c:pt idx="6">
                  <c:v>Características de los beneficios</c:v>
                </c:pt>
                <c:pt idx="7">
                  <c:v>Beneficiarios</c:v>
                </c:pt>
                <c:pt idx="8">
                  <c:v>Procesos de operación o instrumentación</c:v>
                </c:pt>
                <c:pt idx="9">
                  <c:v>MIR</c:v>
                </c:pt>
                <c:pt idx="10">
                  <c:v>Evaluacion</c:v>
                </c:pt>
                <c:pt idx="11">
                  <c:v>Transaprencia, difusión y RdC</c:v>
                </c:pt>
              </c:strCache>
            </c:strRef>
          </c:cat>
          <c:val>
            <c:numRef>
              <c:f>Hoja1!$B$2:$B$13</c:f>
              <c:numCache>
                <c:formatCode>General</c:formatCode>
                <c:ptCount val="12"/>
                <c:pt idx="0">
                  <c:v>100</c:v>
                </c:pt>
                <c:pt idx="1">
                  <c:v>85.710000000000008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75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96.3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Mínima</c:v>
                </c:pt>
              </c:strCache>
            </c:strRef>
          </c:tx>
          <c:spPr>
            <a:ln w="47625">
              <a:noFill/>
            </a:ln>
          </c:spPr>
          <c:marker>
            <c:symbol val="none"/>
          </c:marker>
          <c:cat>
            <c:strRef>
              <c:f>Hoja1!$A$2:$A$13</c:f>
              <c:strCache>
                <c:ptCount val="12"/>
                <c:pt idx="0">
                  <c:v>Fundamentación y motivación</c:v>
                </c:pt>
                <c:pt idx="1">
                  <c:v>Introducción</c:v>
                </c:pt>
                <c:pt idx="2">
                  <c:v>Descripción general</c:v>
                </c:pt>
                <c:pt idx="3">
                  <c:v>Objetivos</c:v>
                </c:pt>
                <c:pt idx="4">
                  <c:v>Cobertura geográfica</c:v>
                </c:pt>
                <c:pt idx="5">
                  <c:v>Población objetivo</c:v>
                </c:pt>
                <c:pt idx="6">
                  <c:v>Características de los beneficios</c:v>
                </c:pt>
                <c:pt idx="7">
                  <c:v>Beneficiarios</c:v>
                </c:pt>
                <c:pt idx="8">
                  <c:v>Procesos de operación o instrumentación</c:v>
                </c:pt>
                <c:pt idx="9">
                  <c:v>MIR</c:v>
                </c:pt>
                <c:pt idx="10">
                  <c:v>Evaluacion</c:v>
                </c:pt>
                <c:pt idx="11">
                  <c:v>Transaprencia, difusión y RdC</c:v>
                </c:pt>
              </c:strCache>
            </c:strRef>
          </c:cat>
          <c:val>
            <c:numRef>
              <c:f>Hoja1!$C$2:$C$13</c:f>
              <c:numCache>
                <c:formatCode>General</c:formatCode>
                <c:ptCount val="12"/>
                <c:pt idx="0">
                  <c:v>66.669999999999987</c:v>
                </c:pt>
                <c:pt idx="1">
                  <c:v>0</c:v>
                </c:pt>
                <c:pt idx="2">
                  <c:v>54.17</c:v>
                </c:pt>
                <c:pt idx="3">
                  <c:v>16.670000000000002</c:v>
                </c:pt>
                <c:pt idx="4">
                  <c:v>16.670000000000002</c:v>
                </c:pt>
                <c:pt idx="5">
                  <c:v>0</c:v>
                </c:pt>
                <c:pt idx="6">
                  <c:v>11.11</c:v>
                </c:pt>
                <c:pt idx="7">
                  <c:v>45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Promedio</c:v>
                </c:pt>
              </c:strCache>
            </c:strRef>
          </c:tx>
          <c:spPr>
            <a:ln w="47625">
              <a:noFill/>
            </a:ln>
          </c:spPr>
          <c:dLbls>
            <c:dLbl>
              <c:idx val="0"/>
              <c:layout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/>
              <c:showVal val="1"/>
              <c:extLst>
                <c:ext xmlns:c15="http://schemas.microsoft.com/office/drawing/2012/chart" uri="{CE6537A1-D6FC-4f65-9D91-7224C49458BB}"/>
              </c:extLst>
            </c:dLbl>
            <c:delete val="1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s-ES"/>
              </a:p>
            </c:txPr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Hoja1!$A$2:$A$13</c:f>
              <c:strCache>
                <c:ptCount val="12"/>
                <c:pt idx="0">
                  <c:v>Fundamentación y motivación</c:v>
                </c:pt>
                <c:pt idx="1">
                  <c:v>Introducción</c:v>
                </c:pt>
                <c:pt idx="2">
                  <c:v>Descripción general</c:v>
                </c:pt>
                <c:pt idx="3">
                  <c:v>Objetivos</c:v>
                </c:pt>
                <c:pt idx="4">
                  <c:v>Cobertura geográfica</c:v>
                </c:pt>
                <c:pt idx="5">
                  <c:v>Población objetivo</c:v>
                </c:pt>
                <c:pt idx="6">
                  <c:v>Características de los beneficios</c:v>
                </c:pt>
                <c:pt idx="7">
                  <c:v>Beneficiarios</c:v>
                </c:pt>
                <c:pt idx="8">
                  <c:v>Procesos de operación o instrumentación</c:v>
                </c:pt>
                <c:pt idx="9">
                  <c:v>MIR</c:v>
                </c:pt>
                <c:pt idx="10">
                  <c:v>Evaluacion</c:v>
                </c:pt>
                <c:pt idx="11">
                  <c:v>Transaprencia, difusión y RdC</c:v>
                </c:pt>
              </c:strCache>
            </c:strRef>
          </c:cat>
          <c:val>
            <c:numRef>
              <c:f>Hoja1!$D$2:$D$13</c:f>
              <c:numCache>
                <c:formatCode>General</c:formatCode>
                <c:ptCount val="12"/>
                <c:pt idx="0">
                  <c:v>95.5</c:v>
                </c:pt>
                <c:pt idx="1">
                  <c:v>58.01</c:v>
                </c:pt>
                <c:pt idx="2">
                  <c:v>87.25</c:v>
                </c:pt>
                <c:pt idx="3">
                  <c:v>82.88</c:v>
                </c:pt>
                <c:pt idx="4">
                  <c:v>79.05</c:v>
                </c:pt>
                <c:pt idx="5">
                  <c:v>31.7</c:v>
                </c:pt>
                <c:pt idx="6">
                  <c:v>74.169999999999987</c:v>
                </c:pt>
                <c:pt idx="7">
                  <c:v>80.77</c:v>
                </c:pt>
                <c:pt idx="8">
                  <c:v>67.430000000000007</c:v>
                </c:pt>
                <c:pt idx="9">
                  <c:v>48.25</c:v>
                </c:pt>
                <c:pt idx="10">
                  <c:v>60.660000000000004</c:v>
                </c:pt>
                <c:pt idx="11">
                  <c:v>55.46</c:v>
                </c:pt>
              </c:numCache>
            </c:numRef>
          </c:val>
        </c:ser>
        <c:dLbls/>
        <c:hiLowLines/>
        <c:axId val="83930496"/>
        <c:axId val="83948672"/>
      </c:stockChart>
      <c:catAx>
        <c:axId val="8393049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83948672"/>
        <c:crosses val="autoZero"/>
        <c:auto val="1"/>
        <c:lblAlgn val="ctr"/>
        <c:lblOffset val="100"/>
      </c:catAx>
      <c:valAx>
        <c:axId val="83948672"/>
        <c:scaling>
          <c:orientation val="minMax"/>
          <c:max val="100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8393049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s-E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title/>
    <c:plotArea>
      <c:layout/>
      <c:barChart>
        <c:barDir val="bar"/>
        <c:grouping val="stacked"/>
        <c:ser>
          <c:idx val="0"/>
          <c:order val="0"/>
          <c:tx>
            <c:strRef>
              <c:f>'Propuesta 1'!$B$2</c:f>
              <c:strCache>
                <c:ptCount val="1"/>
                <c:pt idx="0">
                  <c:v>2015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'Propuesta 1'!$A$3:$A$22</c:f>
              <c:strCache>
                <c:ptCount val="20"/>
                <c:pt idx="0">
                  <c:v>DIF</c:v>
                </c:pt>
                <c:pt idx="1">
                  <c:v>SEDIS</c:v>
                </c:pt>
                <c:pt idx="2">
                  <c:v>SEPAF</c:v>
                </c:pt>
                <c:pt idx="3">
                  <c:v>COEDIS</c:v>
                </c:pt>
                <c:pt idx="4">
                  <c:v>Cultura</c:v>
                </c:pt>
                <c:pt idx="5">
                  <c:v>SEDER</c:v>
                </c:pt>
                <c:pt idx="6">
                  <c:v>IJJ</c:v>
                </c:pt>
                <c:pt idx="7">
                  <c:v>FOJAL</c:v>
                </c:pt>
                <c:pt idx="8">
                  <c:v>SEDECO</c:v>
                </c:pt>
                <c:pt idx="9">
                  <c:v>IJALVI</c:v>
                </c:pt>
                <c:pt idx="10">
                  <c:v>SIOP</c:v>
                </c:pt>
                <c:pt idx="11">
                  <c:v>SICYT</c:v>
                </c:pt>
                <c:pt idx="12">
                  <c:v>SEJ</c:v>
                </c:pt>
                <c:pt idx="13">
                  <c:v>STPS</c:v>
                </c:pt>
                <c:pt idx="14">
                  <c:v>SEMADET</c:v>
                </c:pt>
                <c:pt idx="15">
                  <c:v>Turismo</c:v>
                </c:pt>
                <c:pt idx="16">
                  <c:v>SGG</c:v>
                </c:pt>
                <c:pt idx="17">
                  <c:v>COECYTJAL</c:v>
                </c:pt>
                <c:pt idx="18">
                  <c:v>Fiscalía</c:v>
                </c:pt>
                <c:pt idx="19">
                  <c:v>CEPE</c:v>
                </c:pt>
              </c:strCache>
            </c:strRef>
          </c:cat>
          <c:val>
            <c:numRef>
              <c:f>'Propuesta 1'!$B$3:$B$22</c:f>
              <c:numCache>
                <c:formatCode>0%</c:formatCode>
                <c:ptCount val="20"/>
                <c:pt idx="0">
                  <c:v>0.77615590000000012</c:v>
                </c:pt>
                <c:pt idx="1">
                  <c:v>0.76482740000000016</c:v>
                </c:pt>
                <c:pt idx="2">
                  <c:v>0.74845349999999999</c:v>
                </c:pt>
                <c:pt idx="3">
                  <c:v>0.73250269999999995</c:v>
                </c:pt>
                <c:pt idx="4">
                  <c:v>0.71005000000000007</c:v>
                </c:pt>
                <c:pt idx="5">
                  <c:v>0.65253620000000001</c:v>
                </c:pt>
                <c:pt idx="6">
                  <c:v>0.62829230000000003</c:v>
                </c:pt>
                <c:pt idx="7">
                  <c:v>0.61282530000000013</c:v>
                </c:pt>
                <c:pt idx="8">
                  <c:v>0.5487862</c:v>
                </c:pt>
                <c:pt idx="9">
                  <c:v>0.5457322</c:v>
                </c:pt>
                <c:pt idx="10">
                  <c:v>0.51730269999999989</c:v>
                </c:pt>
                <c:pt idx="11">
                  <c:v>0.51647609999999988</c:v>
                </c:pt>
                <c:pt idx="12">
                  <c:v>0.45979229999999999</c:v>
                </c:pt>
                <c:pt idx="13">
                  <c:v>0.44390299999999999</c:v>
                </c:pt>
                <c:pt idx="14">
                  <c:v>0.38110800000000006</c:v>
                </c:pt>
                <c:pt idx="15">
                  <c:v>0.26814890000000002</c:v>
                </c:pt>
              </c:numCache>
            </c:numRef>
          </c:val>
        </c:ser>
        <c:ser>
          <c:idx val="1"/>
          <c:order val="1"/>
          <c:tx>
            <c:strRef>
              <c:f>'Propuesta 1'!$C$2</c:f>
              <c:strCache>
                <c:ptCount val="1"/>
                <c:pt idx="0">
                  <c:v>2014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'Propuesta 1'!$A$3:$A$22</c:f>
              <c:strCache>
                <c:ptCount val="20"/>
                <c:pt idx="0">
                  <c:v>DIF</c:v>
                </c:pt>
                <c:pt idx="1">
                  <c:v>SEDIS</c:v>
                </c:pt>
                <c:pt idx="2">
                  <c:v>SEPAF</c:v>
                </c:pt>
                <c:pt idx="3">
                  <c:v>COEDIS</c:v>
                </c:pt>
                <c:pt idx="4">
                  <c:v>Cultura</c:v>
                </c:pt>
                <c:pt idx="5">
                  <c:v>SEDER</c:v>
                </c:pt>
                <c:pt idx="6">
                  <c:v>IJJ</c:v>
                </c:pt>
                <c:pt idx="7">
                  <c:v>FOJAL</c:v>
                </c:pt>
                <c:pt idx="8">
                  <c:v>SEDECO</c:v>
                </c:pt>
                <c:pt idx="9">
                  <c:v>IJALVI</c:v>
                </c:pt>
                <c:pt idx="10">
                  <c:v>SIOP</c:v>
                </c:pt>
                <c:pt idx="11">
                  <c:v>SICYT</c:v>
                </c:pt>
                <c:pt idx="12">
                  <c:v>SEJ</c:v>
                </c:pt>
                <c:pt idx="13">
                  <c:v>STPS</c:v>
                </c:pt>
                <c:pt idx="14">
                  <c:v>SEMADET</c:v>
                </c:pt>
                <c:pt idx="15">
                  <c:v>Turismo</c:v>
                </c:pt>
                <c:pt idx="16">
                  <c:v>SGG</c:v>
                </c:pt>
                <c:pt idx="17">
                  <c:v>COECYTJAL</c:v>
                </c:pt>
                <c:pt idx="18">
                  <c:v>Fiscalía</c:v>
                </c:pt>
                <c:pt idx="19">
                  <c:v>CEPE</c:v>
                </c:pt>
              </c:strCache>
            </c:strRef>
          </c:cat>
          <c:val>
            <c:numRef>
              <c:f>'Propuesta 1'!$C$3:$C$22</c:f>
              <c:numCache>
                <c:formatCode>0%</c:formatCode>
                <c:ptCount val="20"/>
                <c:pt idx="0">
                  <c:v>0.68213485555555509</c:v>
                </c:pt>
                <c:pt idx="1">
                  <c:v>0.72318458888888904</c:v>
                </c:pt>
                <c:pt idx="2">
                  <c:v>0.62494322222222209</c:v>
                </c:pt>
                <c:pt idx="3">
                  <c:v>0.786584888888889</c:v>
                </c:pt>
                <c:pt idx="5">
                  <c:v>0.59757821111111098</c:v>
                </c:pt>
                <c:pt idx="6">
                  <c:v>0.71460784444444414</c:v>
                </c:pt>
                <c:pt idx="8">
                  <c:v>0.53238367777777795</c:v>
                </c:pt>
                <c:pt idx="10">
                  <c:v>0.52338137777777793</c:v>
                </c:pt>
                <c:pt idx="12">
                  <c:v>0.53890212222222189</c:v>
                </c:pt>
                <c:pt idx="13">
                  <c:v>0.59103405555555599</c:v>
                </c:pt>
                <c:pt idx="15">
                  <c:v>0.54708639999999997</c:v>
                </c:pt>
                <c:pt idx="16">
                  <c:v>0.60772397777777809</c:v>
                </c:pt>
                <c:pt idx="17">
                  <c:v>0.33810733333333304</c:v>
                </c:pt>
              </c:numCache>
            </c:numRef>
          </c:val>
        </c:ser>
        <c:ser>
          <c:idx val="2"/>
          <c:order val="2"/>
          <c:tx>
            <c:strRef>
              <c:f>'Propuesta 1'!$D$2</c:f>
              <c:strCache>
                <c:ptCount val="1"/>
                <c:pt idx="0">
                  <c:v>2013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'Propuesta 1'!$A$3:$A$22</c:f>
              <c:strCache>
                <c:ptCount val="20"/>
                <c:pt idx="0">
                  <c:v>DIF</c:v>
                </c:pt>
                <c:pt idx="1">
                  <c:v>SEDIS</c:v>
                </c:pt>
                <c:pt idx="2">
                  <c:v>SEPAF</c:v>
                </c:pt>
                <c:pt idx="3">
                  <c:v>COEDIS</c:v>
                </c:pt>
                <c:pt idx="4">
                  <c:v>Cultura</c:v>
                </c:pt>
                <c:pt idx="5">
                  <c:v>SEDER</c:v>
                </c:pt>
                <c:pt idx="6">
                  <c:v>IJJ</c:v>
                </c:pt>
                <c:pt idx="7">
                  <c:v>FOJAL</c:v>
                </c:pt>
                <c:pt idx="8">
                  <c:v>SEDECO</c:v>
                </c:pt>
                <c:pt idx="9">
                  <c:v>IJALVI</c:v>
                </c:pt>
                <c:pt idx="10">
                  <c:v>SIOP</c:v>
                </c:pt>
                <c:pt idx="11">
                  <c:v>SICYT</c:v>
                </c:pt>
                <c:pt idx="12">
                  <c:v>SEJ</c:v>
                </c:pt>
                <c:pt idx="13">
                  <c:v>STPS</c:v>
                </c:pt>
                <c:pt idx="14">
                  <c:v>SEMADET</c:v>
                </c:pt>
                <c:pt idx="15">
                  <c:v>Turismo</c:v>
                </c:pt>
                <c:pt idx="16">
                  <c:v>SGG</c:v>
                </c:pt>
                <c:pt idx="17">
                  <c:v>COECYTJAL</c:v>
                </c:pt>
                <c:pt idx="18">
                  <c:v>Fiscalía</c:v>
                </c:pt>
                <c:pt idx="19">
                  <c:v>CEPE</c:v>
                </c:pt>
              </c:strCache>
            </c:strRef>
          </c:cat>
          <c:val>
            <c:numRef>
              <c:f>'Propuesta 1'!$D$3:$D$22</c:f>
              <c:numCache>
                <c:formatCode>0%</c:formatCode>
                <c:ptCount val="20"/>
                <c:pt idx="1">
                  <c:v>0.79555549999999997</c:v>
                </c:pt>
                <c:pt idx="2">
                  <c:v>0.87000000000000011</c:v>
                </c:pt>
                <c:pt idx="4">
                  <c:v>0.43000000000000005</c:v>
                </c:pt>
                <c:pt idx="5">
                  <c:v>0.55500000000000005</c:v>
                </c:pt>
                <c:pt idx="8">
                  <c:v>0.57999999999999996</c:v>
                </c:pt>
                <c:pt idx="10">
                  <c:v>0.9</c:v>
                </c:pt>
                <c:pt idx="12">
                  <c:v>0.61750000000000005</c:v>
                </c:pt>
                <c:pt idx="13">
                  <c:v>0.66000000000000014</c:v>
                </c:pt>
                <c:pt idx="14">
                  <c:v>0.93</c:v>
                </c:pt>
                <c:pt idx="15">
                  <c:v>0.66500000000000015</c:v>
                </c:pt>
                <c:pt idx="18">
                  <c:v>0.67000000000000015</c:v>
                </c:pt>
                <c:pt idx="19">
                  <c:v>0.6100000000000001</c:v>
                </c:pt>
              </c:numCache>
            </c:numRef>
          </c:val>
        </c:ser>
        <c:dLbls>
          <c:showVal val="1"/>
        </c:dLbls>
        <c:gapWidth val="95"/>
        <c:overlap val="100"/>
        <c:axId val="77792768"/>
        <c:axId val="77794304"/>
      </c:barChart>
      <c:catAx>
        <c:axId val="77792768"/>
        <c:scaling>
          <c:orientation val="minMax"/>
        </c:scaling>
        <c:axPos val="l"/>
        <c:numFmt formatCode="General" sourceLinked="0"/>
        <c:majorTickMark val="none"/>
        <c:tickLblPos val="nextTo"/>
        <c:crossAx val="77794304"/>
        <c:crosses val="autoZero"/>
        <c:lblAlgn val="ctr"/>
        <c:lblOffset val="100"/>
        <c:tickLblSkip val="1"/>
      </c:catAx>
      <c:valAx>
        <c:axId val="77794304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77792768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sz="1800"/>
      </a:pPr>
      <a:endParaRPr lang="es-E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pivotSource>
    <c:name>[Anexo ROPsV1.xlsx]GD_1!Tabla dinámica2</c:name>
    <c:fmtId val="-1"/>
  </c:pivotSource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 </a:t>
            </a:r>
            <a:r>
              <a:rPr lang="en-US" sz="1800" dirty="0"/>
              <a:t>Ranking</a:t>
            </a:r>
            <a:r>
              <a:rPr lang="en-US" sz="1800" baseline="0" dirty="0"/>
              <a:t> general de ROPs 2015</a:t>
            </a:r>
            <a:endParaRPr lang="en-US" sz="1800" dirty="0"/>
          </a:p>
        </c:rich>
      </c:tx>
      <c:layout/>
    </c:title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</c:pivotFmts>
    <c:plotArea>
      <c:layout/>
      <c:barChart>
        <c:barDir val="col"/>
        <c:grouping val="clustered"/>
        <c:ser>
          <c:idx val="0"/>
          <c:order val="0"/>
          <c:tx>
            <c:strRef>
              <c:f>GD_1!$C$1</c:f>
              <c:strCache>
                <c:ptCount val="1"/>
                <c:pt idx="0">
                  <c:v>Total</c:v>
                </c:pt>
              </c:strCache>
            </c:strRef>
          </c:tx>
          <c:dPt>
            <c:idx val="18"/>
            <c:spPr>
              <a:solidFill>
                <a:schemeClr val="tx2">
                  <a:lumMod val="75000"/>
                </a:schemeClr>
              </a:solidFill>
            </c:spPr>
          </c:dPt>
          <c:dLbls>
            <c:dLbl>
              <c:idx val="0"/>
              <c:layout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7"/>
              <c:layout/>
              <c:showVal val="1"/>
              <c:extLst>
                <c:ext xmlns:c15="http://schemas.microsoft.com/office/drawing/2012/chart" uri="{CE6537A1-D6FC-4f65-9D91-7224C49458BB}"/>
              </c:extLst>
            </c:dLbl>
            <c:delete val="1"/>
            <c:numFmt formatCode="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es-ES"/>
              </a:p>
            </c:txPr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GD_1!$A$2:$B$40</c:f>
              <c:multiLvlStrCache>
                <c:ptCount val="38"/>
                <c:lvl>
                  <c:pt idx="0">
                    <c:v>Turismo</c:v>
                  </c:pt>
                  <c:pt idx="1">
                    <c:v>SEMADET</c:v>
                  </c:pt>
                  <c:pt idx="2">
                    <c:v>SEMADET</c:v>
                  </c:pt>
                  <c:pt idx="3">
                    <c:v>SEJ</c:v>
                  </c:pt>
                  <c:pt idx="4">
                    <c:v>STPS</c:v>
                  </c:pt>
                  <c:pt idx="5">
                    <c:v>STPS</c:v>
                  </c:pt>
                  <c:pt idx="6">
                    <c:v>STPS</c:v>
                  </c:pt>
                  <c:pt idx="7">
                    <c:v>SEDECO</c:v>
                  </c:pt>
                  <c:pt idx="8">
                    <c:v>SEJ</c:v>
                  </c:pt>
                  <c:pt idx="9">
                    <c:v>SICYT</c:v>
                  </c:pt>
                  <c:pt idx="10">
                    <c:v>SIOP</c:v>
                  </c:pt>
                  <c:pt idx="11">
                    <c:v>IJALVI</c:v>
                  </c:pt>
                  <c:pt idx="12">
                    <c:v>SEDER</c:v>
                  </c:pt>
                  <c:pt idx="13">
                    <c:v>SEDECO</c:v>
                  </c:pt>
                  <c:pt idx="14">
                    <c:v>Cultura</c:v>
                  </c:pt>
                  <c:pt idx="15">
                    <c:v>FOJAL</c:v>
                  </c:pt>
                  <c:pt idx="16">
                    <c:v>IJJ</c:v>
                  </c:pt>
                  <c:pt idx="17">
                    <c:v>IJJ</c:v>
                  </c:pt>
                  <c:pt idx="18">
                    <c:v>Promedio</c:v>
                  </c:pt>
                  <c:pt idx="19">
                    <c:v>SEDIS</c:v>
                  </c:pt>
                  <c:pt idx="20">
                    <c:v>SEDER</c:v>
                  </c:pt>
                  <c:pt idx="21">
                    <c:v>DIF</c:v>
                  </c:pt>
                  <c:pt idx="22">
                    <c:v>SEDER</c:v>
                  </c:pt>
                  <c:pt idx="23">
                    <c:v>COEDIS</c:v>
                  </c:pt>
                  <c:pt idx="24">
                    <c:v>SEDIS</c:v>
                  </c:pt>
                  <c:pt idx="25">
                    <c:v>SEDIS</c:v>
                  </c:pt>
                  <c:pt idx="26">
                    <c:v>SEDIS</c:v>
                  </c:pt>
                  <c:pt idx="27">
                    <c:v>SEPAF</c:v>
                  </c:pt>
                  <c:pt idx="28">
                    <c:v>SEDIS</c:v>
                  </c:pt>
                  <c:pt idx="29">
                    <c:v>SEDIS</c:v>
                  </c:pt>
                  <c:pt idx="30">
                    <c:v>SEDIS</c:v>
                  </c:pt>
                  <c:pt idx="31">
                    <c:v>DIF</c:v>
                  </c:pt>
                  <c:pt idx="32">
                    <c:v>DIF</c:v>
                  </c:pt>
                  <c:pt idx="33">
                    <c:v>SEDIS</c:v>
                  </c:pt>
                  <c:pt idx="34">
                    <c:v>DIF</c:v>
                  </c:pt>
                  <c:pt idx="35">
                    <c:v>Cultura</c:v>
                  </c:pt>
                  <c:pt idx="36">
                    <c:v>SEDIS</c:v>
                  </c:pt>
                  <c:pt idx="37">
                    <c:v>SEDIS</c:v>
                  </c:pt>
                </c:lvl>
                <c:lvl>
                  <c:pt idx="0">
                    <c:v>29</c:v>
                  </c:pt>
                  <c:pt idx="1">
                    <c:v>30</c:v>
                  </c:pt>
                  <c:pt idx="2">
                    <c:v>10</c:v>
                  </c:pt>
                  <c:pt idx="3">
                    <c:v>28</c:v>
                  </c:pt>
                  <c:pt idx="4">
                    <c:v>11</c:v>
                  </c:pt>
                  <c:pt idx="5">
                    <c:v>32</c:v>
                  </c:pt>
                  <c:pt idx="6">
                    <c:v>31</c:v>
                  </c:pt>
                  <c:pt idx="7">
                    <c:v>25</c:v>
                  </c:pt>
                  <c:pt idx="8">
                    <c:v>9</c:v>
                  </c:pt>
                  <c:pt idx="9">
                    <c:v>36</c:v>
                  </c:pt>
                  <c:pt idx="10">
                    <c:v>38</c:v>
                  </c:pt>
                  <c:pt idx="11">
                    <c:v>17</c:v>
                  </c:pt>
                  <c:pt idx="12">
                    <c:v>26</c:v>
                  </c:pt>
                  <c:pt idx="13">
                    <c:v>7</c:v>
                  </c:pt>
                  <c:pt idx="14">
                    <c:v>18</c:v>
                  </c:pt>
                  <c:pt idx="15">
                    <c:v>1</c:v>
                  </c:pt>
                  <c:pt idx="16">
                    <c:v>35</c:v>
                  </c:pt>
                  <c:pt idx="17">
                    <c:v>12</c:v>
                  </c:pt>
                  <c:pt idx="18">
                    <c:v>Promedio</c:v>
                  </c:pt>
                  <c:pt idx="19">
                    <c:v>3</c:v>
                  </c:pt>
                  <c:pt idx="20">
                    <c:v>8</c:v>
                  </c:pt>
                  <c:pt idx="21">
                    <c:v>14</c:v>
                  </c:pt>
                  <c:pt idx="22">
                    <c:v>27</c:v>
                  </c:pt>
                  <c:pt idx="23">
                    <c:v>15</c:v>
                  </c:pt>
                  <c:pt idx="24">
                    <c:v>24</c:v>
                  </c:pt>
                  <c:pt idx="25">
                    <c:v>23</c:v>
                  </c:pt>
                  <c:pt idx="26">
                    <c:v>22</c:v>
                  </c:pt>
                  <c:pt idx="27">
                    <c:v>37</c:v>
                  </c:pt>
                  <c:pt idx="28">
                    <c:v>20</c:v>
                  </c:pt>
                  <c:pt idx="29">
                    <c:v>21</c:v>
                  </c:pt>
                  <c:pt idx="30">
                    <c:v>19</c:v>
                  </c:pt>
                  <c:pt idx="31">
                    <c:v>34</c:v>
                  </c:pt>
                  <c:pt idx="32">
                    <c:v>33</c:v>
                  </c:pt>
                  <c:pt idx="33">
                    <c:v>5</c:v>
                  </c:pt>
                  <c:pt idx="34">
                    <c:v>13</c:v>
                  </c:pt>
                  <c:pt idx="35">
                    <c:v>2</c:v>
                  </c:pt>
                  <c:pt idx="36">
                    <c:v>6</c:v>
                  </c:pt>
                  <c:pt idx="37">
                    <c:v>4</c:v>
                  </c:pt>
                </c:lvl>
              </c:multiLvlStrCache>
            </c:multiLvlStrRef>
          </c:cat>
          <c:val>
            <c:numRef>
              <c:f>GD_1!$C$2:$C$40</c:f>
              <c:numCache>
                <c:formatCode>General</c:formatCode>
                <c:ptCount val="38"/>
                <c:pt idx="0">
                  <c:v>26.814890000000005</c:v>
                </c:pt>
                <c:pt idx="1">
                  <c:v>35.930210000000002</c:v>
                </c:pt>
                <c:pt idx="2">
                  <c:v>40.291390000000028</c:v>
                </c:pt>
                <c:pt idx="3">
                  <c:v>40.91095</c:v>
                </c:pt>
                <c:pt idx="4">
                  <c:v>42.190900000000013</c:v>
                </c:pt>
                <c:pt idx="5">
                  <c:v>44.660360000000011</c:v>
                </c:pt>
                <c:pt idx="6">
                  <c:v>46.319639999999993</c:v>
                </c:pt>
                <c:pt idx="7">
                  <c:v>50.526180000000011</c:v>
                </c:pt>
                <c:pt idx="8">
                  <c:v>51.047499999999999</c:v>
                </c:pt>
                <c:pt idx="9">
                  <c:v>51.64761</c:v>
                </c:pt>
                <c:pt idx="10">
                  <c:v>51.730270000000012</c:v>
                </c:pt>
                <c:pt idx="11">
                  <c:v>54.573220000000006</c:v>
                </c:pt>
                <c:pt idx="12">
                  <c:v>57.118540000000003</c:v>
                </c:pt>
                <c:pt idx="13">
                  <c:v>59.231050000000003</c:v>
                </c:pt>
                <c:pt idx="14">
                  <c:v>59.389589999999998</c:v>
                </c:pt>
                <c:pt idx="15">
                  <c:v>61.28253000000003</c:v>
                </c:pt>
                <c:pt idx="16">
                  <c:v>62.707170000000012</c:v>
                </c:pt>
                <c:pt idx="17">
                  <c:v>62.951289999999936</c:v>
                </c:pt>
                <c:pt idx="18">
                  <c:v>63.350580810810825</c:v>
                </c:pt>
                <c:pt idx="19">
                  <c:v>65.110489999999999</c:v>
                </c:pt>
                <c:pt idx="20">
                  <c:v>67.93301000000001</c:v>
                </c:pt>
                <c:pt idx="21">
                  <c:v>69.082629999999995</c:v>
                </c:pt>
                <c:pt idx="22">
                  <c:v>70.709329999999994</c:v>
                </c:pt>
                <c:pt idx="23">
                  <c:v>73.25027</c:v>
                </c:pt>
                <c:pt idx="24">
                  <c:v>73.298900000000003</c:v>
                </c:pt>
                <c:pt idx="25">
                  <c:v>74.544820000000115</c:v>
                </c:pt>
                <c:pt idx="26">
                  <c:v>74.836600000000004</c:v>
                </c:pt>
                <c:pt idx="27">
                  <c:v>74.845349999999982</c:v>
                </c:pt>
                <c:pt idx="28">
                  <c:v>75.117680000000007</c:v>
                </c:pt>
                <c:pt idx="29">
                  <c:v>75.123519999999999</c:v>
                </c:pt>
                <c:pt idx="30">
                  <c:v>78.418729999999996</c:v>
                </c:pt>
                <c:pt idx="31">
                  <c:v>78.611310000000003</c:v>
                </c:pt>
                <c:pt idx="32">
                  <c:v>80.414530000000113</c:v>
                </c:pt>
                <c:pt idx="33">
                  <c:v>80.87748999999998</c:v>
                </c:pt>
                <c:pt idx="34">
                  <c:v>82.353909999999999</c:v>
                </c:pt>
                <c:pt idx="35">
                  <c:v>82.620409999999978</c:v>
                </c:pt>
                <c:pt idx="36">
                  <c:v>83.523960000000002</c:v>
                </c:pt>
                <c:pt idx="37">
                  <c:v>83.975260000000006</c:v>
                </c:pt>
              </c:numCache>
            </c:numRef>
          </c:val>
        </c:ser>
        <c:dLbls/>
        <c:axId val="70027520"/>
        <c:axId val="70320128"/>
      </c:barChart>
      <c:catAx>
        <c:axId val="70027520"/>
        <c:scaling>
          <c:orientation val="minMax"/>
        </c:scaling>
        <c:axPos val="b"/>
        <c:numFmt formatCode="General" sourceLinked="0"/>
        <c:tickLblPos val="nextTo"/>
        <c:txPr>
          <a:bodyPr rot="-5400000" vert="horz"/>
          <a:lstStyle/>
          <a:p>
            <a:pPr>
              <a:defRPr sz="500"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es-ES"/>
          </a:p>
        </c:txPr>
        <c:crossAx val="70320128"/>
        <c:crosses val="autoZero"/>
        <c:auto val="1"/>
        <c:lblAlgn val="ctr"/>
        <c:lblOffset val="100"/>
      </c:catAx>
      <c:valAx>
        <c:axId val="70320128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tickLblPos val="nextTo"/>
        <c:spPr>
          <a:ln>
            <a:solidFill>
              <a:sysClr val="window" lastClr="FFFFFF">
                <a:lumMod val="85000"/>
              </a:sysClr>
            </a:solidFill>
          </a:ln>
        </c:spPr>
        <c:txPr>
          <a:bodyPr/>
          <a:lstStyle/>
          <a:p>
            <a:pPr>
              <a:defRPr b="1">
                <a:solidFill>
                  <a:schemeClr val="bg1">
                    <a:lumMod val="65000"/>
                  </a:schemeClr>
                </a:solidFill>
              </a:defRPr>
            </a:pPr>
            <a:endParaRPr lang="es-ES"/>
          </a:p>
        </c:txPr>
        <c:crossAx val="70027520"/>
        <c:crosses val="autoZero"/>
        <c:crossBetween val="between"/>
      </c:valAx>
    </c:plotArea>
    <c:plotVisOnly val="1"/>
    <c:dispBlanksAs val="gap"/>
  </c:chart>
  <c:spPr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pivotSource>
    <c:name>[Anexo ROPsV1.xlsx]GD_6!Tabla dinámica6</c:name>
    <c:fmtId val="-1"/>
  </c:pivotSource>
  <c:chart>
    <c:title>
      <c:tx>
        <c:rich>
          <a:bodyPr/>
          <a:lstStyle/>
          <a:p>
            <a:pPr>
              <a:defRPr sz="2000"/>
            </a:pPr>
            <a:r>
              <a:rPr lang="en-US" sz="2000" dirty="0" smtClean="0"/>
              <a:t>Ranking</a:t>
            </a:r>
            <a:r>
              <a:rPr lang="en-US" sz="2000" baseline="0" dirty="0" smtClean="0"/>
              <a:t> general ROPs, </a:t>
            </a:r>
            <a:r>
              <a:rPr lang="en-US" sz="2000" baseline="0" dirty="0" err="1" smtClean="0"/>
              <a:t>Sección</a:t>
            </a:r>
            <a:r>
              <a:rPr lang="en-US" sz="2000" baseline="0" dirty="0" smtClean="0"/>
              <a:t> </a:t>
            </a:r>
            <a:r>
              <a:rPr lang="en-US" sz="2000" baseline="0" dirty="0"/>
              <a:t>I. </a:t>
            </a:r>
            <a:r>
              <a:rPr lang="en-US" sz="2000" baseline="0" dirty="0" err="1"/>
              <a:t>Instrumentos</a:t>
            </a:r>
            <a:r>
              <a:rPr lang="en-US" sz="2000" baseline="0" dirty="0"/>
              <a:t> </a:t>
            </a:r>
            <a:r>
              <a:rPr lang="en-US" sz="2000" baseline="0" dirty="0" err="1"/>
              <a:t>j</a:t>
            </a:r>
            <a:r>
              <a:rPr lang="en-US" sz="2000" baseline="0" dirty="0" err="1" smtClean="0"/>
              <a:t>urídicos</a:t>
            </a:r>
            <a:r>
              <a:rPr lang="en-US" sz="2000" baseline="0" dirty="0" smtClean="0"/>
              <a:t> </a:t>
            </a:r>
            <a:r>
              <a:rPr lang="en-US" sz="2000" baseline="0" dirty="0"/>
              <a:t>y </a:t>
            </a:r>
            <a:r>
              <a:rPr lang="en-US" sz="2000" baseline="0" dirty="0" err="1" smtClean="0"/>
              <a:t>diagnóstico</a:t>
            </a:r>
            <a:r>
              <a:rPr lang="en-US" sz="2000" baseline="0" dirty="0" smtClean="0"/>
              <a:t> del </a:t>
            </a:r>
            <a:r>
              <a:rPr lang="en-US" sz="2000" baseline="0" dirty="0" err="1" smtClean="0"/>
              <a:t>problema</a:t>
            </a:r>
            <a:endParaRPr lang="en-US" sz="2000" dirty="0"/>
          </a:p>
        </c:rich>
      </c:tx>
      <c:layout/>
    </c:title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</c:pivotFmts>
    <c:plotArea>
      <c:layout/>
      <c:barChart>
        <c:barDir val="col"/>
        <c:grouping val="clustered"/>
        <c:ser>
          <c:idx val="0"/>
          <c:order val="0"/>
          <c:tx>
            <c:strRef>
              <c:f>GD_6!$C$1</c:f>
              <c:strCache>
                <c:ptCount val="1"/>
                <c:pt idx="0">
                  <c:v>Total</c:v>
                </c:pt>
              </c:strCache>
            </c:strRef>
          </c:tx>
          <c:dPt>
            <c:idx val="16"/>
            <c:spPr>
              <a:solidFill>
                <a:schemeClr val="accent5">
                  <a:lumMod val="50000"/>
                </a:schemeClr>
              </a:solidFill>
            </c:spPr>
          </c:dPt>
          <c:dLbls>
            <c:dLbl>
              <c:idx val="0"/>
              <c:layout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7"/>
              <c:layout/>
              <c:showVal val="1"/>
              <c:extLst>
                <c:ext xmlns:c15="http://schemas.microsoft.com/office/drawing/2012/chart" uri="{CE6537A1-D6FC-4f65-9D91-7224C49458BB}"/>
              </c:extLst>
            </c:dLbl>
            <c:delete val="1"/>
            <c:numFmt formatCode="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ES"/>
              </a:p>
            </c:txPr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GD_6!$A$2:$B$40</c:f>
              <c:multiLvlStrCache>
                <c:ptCount val="38"/>
                <c:lvl>
                  <c:pt idx="0">
                    <c:v>SEJ</c:v>
                  </c:pt>
                  <c:pt idx="1">
                    <c:v>Turismo</c:v>
                  </c:pt>
                  <c:pt idx="2">
                    <c:v>STPS</c:v>
                  </c:pt>
                  <c:pt idx="3">
                    <c:v>STPS</c:v>
                  </c:pt>
                  <c:pt idx="4">
                    <c:v>SEMADET</c:v>
                  </c:pt>
                  <c:pt idx="5">
                    <c:v>STPS</c:v>
                  </c:pt>
                  <c:pt idx="6">
                    <c:v>FOJAL</c:v>
                  </c:pt>
                  <c:pt idx="7">
                    <c:v>SEJ</c:v>
                  </c:pt>
                  <c:pt idx="8">
                    <c:v>SIOP</c:v>
                  </c:pt>
                  <c:pt idx="9">
                    <c:v>SEPAF</c:v>
                  </c:pt>
                  <c:pt idx="10">
                    <c:v>SICYT</c:v>
                  </c:pt>
                  <c:pt idx="11">
                    <c:v>IJJ</c:v>
                  </c:pt>
                  <c:pt idx="12">
                    <c:v>SEDECO</c:v>
                  </c:pt>
                  <c:pt idx="13">
                    <c:v>SEDER</c:v>
                  </c:pt>
                  <c:pt idx="14">
                    <c:v>IJALVI</c:v>
                  </c:pt>
                  <c:pt idx="15">
                    <c:v>SEDER</c:v>
                  </c:pt>
                  <c:pt idx="16">
                    <c:v>Promedio</c:v>
                  </c:pt>
                  <c:pt idx="17">
                    <c:v>Cultura</c:v>
                  </c:pt>
                  <c:pt idx="18">
                    <c:v>SEDIS</c:v>
                  </c:pt>
                  <c:pt idx="19">
                    <c:v>Cultura</c:v>
                  </c:pt>
                  <c:pt idx="20">
                    <c:v>SEDER</c:v>
                  </c:pt>
                  <c:pt idx="21">
                    <c:v>SEDIS</c:v>
                  </c:pt>
                  <c:pt idx="22">
                    <c:v>IJJ</c:v>
                  </c:pt>
                  <c:pt idx="23">
                    <c:v>COEDIS</c:v>
                  </c:pt>
                  <c:pt idx="24">
                    <c:v>SEMADET</c:v>
                  </c:pt>
                  <c:pt idx="25">
                    <c:v>SEDECO</c:v>
                  </c:pt>
                  <c:pt idx="26">
                    <c:v>SEDIS</c:v>
                  </c:pt>
                  <c:pt idx="27">
                    <c:v>SEDIS</c:v>
                  </c:pt>
                  <c:pt idx="28">
                    <c:v>SEDIS</c:v>
                  </c:pt>
                  <c:pt idx="29">
                    <c:v>DIF</c:v>
                  </c:pt>
                  <c:pt idx="30">
                    <c:v>SEDIS</c:v>
                  </c:pt>
                  <c:pt idx="31">
                    <c:v>SEDIS</c:v>
                  </c:pt>
                  <c:pt idx="32">
                    <c:v>DIF</c:v>
                  </c:pt>
                  <c:pt idx="33">
                    <c:v>SEDIS</c:v>
                  </c:pt>
                  <c:pt idx="34">
                    <c:v>SEDIS</c:v>
                  </c:pt>
                  <c:pt idx="35">
                    <c:v>DIF</c:v>
                  </c:pt>
                  <c:pt idx="36">
                    <c:v>SEDIS</c:v>
                  </c:pt>
                  <c:pt idx="37">
                    <c:v>DIF</c:v>
                  </c:pt>
                </c:lvl>
                <c:lvl>
                  <c:pt idx="0">
                    <c:v>28</c:v>
                  </c:pt>
                  <c:pt idx="1">
                    <c:v>29</c:v>
                  </c:pt>
                  <c:pt idx="2">
                    <c:v>31</c:v>
                  </c:pt>
                  <c:pt idx="3">
                    <c:v>32</c:v>
                  </c:pt>
                  <c:pt idx="4">
                    <c:v>30</c:v>
                  </c:pt>
                  <c:pt idx="5">
                    <c:v>11</c:v>
                  </c:pt>
                  <c:pt idx="6">
                    <c:v>1</c:v>
                  </c:pt>
                  <c:pt idx="7">
                    <c:v>9</c:v>
                  </c:pt>
                  <c:pt idx="8">
                    <c:v>38</c:v>
                  </c:pt>
                  <c:pt idx="9">
                    <c:v>37</c:v>
                  </c:pt>
                  <c:pt idx="10">
                    <c:v>36</c:v>
                  </c:pt>
                  <c:pt idx="11">
                    <c:v>12</c:v>
                  </c:pt>
                  <c:pt idx="12">
                    <c:v>7</c:v>
                  </c:pt>
                  <c:pt idx="13">
                    <c:v>8</c:v>
                  </c:pt>
                  <c:pt idx="14">
                    <c:v>17</c:v>
                  </c:pt>
                  <c:pt idx="15">
                    <c:v>27</c:v>
                  </c:pt>
                  <c:pt idx="16">
                    <c:v>pm</c:v>
                  </c:pt>
                  <c:pt idx="17">
                    <c:v>2</c:v>
                  </c:pt>
                  <c:pt idx="18">
                    <c:v>3</c:v>
                  </c:pt>
                  <c:pt idx="19">
                    <c:v>18</c:v>
                  </c:pt>
                  <c:pt idx="20">
                    <c:v>26</c:v>
                  </c:pt>
                  <c:pt idx="21">
                    <c:v>6</c:v>
                  </c:pt>
                  <c:pt idx="22">
                    <c:v>35</c:v>
                  </c:pt>
                  <c:pt idx="23">
                    <c:v>15</c:v>
                  </c:pt>
                  <c:pt idx="24">
                    <c:v>10</c:v>
                  </c:pt>
                  <c:pt idx="25">
                    <c:v>25</c:v>
                  </c:pt>
                  <c:pt idx="26">
                    <c:v>4</c:v>
                  </c:pt>
                  <c:pt idx="27">
                    <c:v>5</c:v>
                  </c:pt>
                  <c:pt idx="28">
                    <c:v>21</c:v>
                  </c:pt>
                  <c:pt idx="29">
                    <c:v>33</c:v>
                  </c:pt>
                  <c:pt idx="30">
                    <c:v>23</c:v>
                  </c:pt>
                  <c:pt idx="31">
                    <c:v>20</c:v>
                  </c:pt>
                  <c:pt idx="32">
                    <c:v>14</c:v>
                  </c:pt>
                  <c:pt idx="33">
                    <c:v>22</c:v>
                  </c:pt>
                  <c:pt idx="34">
                    <c:v>24</c:v>
                  </c:pt>
                  <c:pt idx="35">
                    <c:v>13</c:v>
                  </c:pt>
                  <c:pt idx="36">
                    <c:v>19</c:v>
                  </c:pt>
                  <c:pt idx="37">
                    <c:v>34</c:v>
                  </c:pt>
                </c:lvl>
              </c:multiLvlStrCache>
            </c:multiLvlStrRef>
          </c:cat>
          <c:val>
            <c:numRef>
              <c:f>GD_6!$C$2:$C$40</c:f>
              <c:numCache>
                <c:formatCode>General</c:formatCode>
                <c:ptCount val="38"/>
                <c:pt idx="0">
                  <c:v>37.254899999999999</c:v>
                </c:pt>
                <c:pt idx="1">
                  <c:v>56.862740000000002</c:v>
                </c:pt>
                <c:pt idx="2">
                  <c:v>58.823530000000012</c:v>
                </c:pt>
                <c:pt idx="3">
                  <c:v>60.784310000000012</c:v>
                </c:pt>
                <c:pt idx="4">
                  <c:v>60.784310000000012</c:v>
                </c:pt>
                <c:pt idx="5">
                  <c:v>62.745090000000012</c:v>
                </c:pt>
                <c:pt idx="6">
                  <c:v>63.235290000000013</c:v>
                </c:pt>
                <c:pt idx="7">
                  <c:v>64.705879999999979</c:v>
                </c:pt>
                <c:pt idx="8">
                  <c:v>68.627449999999982</c:v>
                </c:pt>
                <c:pt idx="9">
                  <c:v>68.627449999999982</c:v>
                </c:pt>
                <c:pt idx="10">
                  <c:v>68.627459999999999</c:v>
                </c:pt>
                <c:pt idx="11">
                  <c:v>70.588229999999996</c:v>
                </c:pt>
                <c:pt idx="12">
                  <c:v>70.588229999999996</c:v>
                </c:pt>
                <c:pt idx="13">
                  <c:v>74.509799999999998</c:v>
                </c:pt>
                <c:pt idx="14">
                  <c:v>74.509799999999998</c:v>
                </c:pt>
                <c:pt idx="15">
                  <c:v>75</c:v>
                </c:pt>
                <c:pt idx="16">
                  <c:v>76.179118648648668</c:v>
                </c:pt>
                <c:pt idx="17">
                  <c:v>78.431370000000001</c:v>
                </c:pt>
                <c:pt idx="18">
                  <c:v>78.431370000000001</c:v>
                </c:pt>
                <c:pt idx="19">
                  <c:v>78.431370000000001</c:v>
                </c:pt>
                <c:pt idx="20">
                  <c:v>80.392150000000001</c:v>
                </c:pt>
                <c:pt idx="21">
                  <c:v>80.392160000000004</c:v>
                </c:pt>
                <c:pt idx="22">
                  <c:v>80.392160000000004</c:v>
                </c:pt>
                <c:pt idx="23">
                  <c:v>82.352939999999975</c:v>
                </c:pt>
                <c:pt idx="24">
                  <c:v>84.313720000000004</c:v>
                </c:pt>
                <c:pt idx="25">
                  <c:v>84.313729999999993</c:v>
                </c:pt>
                <c:pt idx="26">
                  <c:v>84.313729999999993</c:v>
                </c:pt>
                <c:pt idx="27">
                  <c:v>86.274510000000006</c:v>
                </c:pt>
                <c:pt idx="28">
                  <c:v>86.274510000000006</c:v>
                </c:pt>
                <c:pt idx="29">
                  <c:v>86.274510000000006</c:v>
                </c:pt>
                <c:pt idx="30">
                  <c:v>86.274510000000006</c:v>
                </c:pt>
                <c:pt idx="31">
                  <c:v>88.235290000000006</c:v>
                </c:pt>
                <c:pt idx="32">
                  <c:v>88.235290000000006</c:v>
                </c:pt>
                <c:pt idx="33">
                  <c:v>88.235290000000006</c:v>
                </c:pt>
                <c:pt idx="34">
                  <c:v>88.235290000000006</c:v>
                </c:pt>
                <c:pt idx="35">
                  <c:v>90.196079999999981</c:v>
                </c:pt>
                <c:pt idx="36">
                  <c:v>90.196079999999981</c:v>
                </c:pt>
                <c:pt idx="37">
                  <c:v>92.15685999999998</c:v>
                </c:pt>
              </c:numCache>
            </c:numRef>
          </c:val>
        </c:ser>
        <c:dLbls/>
        <c:axId val="70369664"/>
        <c:axId val="70371200"/>
      </c:barChart>
      <c:catAx>
        <c:axId val="70369664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700"/>
            </a:pPr>
            <a:endParaRPr lang="es-ES"/>
          </a:p>
        </c:txPr>
        <c:crossAx val="70371200"/>
        <c:crosses val="autoZero"/>
        <c:auto val="1"/>
        <c:lblAlgn val="ctr"/>
        <c:lblOffset val="100"/>
      </c:catAx>
      <c:valAx>
        <c:axId val="70371200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b="1"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es-ES"/>
          </a:p>
        </c:txPr>
        <c:crossAx val="70369664"/>
        <c:crosses val="autoZero"/>
        <c:crossBetween val="between"/>
      </c:valAx>
    </c:plotArea>
    <c:plotVisOnly val="1"/>
    <c:dispBlanksAs val="gap"/>
  </c:chart>
  <c:spPr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pivotSource>
    <c:name>[Anexo ROPsV1.xlsx]Hoja16!Tabla dinámica13</c:name>
    <c:fmtId val="-1"/>
  </c:pivotSource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baseline="0" dirty="0" smtClean="0"/>
              <a:t>Ranking general ROPs, </a:t>
            </a:r>
            <a:r>
              <a:rPr lang="en-US" sz="2000" b="1" i="0" baseline="0" dirty="0" err="1"/>
              <a:t>Sección</a:t>
            </a:r>
            <a:r>
              <a:rPr lang="en-US" sz="2000" b="1" i="0" baseline="0" dirty="0"/>
              <a:t> II. </a:t>
            </a:r>
            <a:r>
              <a:rPr lang="en-US" sz="2000" b="1" i="0" baseline="0" dirty="0" err="1"/>
              <a:t>Diseño</a:t>
            </a:r>
            <a:r>
              <a:rPr lang="en-US" sz="2000" b="1" i="0" baseline="0" dirty="0"/>
              <a:t> y </a:t>
            </a:r>
            <a:r>
              <a:rPr lang="en-US" sz="2000" b="1" i="0" baseline="0" dirty="0" err="1"/>
              <a:t>Operación</a:t>
            </a:r>
            <a:endParaRPr lang="en-US" sz="2000" b="1" i="0" baseline="0" dirty="0"/>
          </a:p>
        </c:rich>
      </c:tx>
    </c:title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</c:pivotFmts>
    <c:plotArea>
      <c:layout/>
      <c:barChart>
        <c:barDir val="col"/>
        <c:grouping val="clustered"/>
        <c:ser>
          <c:idx val="0"/>
          <c:order val="0"/>
          <c:tx>
            <c:strRef>
              <c:f>Hoja16!$C$1</c:f>
              <c:strCache>
                <c:ptCount val="1"/>
                <c:pt idx="0">
                  <c:v>Total</c:v>
                </c:pt>
              </c:strCache>
            </c:strRef>
          </c:tx>
          <c:dPt>
            <c:idx val="18"/>
            <c:spPr>
              <a:solidFill>
                <a:srgbClr val="4472C4">
                  <a:lumMod val="50000"/>
                </a:srgbClr>
              </a:solidFill>
            </c:spPr>
          </c:dPt>
          <c:dLbls>
            <c:dLbl>
              <c:idx val="0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7"/>
              <c:showVal val="1"/>
              <c:extLst>
                <c:ext xmlns:c15="http://schemas.microsoft.com/office/drawing/2012/chart" uri="{CE6537A1-D6FC-4f65-9D91-7224C49458BB}"/>
              </c:extLst>
            </c:dLbl>
            <c:delete val="1"/>
            <c:numFmt formatCode="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ES"/>
              </a:p>
            </c:txPr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Hoja16!$A$2:$B$40</c:f>
              <c:multiLvlStrCache>
                <c:ptCount val="38"/>
                <c:lvl>
                  <c:pt idx="0">
                    <c:v>Turismo</c:v>
                  </c:pt>
                  <c:pt idx="1">
                    <c:v>IJALVI</c:v>
                  </c:pt>
                  <c:pt idx="2">
                    <c:v>SICYT</c:v>
                  </c:pt>
                  <c:pt idx="3">
                    <c:v>SIOP</c:v>
                  </c:pt>
                  <c:pt idx="4">
                    <c:v>SEMADET</c:v>
                  </c:pt>
                  <c:pt idx="5">
                    <c:v>STPS</c:v>
                  </c:pt>
                  <c:pt idx="6">
                    <c:v>SEDECO</c:v>
                  </c:pt>
                  <c:pt idx="7">
                    <c:v>FOJAL</c:v>
                  </c:pt>
                  <c:pt idx="8">
                    <c:v>SEMADET</c:v>
                  </c:pt>
                  <c:pt idx="9">
                    <c:v>SEDER</c:v>
                  </c:pt>
                  <c:pt idx="10">
                    <c:v>SEJ</c:v>
                  </c:pt>
                  <c:pt idx="11">
                    <c:v>IJJ</c:v>
                  </c:pt>
                  <c:pt idx="12">
                    <c:v>STPS</c:v>
                  </c:pt>
                  <c:pt idx="13">
                    <c:v>SEDER</c:v>
                  </c:pt>
                  <c:pt idx="14">
                    <c:v>SEDECO</c:v>
                  </c:pt>
                  <c:pt idx="15">
                    <c:v>STPS</c:v>
                  </c:pt>
                  <c:pt idx="16">
                    <c:v>SEDIS</c:v>
                  </c:pt>
                  <c:pt idx="17">
                    <c:v>SEJ</c:v>
                  </c:pt>
                  <c:pt idx="18">
                    <c:v>Promedio</c:v>
                  </c:pt>
                  <c:pt idx="19">
                    <c:v>DIF</c:v>
                  </c:pt>
                  <c:pt idx="20">
                    <c:v>SEDIS</c:v>
                  </c:pt>
                  <c:pt idx="21">
                    <c:v>SEPAF</c:v>
                  </c:pt>
                  <c:pt idx="22">
                    <c:v>COEDIS</c:v>
                  </c:pt>
                  <c:pt idx="23">
                    <c:v>SEDER</c:v>
                  </c:pt>
                  <c:pt idx="24">
                    <c:v>Cultura</c:v>
                  </c:pt>
                  <c:pt idx="25">
                    <c:v>Cultura</c:v>
                  </c:pt>
                  <c:pt idx="26">
                    <c:v>SEDIS</c:v>
                  </c:pt>
                  <c:pt idx="27">
                    <c:v>SEDIS</c:v>
                  </c:pt>
                  <c:pt idx="28">
                    <c:v>SEDIS</c:v>
                  </c:pt>
                  <c:pt idx="29">
                    <c:v>DIF</c:v>
                  </c:pt>
                  <c:pt idx="30">
                    <c:v>SEDIS</c:v>
                  </c:pt>
                  <c:pt idx="31">
                    <c:v>SEDIS</c:v>
                  </c:pt>
                  <c:pt idx="32">
                    <c:v>SEDIS</c:v>
                  </c:pt>
                  <c:pt idx="33">
                    <c:v>SEDIS</c:v>
                  </c:pt>
                  <c:pt idx="34">
                    <c:v>IJJ</c:v>
                  </c:pt>
                  <c:pt idx="35">
                    <c:v>DIF</c:v>
                  </c:pt>
                  <c:pt idx="36">
                    <c:v>DIF</c:v>
                  </c:pt>
                  <c:pt idx="37">
                    <c:v>SEDIS</c:v>
                  </c:pt>
                </c:lvl>
                <c:lvl>
                  <c:pt idx="0">
                    <c:v>29</c:v>
                  </c:pt>
                  <c:pt idx="1">
                    <c:v>17</c:v>
                  </c:pt>
                  <c:pt idx="2">
                    <c:v>36</c:v>
                  </c:pt>
                  <c:pt idx="3">
                    <c:v>38</c:v>
                  </c:pt>
                  <c:pt idx="4">
                    <c:v>30</c:v>
                  </c:pt>
                  <c:pt idx="5">
                    <c:v>31</c:v>
                  </c:pt>
                  <c:pt idx="6">
                    <c:v>25</c:v>
                  </c:pt>
                  <c:pt idx="7">
                    <c:v>1</c:v>
                  </c:pt>
                  <c:pt idx="8">
                    <c:v>10</c:v>
                  </c:pt>
                  <c:pt idx="9">
                    <c:v>26</c:v>
                  </c:pt>
                  <c:pt idx="10">
                    <c:v>28</c:v>
                  </c:pt>
                  <c:pt idx="11">
                    <c:v>35</c:v>
                  </c:pt>
                  <c:pt idx="12">
                    <c:v>32</c:v>
                  </c:pt>
                  <c:pt idx="13">
                    <c:v>27</c:v>
                  </c:pt>
                  <c:pt idx="14">
                    <c:v>7</c:v>
                  </c:pt>
                  <c:pt idx="15">
                    <c:v>11</c:v>
                  </c:pt>
                  <c:pt idx="16">
                    <c:v>3</c:v>
                  </c:pt>
                  <c:pt idx="17">
                    <c:v>9</c:v>
                  </c:pt>
                  <c:pt idx="18">
                    <c:v>pm</c:v>
                  </c:pt>
                  <c:pt idx="19">
                    <c:v>14</c:v>
                  </c:pt>
                  <c:pt idx="20">
                    <c:v>20</c:v>
                  </c:pt>
                  <c:pt idx="21">
                    <c:v>37</c:v>
                  </c:pt>
                  <c:pt idx="22">
                    <c:v>15</c:v>
                  </c:pt>
                  <c:pt idx="23">
                    <c:v>8</c:v>
                  </c:pt>
                  <c:pt idx="24">
                    <c:v>18</c:v>
                  </c:pt>
                  <c:pt idx="25">
                    <c:v>2</c:v>
                  </c:pt>
                  <c:pt idx="26">
                    <c:v>24</c:v>
                  </c:pt>
                  <c:pt idx="27">
                    <c:v>19</c:v>
                  </c:pt>
                  <c:pt idx="28">
                    <c:v>22</c:v>
                  </c:pt>
                  <c:pt idx="29">
                    <c:v>33</c:v>
                  </c:pt>
                  <c:pt idx="30">
                    <c:v>21</c:v>
                  </c:pt>
                  <c:pt idx="31">
                    <c:v>6</c:v>
                  </c:pt>
                  <c:pt idx="32">
                    <c:v>4</c:v>
                  </c:pt>
                  <c:pt idx="33">
                    <c:v>23</c:v>
                  </c:pt>
                  <c:pt idx="34">
                    <c:v>12</c:v>
                  </c:pt>
                  <c:pt idx="35">
                    <c:v>13</c:v>
                  </c:pt>
                  <c:pt idx="36">
                    <c:v>34</c:v>
                  </c:pt>
                  <c:pt idx="37">
                    <c:v>5</c:v>
                  </c:pt>
                </c:lvl>
              </c:multiLvlStrCache>
            </c:multiLvlStrRef>
          </c:cat>
          <c:val>
            <c:numRef>
              <c:f>Hoja16!$C$2:$C$40</c:f>
              <c:numCache>
                <c:formatCode>General</c:formatCode>
                <c:ptCount val="38"/>
                <c:pt idx="0">
                  <c:v>36.111110000000011</c:v>
                </c:pt>
                <c:pt idx="1">
                  <c:v>41.666670000000003</c:v>
                </c:pt>
                <c:pt idx="2">
                  <c:v>41.666670000000003</c:v>
                </c:pt>
                <c:pt idx="3">
                  <c:v>43.05556</c:v>
                </c:pt>
                <c:pt idx="4">
                  <c:v>52.77778</c:v>
                </c:pt>
                <c:pt idx="5">
                  <c:v>55.55556</c:v>
                </c:pt>
                <c:pt idx="6">
                  <c:v>56.944439999999993</c:v>
                </c:pt>
                <c:pt idx="7">
                  <c:v>57.29166</c:v>
                </c:pt>
                <c:pt idx="8">
                  <c:v>58.33334</c:v>
                </c:pt>
                <c:pt idx="9">
                  <c:v>59.722220000000014</c:v>
                </c:pt>
                <c:pt idx="10">
                  <c:v>59.722220000000014</c:v>
                </c:pt>
                <c:pt idx="11">
                  <c:v>62.5</c:v>
                </c:pt>
                <c:pt idx="12">
                  <c:v>63.888889999999996</c:v>
                </c:pt>
                <c:pt idx="13">
                  <c:v>64.583339999999978</c:v>
                </c:pt>
                <c:pt idx="14">
                  <c:v>65.277779999999979</c:v>
                </c:pt>
                <c:pt idx="15">
                  <c:v>65.277779999999979</c:v>
                </c:pt>
                <c:pt idx="16">
                  <c:v>66.666669999999996</c:v>
                </c:pt>
                <c:pt idx="17">
                  <c:v>68.05556</c:v>
                </c:pt>
                <c:pt idx="18">
                  <c:v>68.19632243243214</c:v>
                </c:pt>
                <c:pt idx="19">
                  <c:v>72.222220000000007</c:v>
                </c:pt>
                <c:pt idx="20">
                  <c:v>73.611110000000011</c:v>
                </c:pt>
                <c:pt idx="21">
                  <c:v>73.611110000000011</c:v>
                </c:pt>
                <c:pt idx="22">
                  <c:v>73.611110000000011</c:v>
                </c:pt>
                <c:pt idx="23">
                  <c:v>75</c:v>
                </c:pt>
                <c:pt idx="24">
                  <c:v>75</c:v>
                </c:pt>
                <c:pt idx="25">
                  <c:v>76.388889999999975</c:v>
                </c:pt>
                <c:pt idx="26">
                  <c:v>76.388889999999975</c:v>
                </c:pt>
                <c:pt idx="27">
                  <c:v>76.388889999999975</c:v>
                </c:pt>
                <c:pt idx="28">
                  <c:v>77.777779999999979</c:v>
                </c:pt>
                <c:pt idx="29">
                  <c:v>81.944440000000029</c:v>
                </c:pt>
                <c:pt idx="30">
                  <c:v>81.944440000000029</c:v>
                </c:pt>
                <c:pt idx="31">
                  <c:v>83.333339999999978</c:v>
                </c:pt>
                <c:pt idx="32">
                  <c:v>83.333339999999978</c:v>
                </c:pt>
                <c:pt idx="33">
                  <c:v>83.333339999999978</c:v>
                </c:pt>
                <c:pt idx="34">
                  <c:v>83.333339999999978</c:v>
                </c:pt>
                <c:pt idx="35">
                  <c:v>84.722220000000007</c:v>
                </c:pt>
                <c:pt idx="36">
                  <c:v>84.722220000000007</c:v>
                </c:pt>
                <c:pt idx="37">
                  <c:v>87.5</c:v>
                </c:pt>
              </c:numCache>
            </c:numRef>
          </c:val>
        </c:ser>
        <c:dLbls/>
        <c:axId val="70560768"/>
        <c:axId val="70570752"/>
      </c:barChart>
      <c:catAx>
        <c:axId val="70560768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700"/>
            </a:pPr>
            <a:endParaRPr lang="es-ES"/>
          </a:p>
        </c:txPr>
        <c:crossAx val="70570752"/>
        <c:crosses val="autoZero"/>
        <c:auto val="1"/>
        <c:lblAlgn val="ctr"/>
        <c:lblOffset val="100"/>
      </c:catAx>
      <c:valAx>
        <c:axId val="70570752"/>
        <c:scaling>
          <c:orientation val="minMax"/>
        </c:scaling>
        <c:axPos val="l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numFmt formatCode="General" sourceLinked="1"/>
        <c:tickLblPos val="nextTo"/>
        <c:spPr>
          <a:ln>
            <a:solidFill>
              <a:sysClr val="window" lastClr="FFFFFF">
                <a:lumMod val="85000"/>
              </a:sysClr>
            </a:solidFill>
          </a:ln>
        </c:spPr>
        <c:txPr>
          <a:bodyPr/>
          <a:lstStyle/>
          <a:p>
            <a:pPr>
              <a:defRPr b="1"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es-ES"/>
          </a:p>
        </c:txPr>
        <c:crossAx val="70560768"/>
        <c:crosses val="autoZero"/>
        <c:crossBetween val="between"/>
      </c:valAx>
    </c:plotArea>
    <c:plotVisOnly val="1"/>
    <c:dispBlanksAs val="gap"/>
  </c:chart>
  <c:spPr>
    <a:noFill/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18"/>
  <c:chart>
    <c:title>
      <c:tx>
        <c:rich>
          <a:bodyPr/>
          <a:lstStyle/>
          <a:p>
            <a:pPr>
              <a:defRPr sz="2000"/>
            </a:pPr>
            <a:r>
              <a:rPr lang="es-ES" sz="2000" dirty="0" smtClean="0"/>
              <a:t>Ranking general</a:t>
            </a:r>
            <a:r>
              <a:rPr lang="es-ES" sz="2000" baseline="0" dirty="0" smtClean="0"/>
              <a:t> ROPs,</a:t>
            </a:r>
            <a:r>
              <a:rPr lang="es-ES" sz="2000" dirty="0" smtClean="0"/>
              <a:t> Sección </a:t>
            </a:r>
            <a:r>
              <a:rPr lang="es-ES" sz="2000" dirty="0"/>
              <a:t>III.</a:t>
            </a:r>
            <a:r>
              <a:rPr lang="es-ES" sz="2000" baseline="0" dirty="0"/>
              <a:t> Mecanismos de verificación de resultados</a:t>
            </a:r>
            <a:endParaRPr lang="es-ES" sz="2000" dirty="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GD_15!$C$44</c:f>
              <c:strCache>
                <c:ptCount val="1"/>
                <c:pt idx="0">
                  <c:v>Total</c:v>
                </c:pt>
              </c:strCache>
            </c:strRef>
          </c:tx>
          <c:dPt>
            <c:idx val="17"/>
            <c:spPr>
              <a:solidFill>
                <a:schemeClr val="tx2"/>
              </a:solidFill>
            </c:spPr>
          </c:dPt>
          <c:dPt>
            <c:idx val="37"/>
            <c:spPr>
              <a:solidFill>
                <a:schemeClr val="accent1"/>
              </a:solidFill>
            </c:spPr>
          </c:dPt>
          <c:dLbls>
            <c:dLbl>
              <c:idx val="0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7"/>
              <c:showVal val="1"/>
              <c:extLst>
                <c:ext xmlns:c15="http://schemas.microsoft.com/office/drawing/2012/chart" uri="{CE6537A1-D6FC-4f65-9D91-7224C49458BB}"/>
              </c:extLst>
            </c:dLbl>
            <c:delete val="1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s-ES"/>
              </a:p>
            </c:txPr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GD_15!$A$45:$B$82</c:f>
              <c:multiLvlStrCache>
                <c:ptCount val="38"/>
                <c:lvl>
                  <c:pt idx="0">
                    <c:v>SEMADET</c:v>
                  </c:pt>
                  <c:pt idx="1">
                    <c:v>STPS</c:v>
                  </c:pt>
                  <c:pt idx="2">
                    <c:v>STPS</c:v>
                  </c:pt>
                  <c:pt idx="3">
                    <c:v>Turismo</c:v>
                  </c:pt>
                  <c:pt idx="4">
                    <c:v>SEMADET</c:v>
                  </c:pt>
                  <c:pt idx="5">
                    <c:v>STPS</c:v>
                  </c:pt>
                  <c:pt idx="6">
                    <c:v>SEDECO</c:v>
                  </c:pt>
                  <c:pt idx="7">
                    <c:v>Cultura</c:v>
                  </c:pt>
                  <c:pt idx="8">
                    <c:v>SICYT</c:v>
                  </c:pt>
                  <c:pt idx="9">
                    <c:v>SEJ</c:v>
                  </c:pt>
                  <c:pt idx="10">
                    <c:v>SEDECO</c:v>
                  </c:pt>
                  <c:pt idx="11">
                    <c:v>SEJ</c:v>
                  </c:pt>
                  <c:pt idx="12">
                    <c:v>DIF</c:v>
                  </c:pt>
                  <c:pt idx="13">
                    <c:v>SEDER</c:v>
                  </c:pt>
                  <c:pt idx="14">
                    <c:v>SEDIS</c:v>
                  </c:pt>
                  <c:pt idx="15">
                    <c:v>DIF</c:v>
                  </c:pt>
                  <c:pt idx="16">
                    <c:v>IJJ</c:v>
                  </c:pt>
                  <c:pt idx="17">
                    <c:v>Promedio</c:v>
                  </c:pt>
                  <c:pt idx="18">
                    <c:v>IJJ</c:v>
                  </c:pt>
                  <c:pt idx="19">
                    <c:v>SEDIS</c:v>
                  </c:pt>
                  <c:pt idx="20">
                    <c:v>DIF</c:v>
                  </c:pt>
                  <c:pt idx="21">
                    <c:v>DIF</c:v>
                  </c:pt>
                  <c:pt idx="22">
                    <c:v>SEDIS</c:v>
                  </c:pt>
                  <c:pt idx="23">
                    <c:v>SEDIS</c:v>
                  </c:pt>
                  <c:pt idx="24">
                    <c:v>SEDIS</c:v>
                  </c:pt>
                  <c:pt idx="25">
                    <c:v>SEDIS</c:v>
                  </c:pt>
                  <c:pt idx="26">
                    <c:v>SIOP</c:v>
                  </c:pt>
                  <c:pt idx="27">
                    <c:v>COEDIS</c:v>
                  </c:pt>
                  <c:pt idx="28">
                    <c:v>SEDIS</c:v>
                  </c:pt>
                  <c:pt idx="29">
                    <c:v>IJALVI</c:v>
                  </c:pt>
                  <c:pt idx="30">
                    <c:v>SEDER</c:v>
                  </c:pt>
                  <c:pt idx="31">
                    <c:v>FOJAL</c:v>
                  </c:pt>
                  <c:pt idx="32">
                    <c:v>Cultura</c:v>
                  </c:pt>
                  <c:pt idx="33">
                    <c:v>SEDIS</c:v>
                  </c:pt>
                  <c:pt idx="34">
                    <c:v>SEDIS</c:v>
                  </c:pt>
                  <c:pt idx="35">
                    <c:v>SEPAF</c:v>
                  </c:pt>
                  <c:pt idx="36">
                    <c:v>SEDIS</c:v>
                  </c:pt>
                  <c:pt idx="37">
                    <c:v>SEDER</c:v>
                  </c:pt>
                </c:lvl>
                <c:lvl>
                  <c:pt idx="0">
                    <c:v>10</c:v>
                  </c:pt>
                  <c:pt idx="1">
                    <c:v>11</c:v>
                  </c:pt>
                  <c:pt idx="2">
                    <c:v>32</c:v>
                  </c:pt>
                  <c:pt idx="3">
                    <c:v>29</c:v>
                  </c:pt>
                  <c:pt idx="4">
                    <c:v>30</c:v>
                  </c:pt>
                  <c:pt idx="5">
                    <c:v>31</c:v>
                  </c:pt>
                  <c:pt idx="6">
                    <c:v>25</c:v>
                  </c:pt>
                  <c:pt idx="7">
                    <c:v>18</c:v>
                  </c:pt>
                  <c:pt idx="8">
                    <c:v>36</c:v>
                  </c:pt>
                  <c:pt idx="9">
                    <c:v>28</c:v>
                  </c:pt>
                  <c:pt idx="10">
                    <c:v>7</c:v>
                  </c:pt>
                  <c:pt idx="11">
                    <c:v>9</c:v>
                  </c:pt>
                  <c:pt idx="12">
                    <c:v>14</c:v>
                  </c:pt>
                  <c:pt idx="13">
                    <c:v>26</c:v>
                  </c:pt>
                  <c:pt idx="14">
                    <c:v>3</c:v>
                  </c:pt>
                  <c:pt idx="15">
                    <c:v>34</c:v>
                  </c:pt>
                  <c:pt idx="16">
                    <c:v>35</c:v>
                  </c:pt>
                  <c:pt idx="17">
                    <c:v>pm</c:v>
                  </c:pt>
                  <c:pt idx="18">
                    <c:v>12</c:v>
                  </c:pt>
                  <c:pt idx="19">
                    <c:v>20</c:v>
                  </c:pt>
                  <c:pt idx="20">
                    <c:v>33</c:v>
                  </c:pt>
                  <c:pt idx="21">
                    <c:v>13</c:v>
                  </c:pt>
                  <c:pt idx="22">
                    <c:v>19</c:v>
                  </c:pt>
                  <c:pt idx="23">
                    <c:v>21</c:v>
                  </c:pt>
                  <c:pt idx="24">
                    <c:v>23</c:v>
                  </c:pt>
                  <c:pt idx="25">
                    <c:v>24</c:v>
                  </c:pt>
                  <c:pt idx="26">
                    <c:v>38</c:v>
                  </c:pt>
                  <c:pt idx="27">
                    <c:v>15</c:v>
                  </c:pt>
                  <c:pt idx="28">
                    <c:v>22</c:v>
                  </c:pt>
                  <c:pt idx="29">
                    <c:v>17</c:v>
                  </c:pt>
                  <c:pt idx="30">
                    <c:v>27</c:v>
                  </c:pt>
                  <c:pt idx="31">
                    <c:v>1</c:v>
                  </c:pt>
                  <c:pt idx="32">
                    <c:v>2</c:v>
                  </c:pt>
                  <c:pt idx="33">
                    <c:v>4</c:v>
                  </c:pt>
                  <c:pt idx="34">
                    <c:v>5</c:v>
                  </c:pt>
                  <c:pt idx="35">
                    <c:v>37</c:v>
                  </c:pt>
                  <c:pt idx="36">
                    <c:v>6</c:v>
                  </c:pt>
                  <c:pt idx="37">
                    <c:v>8</c:v>
                  </c:pt>
                </c:lvl>
              </c:multiLvlStrCache>
            </c:multiLvlStrRef>
          </c:cat>
          <c:val>
            <c:numRef>
              <c:f>GD_15!$C$45:$C$82</c:f>
              <c:numCache>
                <c:formatCode>General</c:formatCode>
                <c:ptCount val="38"/>
                <c:pt idx="0">
                  <c:v>0</c:v>
                </c:pt>
                <c:pt idx="1">
                  <c:v>0</c:v>
                </c:pt>
                <c:pt idx="2">
                  <c:v>9.523809</c:v>
                </c:pt>
                <c:pt idx="3">
                  <c:v>14.28571</c:v>
                </c:pt>
                <c:pt idx="4">
                  <c:v>19.047619999999998</c:v>
                </c:pt>
                <c:pt idx="5">
                  <c:v>19.047619999999998</c:v>
                </c:pt>
                <c:pt idx="6">
                  <c:v>23.809519999999999</c:v>
                </c:pt>
                <c:pt idx="7">
                  <c:v>28.571429999999999</c:v>
                </c:pt>
                <c:pt idx="8">
                  <c:v>33.333330000000004</c:v>
                </c:pt>
                <c:pt idx="9">
                  <c:v>33.33334</c:v>
                </c:pt>
                <c:pt idx="10">
                  <c:v>38.095240000000004</c:v>
                </c:pt>
                <c:pt idx="11">
                  <c:v>38.095240000000004</c:v>
                </c:pt>
                <c:pt idx="12">
                  <c:v>38.095240000000004</c:v>
                </c:pt>
                <c:pt idx="13">
                  <c:v>47.619050000000001</c:v>
                </c:pt>
                <c:pt idx="14">
                  <c:v>52.380949999999999</c:v>
                </c:pt>
                <c:pt idx="15">
                  <c:v>52.380949999999999</c:v>
                </c:pt>
                <c:pt idx="16">
                  <c:v>52.380949999999999</c:v>
                </c:pt>
                <c:pt idx="17" formatCode="0.00">
                  <c:v>53.571428351351337</c:v>
                </c:pt>
                <c:pt idx="18">
                  <c:v>57.142859999999999</c:v>
                </c:pt>
                <c:pt idx="19">
                  <c:v>57.142859999999999</c:v>
                </c:pt>
                <c:pt idx="20">
                  <c:v>57.142859999999999</c:v>
                </c:pt>
                <c:pt idx="21">
                  <c:v>61.904759999999996</c:v>
                </c:pt>
                <c:pt idx="22">
                  <c:v>61.904759999999996</c:v>
                </c:pt>
                <c:pt idx="23">
                  <c:v>61.904759999999996</c:v>
                </c:pt>
                <c:pt idx="24">
                  <c:v>61.904759999999996</c:v>
                </c:pt>
                <c:pt idx="25">
                  <c:v>61.904759999999996</c:v>
                </c:pt>
                <c:pt idx="26">
                  <c:v>61.904759999999996</c:v>
                </c:pt>
                <c:pt idx="27">
                  <c:v>66.666660000000007</c:v>
                </c:pt>
                <c:pt idx="28">
                  <c:v>66.666660000000007</c:v>
                </c:pt>
                <c:pt idx="29">
                  <c:v>76.19047999999998</c:v>
                </c:pt>
                <c:pt idx="30">
                  <c:v>82.142859999999999</c:v>
                </c:pt>
                <c:pt idx="31">
                  <c:v>85.71429000000002</c:v>
                </c:pt>
                <c:pt idx="32">
                  <c:v>90.476190000000003</c:v>
                </c:pt>
                <c:pt idx="33">
                  <c:v>90.476190000000003</c:v>
                </c:pt>
                <c:pt idx="34">
                  <c:v>90.476190000000003</c:v>
                </c:pt>
                <c:pt idx="35">
                  <c:v>90.476190000000003</c:v>
                </c:pt>
                <c:pt idx="36">
                  <c:v>100</c:v>
                </c:pt>
                <c:pt idx="37">
                  <c:v>100</c:v>
                </c:pt>
              </c:numCache>
            </c:numRef>
          </c:val>
        </c:ser>
        <c:dLbls/>
        <c:axId val="71874432"/>
        <c:axId val="71875968"/>
      </c:barChart>
      <c:catAx>
        <c:axId val="7187443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900"/>
            </a:pPr>
            <a:endParaRPr lang="es-ES"/>
          </a:p>
        </c:txPr>
        <c:crossAx val="71875968"/>
        <c:crosses val="autoZero"/>
        <c:auto val="1"/>
        <c:lblAlgn val="ctr"/>
        <c:lblOffset val="100"/>
      </c:catAx>
      <c:valAx>
        <c:axId val="71875968"/>
        <c:scaling>
          <c:orientation val="minMax"/>
          <c:max val="10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>
                <a:solidFill>
                  <a:schemeClr val="bg2">
                    <a:lumMod val="50000"/>
                  </a:schemeClr>
                </a:solidFill>
              </a:defRPr>
            </a:pPr>
            <a:endParaRPr lang="es-ES"/>
          </a:p>
        </c:txPr>
        <c:crossAx val="71874432"/>
        <c:crosses val="autoZero"/>
        <c:crossBetween val="between"/>
      </c:valAx>
    </c:plotArea>
    <c:plotVisOnly val="1"/>
    <c:dispBlanksAs val="gap"/>
  </c:chart>
  <c:spPr>
    <a:ln>
      <a:noFill/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18"/>
  <c:chart>
    <c:title>
      <c:tx>
        <c:rich>
          <a:bodyPr/>
          <a:lstStyle/>
          <a:p>
            <a:pPr>
              <a:defRPr sz="2000"/>
            </a:pPr>
            <a:r>
              <a:rPr lang="es-ES" sz="2000" dirty="0" smtClean="0"/>
              <a:t>Ranking general</a:t>
            </a:r>
            <a:r>
              <a:rPr lang="es-ES" sz="2000" baseline="0" dirty="0" smtClean="0"/>
              <a:t> ROPs,</a:t>
            </a:r>
            <a:r>
              <a:rPr lang="es-ES" sz="2000" dirty="0" smtClean="0"/>
              <a:t> Sección </a:t>
            </a:r>
            <a:r>
              <a:rPr lang="es-ES" sz="2000" dirty="0"/>
              <a:t>IV. Transparencia y rendición de cuentas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GD_18!$C$44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spPr>
              <a:solidFill>
                <a:srgbClr val="44546A"/>
              </a:solidFill>
            </c:spPr>
          </c:dPt>
          <c:dPt>
            <c:idx val="15"/>
            <c:spPr>
              <a:solidFill>
                <a:srgbClr val="44546A"/>
              </a:solidFill>
            </c:spPr>
          </c:dPt>
          <c:dPt>
            <c:idx val="37"/>
            <c:spPr>
              <a:solidFill>
                <a:srgbClr val="5B9BD5"/>
              </a:solidFill>
            </c:spPr>
          </c:dPt>
          <c:dLbls>
            <c:dLbl>
              <c:idx val="0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7"/>
              <c:showVal val="1"/>
              <c:extLst>
                <c:ext xmlns:c15="http://schemas.microsoft.com/office/drawing/2012/chart" uri="{CE6537A1-D6FC-4f65-9D91-7224C49458BB}"/>
              </c:extLst>
            </c:dLbl>
            <c:delete val="1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ES"/>
              </a:p>
            </c:txPr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GD_18!$A$45:$B$82</c:f>
              <c:multiLvlStrCache>
                <c:ptCount val="38"/>
                <c:lvl>
                  <c:pt idx="0">
                    <c:v>Turismo</c:v>
                  </c:pt>
                  <c:pt idx="1">
                    <c:v>SEMADET</c:v>
                  </c:pt>
                  <c:pt idx="2">
                    <c:v>SEMADET</c:v>
                  </c:pt>
                  <c:pt idx="3">
                    <c:v>SEDER</c:v>
                  </c:pt>
                  <c:pt idx="4">
                    <c:v>IJALVI</c:v>
                  </c:pt>
                  <c:pt idx="5">
                    <c:v>SEJ</c:v>
                  </c:pt>
                  <c:pt idx="6">
                    <c:v>SEJ</c:v>
                  </c:pt>
                  <c:pt idx="7">
                    <c:v>SIOP</c:v>
                  </c:pt>
                  <c:pt idx="8">
                    <c:v>SEDECO</c:v>
                  </c:pt>
                  <c:pt idx="9">
                    <c:v>FOJAL</c:v>
                  </c:pt>
                  <c:pt idx="10">
                    <c:v>STPS</c:v>
                  </c:pt>
                  <c:pt idx="11">
                    <c:v>IJJ</c:v>
                  </c:pt>
                  <c:pt idx="12">
                    <c:v>SEDER</c:v>
                  </c:pt>
                  <c:pt idx="13">
                    <c:v>STPS</c:v>
                  </c:pt>
                  <c:pt idx="14">
                    <c:v>STPS</c:v>
                  </c:pt>
                  <c:pt idx="15">
                    <c:v>Promedio</c:v>
                  </c:pt>
                  <c:pt idx="16">
                    <c:v>Cultura</c:v>
                  </c:pt>
                  <c:pt idx="17">
                    <c:v>IJJ</c:v>
                  </c:pt>
                  <c:pt idx="18">
                    <c:v>SEDIS</c:v>
                  </c:pt>
                  <c:pt idx="19">
                    <c:v>SEDER</c:v>
                  </c:pt>
                  <c:pt idx="20">
                    <c:v>SEDIS</c:v>
                  </c:pt>
                  <c:pt idx="21">
                    <c:v>SEDECO</c:v>
                  </c:pt>
                  <c:pt idx="22">
                    <c:v>SICYT</c:v>
                  </c:pt>
                  <c:pt idx="23">
                    <c:v>SEDIS</c:v>
                  </c:pt>
                  <c:pt idx="24">
                    <c:v>SEDIS</c:v>
                  </c:pt>
                  <c:pt idx="25">
                    <c:v>SEDIS</c:v>
                  </c:pt>
                  <c:pt idx="26">
                    <c:v>SEPAF</c:v>
                  </c:pt>
                  <c:pt idx="27">
                    <c:v>SEDIS</c:v>
                  </c:pt>
                  <c:pt idx="28">
                    <c:v>COEDIS</c:v>
                  </c:pt>
                  <c:pt idx="29">
                    <c:v>SEDIS</c:v>
                  </c:pt>
                  <c:pt idx="30">
                    <c:v>SEDIS</c:v>
                  </c:pt>
                  <c:pt idx="31">
                    <c:v>DIF</c:v>
                  </c:pt>
                  <c:pt idx="32">
                    <c:v>SEDIS</c:v>
                  </c:pt>
                  <c:pt idx="33">
                    <c:v>Cultura</c:v>
                  </c:pt>
                  <c:pt idx="34">
                    <c:v>SEDIS</c:v>
                  </c:pt>
                  <c:pt idx="35">
                    <c:v>DIF</c:v>
                  </c:pt>
                  <c:pt idx="36">
                    <c:v>DIF</c:v>
                  </c:pt>
                  <c:pt idx="37">
                    <c:v>DIF</c:v>
                  </c:pt>
                </c:lvl>
                <c:lvl>
                  <c:pt idx="0">
                    <c:v>29</c:v>
                  </c:pt>
                  <c:pt idx="1">
                    <c:v>30</c:v>
                  </c:pt>
                  <c:pt idx="2">
                    <c:v>10</c:v>
                  </c:pt>
                  <c:pt idx="3">
                    <c:v>8</c:v>
                  </c:pt>
                  <c:pt idx="4">
                    <c:v>17</c:v>
                  </c:pt>
                  <c:pt idx="5">
                    <c:v>9</c:v>
                  </c:pt>
                  <c:pt idx="6">
                    <c:v>28</c:v>
                  </c:pt>
                  <c:pt idx="7">
                    <c:v>38</c:v>
                  </c:pt>
                  <c:pt idx="8">
                    <c:v>25</c:v>
                  </c:pt>
                  <c:pt idx="9">
                    <c:v>1</c:v>
                  </c:pt>
                  <c:pt idx="10">
                    <c:v>11</c:v>
                  </c:pt>
                  <c:pt idx="11">
                    <c:v>12</c:v>
                  </c:pt>
                  <c:pt idx="12">
                    <c:v>26</c:v>
                  </c:pt>
                  <c:pt idx="13">
                    <c:v>32</c:v>
                  </c:pt>
                  <c:pt idx="14">
                    <c:v>31</c:v>
                  </c:pt>
                  <c:pt idx="15">
                    <c:v>pm</c:v>
                  </c:pt>
                  <c:pt idx="16">
                    <c:v>18</c:v>
                  </c:pt>
                  <c:pt idx="17">
                    <c:v>35</c:v>
                  </c:pt>
                  <c:pt idx="18">
                    <c:v>5</c:v>
                  </c:pt>
                  <c:pt idx="19">
                    <c:v>27</c:v>
                  </c:pt>
                  <c:pt idx="20">
                    <c:v>3</c:v>
                  </c:pt>
                  <c:pt idx="21">
                    <c:v>7</c:v>
                  </c:pt>
                  <c:pt idx="22">
                    <c:v>36</c:v>
                  </c:pt>
                  <c:pt idx="23">
                    <c:v>22</c:v>
                  </c:pt>
                  <c:pt idx="24">
                    <c:v>23</c:v>
                  </c:pt>
                  <c:pt idx="25">
                    <c:v>24</c:v>
                  </c:pt>
                  <c:pt idx="26">
                    <c:v>37</c:v>
                  </c:pt>
                  <c:pt idx="27">
                    <c:v>6</c:v>
                  </c:pt>
                  <c:pt idx="28">
                    <c:v>15</c:v>
                  </c:pt>
                  <c:pt idx="29">
                    <c:v>21</c:v>
                  </c:pt>
                  <c:pt idx="30">
                    <c:v>4</c:v>
                  </c:pt>
                  <c:pt idx="31">
                    <c:v>14</c:v>
                  </c:pt>
                  <c:pt idx="32">
                    <c:v>20</c:v>
                  </c:pt>
                  <c:pt idx="33">
                    <c:v>2</c:v>
                  </c:pt>
                  <c:pt idx="34">
                    <c:v>19</c:v>
                  </c:pt>
                  <c:pt idx="35">
                    <c:v>34</c:v>
                  </c:pt>
                  <c:pt idx="36">
                    <c:v>13</c:v>
                  </c:pt>
                  <c:pt idx="37">
                    <c:v>33</c:v>
                  </c:pt>
                </c:lvl>
              </c:multiLvlStrCache>
            </c:multiLvlStrRef>
          </c:cat>
          <c:val>
            <c:numRef>
              <c:f>GD_18!$C$45:$C$82</c:f>
              <c:numCache>
                <c:formatCode>General</c:formatCode>
                <c:ptCount val="38"/>
                <c:pt idx="0">
                  <c:v>0</c:v>
                </c:pt>
                <c:pt idx="1">
                  <c:v>11.111109999999998</c:v>
                </c:pt>
                <c:pt idx="2">
                  <c:v>18.518519999999999</c:v>
                </c:pt>
                <c:pt idx="3">
                  <c:v>22.222219999999997</c:v>
                </c:pt>
                <c:pt idx="4">
                  <c:v>25.925919999999998</c:v>
                </c:pt>
                <c:pt idx="5">
                  <c:v>33.333330000000004</c:v>
                </c:pt>
                <c:pt idx="6">
                  <c:v>33.333330000000004</c:v>
                </c:pt>
                <c:pt idx="7">
                  <c:v>33.333330000000004</c:v>
                </c:pt>
                <c:pt idx="8">
                  <c:v>37.037039999999998</c:v>
                </c:pt>
                <c:pt idx="9">
                  <c:v>38.888889999999996</c:v>
                </c:pt>
                <c:pt idx="10">
                  <c:v>40.740740000000002</c:v>
                </c:pt>
                <c:pt idx="11">
                  <c:v>40.740740000000002</c:v>
                </c:pt>
                <c:pt idx="12">
                  <c:v>40.740740000000002</c:v>
                </c:pt>
                <c:pt idx="13">
                  <c:v>44.444439999999993</c:v>
                </c:pt>
                <c:pt idx="14">
                  <c:v>51.851849999999885</c:v>
                </c:pt>
                <c:pt idx="15" formatCode="0.00">
                  <c:v>55.455453243243099</c:v>
                </c:pt>
                <c:pt idx="16">
                  <c:v>55.555550000000004</c:v>
                </c:pt>
                <c:pt idx="17">
                  <c:v>55.555550000000004</c:v>
                </c:pt>
                <c:pt idx="18">
                  <c:v>59.259259999999998</c:v>
                </c:pt>
                <c:pt idx="19">
                  <c:v>61.111110000000004</c:v>
                </c:pt>
                <c:pt idx="20">
                  <c:v>62.962960000000002</c:v>
                </c:pt>
                <c:pt idx="21">
                  <c:v>62.962960000000002</c:v>
                </c:pt>
                <c:pt idx="22">
                  <c:v>62.962960000000002</c:v>
                </c:pt>
                <c:pt idx="23">
                  <c:v>66.666660000000007</c:v>
                </c:pt>
                <c:pt idx="24">
                  <c:v>66.666660000000007</c:v>
                </c:pt>
                <c:pt idx="25">
                  <c:v>66.666660000000007</c:v>
                </c:pt>
                <c:pt idx="26">
                  <c:v>66.666660000000007</c:v>
                </c:pt>
                <c:pt idx="27">
                  <c:v>70.37036999999998</c:v>
                </c:pt>
                <c:pt idx="28">
                  <c:v>70.37036999999998</c:v>
                </c:pt>
                <c:pt idx="29">
                  <c:v>70.37036999999998</c:v>
                </c:pt>
                <c:pt idx="30">
                  <c:v>77.777780000000007</c:v>
                </c:pt>
                <c:pt idx="31">
                  <c:v>77.777780000000007</c:v>
                </c:pt>
                <c:pt idx="32">
                  <c:v>81.481480000000005</c:v>
                </c:pt>
                <c:pt idx="33">
                  <c:v>85.185179999999946</c:v>
                </c:pt>
                <c:pt idx="34">
                  <c:v>85.185179999999946</c:v>
                </c:pt>
                <c:pt idx="35">
                  <c:v>85.185179999999946</c:v>
                </c:pt>
                <c:pt idx="36">
                  <c:v>92.592590000000001</c:v>
                </c:pt>
                <c:pt idx="37" formatCode="0.00">
                  <c:v>96.296300000000002</c:v>
                </c:pt>
              </c:numCache>
            </c:numRef>
          </c:val>
        </c:ser>
        <c:dLbls/>
        <c:axId val="71795840"/>
        <c:axId val="71797376"/>
      </c:barChart>
      <c:catAx>
        <c:axId val="71795840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800"/>
            </a:pPr>
            <a:endParaRPr lang="es-ES"/>
          </a:p>
        </c:txPr>
        <c:crossAx val="71797376"/>
        <c:crosses val="autoZero"/>
        <c:auto val="1"/>
        <c:lblAlgn val="ctr"/>
        <c:lblOffset val="100"/>
      </c:catAx>
      <c:valAx>
        <c:axId val="71797376"/>
        <c:scaling>
          <c:orientation val="minMax"/>
          <c:max val="10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>
                <a:solidFill>
                  <a:srgbClr val="767171"/>
                </a:solidFill>
              </a:defRPr>
            </a:pPr>
            <a:endParaRPr lang="es-ES"/>
          </a:p>
        </c:txPr>
        <c:crossAx val="71795840"/>
        <c:crosses val="autoZero"/>
        <c:crossBetween val="between"/>
      </c:valAx>
    </c:plotArea>
    <c:plotVisOnly val="1"/>
    <c:dispBlanksAs val="gap"/>
  </c:chart>
  <c:spPr>
    <a:ln>
      <a:noFill/>
    </a:ln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23"/>
  <c:chart>
    <c:autoTitleDeleted val="1"/>
    <c:plotArea>
      <c:layout/>
      <c:radarChart>
        <c:radarStyle val="filled"/>
        <c:ser>
          <c:idx val="0"/>
          <c:order val="0"/>
          <c:cat>
            <c:multiLvlStrRef>
              <c:f>GD_3!$A$2:$B$38</c:f>
              <c:multiLvlStrCache>
                <c:ptCount val="37"/>
                <c:lvl>
                  <c:pt idx="0">
                    <c:v>SIOP</c:v>
                  </c:pt>
                  <c:pt idx="1">
                    <c:v>SEPAF</c:v>
                  </c:pt>
                  <c:pt idx="2">
                    <c:v>IJJ</c:v>
                  </c:pt>
                  <c:pt idx="3">
                    <c:v>SEDECO</c:v>
                  </c:pt>
                  <c:pt idx="4">
                    <c:v>Cultura</c:v>
                  </c:pt>
                  <c:pt idx="5">
                    <c:v>SEDER</c:v>
                  </c:pt>
                  <c:pt idx="6">
                    <c:v>IJALVI</c:v>
                  </c:pt>
                  <c:pt idx="7">
                    <c:v>SEDIS</c:v>
                  </c:pt>
                  <c:pt idx="8">
                    <c:v>SEDIS</c:v>
                  </c:pt>
                  <c:pt idx="9">
                    <c:v>SEJ</c:v>
                  </c:pt>
                  <c:pt idx="10">
                    <c:v>SEDIS</c:v>
                  </c:pt>
                  <c:pt idx="11">
                    <c:v>STPS</c:v>
                  </c:pt>
                  <c:pt idx="12">
                    <c:v>SEDIS</c:v>
                  </c:pt>
                  <c:pt idx="13">
                    <c:v>DIF</c:v>
                  </c:pt>
                  <c:pt idx="14">
                    <c:v>SEDER</c:v>
                  </c:pt>
                  <c:pt idx="15">
                    <c:v>COEDIS</c:v>
                  </c:pt>
                  <c:pt idx="16">
                    <c:v>SEJ</c:v>
                  </c:pt>
                  <c:pt idx="17">
                    <c:v>SEDIS</c:v>
                  </c:pt>
                  <c:pt idx="18">
                    <c:v>Turismo</c:v>
                  </c:pt>
                  <c:pt idx="19">
                    <c:v>FOJAL</c:v>
                  </c:pt>
                  <c:pt idx="20">
                    <c:v>SEMADET</c:v>
                  </c:pt>
                  <c:pt idx="21">
                    <c:v>SEDIS</c:v>
                  </c:pt>
                  <c:pt idx="22">
                    <c:v>STPS</c:v>
                  </c:pt>
                  <c:pt idx="23">
                    <c:v>SEMADET</c:v>
                  </c:pt>
                  <c:pt idx="24">
                    <c:v>STPS</c:v>
                  </c:pt>
                  <c:pt idx="25">
                    <c:v>DIF</c:v>
                  </c:pt>
                  <c:pt idx="26">
                    <c:v>DIF</c:v>
                  </c:pt>
                  <c:pt idx="27">
                    <c:v>SEDIS</c:v>
                  </c:pt>
                  <c:pt idx="28">
                    <c:v>DIF</c:v>
                  </c:pt>
                  <c:pt idx="29">
                    <c:v>SEDIS</c:v>
                  </c:pt>
                  <c:pt idx="30">
                    <c:v>SEDIS</c:v>
                  </c:pt>
                  <c:pt idx="31">
                    <c:v>Cultura</c:v>
                  </c:pt>
                  <c:pt idx="32">
                    <c:v>SICYT</c:v>
                  </c:pt>
                  <c:pt idx="33">
                    <c:v>IJJ</c:v>
                  </c:pt>
                  <c:pt idx="34">
                    <c:v>SEDECO</c:v>
                  </c:pt>
                  <c:pt idx="35">
                    <c:v>SEDIS</c:v>
                  </c:pt>
                  <c:pt idx="36">
                    <c:v>SEDER</c:v>
                  </c:pt>
                </c:lvl>
                <c:lvl>
                  <c:pt idx="0">
                    <c:v>38</c:v>
                  </c:pt>
                  <c:pt idx="1">
                    <c:v>37</c:v>
                  </c:pt>
                  <c:pt idx="2">
                    <c:v>35</c:v>
                  </c:pt>
                  <c:pt idx="3">
                    <c:v>25</c:v>
                  </c:pt>
                  <c:pt idx="4">
                    <c:v>18</c:v>
                  </c:pt>
                  <c:pt idx="5">
                    <c:v>26</c:v>
                  </c:pt>
                  <c:pt idx="6">
                    <c:v>17</c:v>
                  </c:pt>
                  <c:pt idx="7">
                    <c:v>20</c:v>
                  </c:pt>
                  <c:pt idx="8">
                    <c:v>24</c:v>
                  </c:pt>
                  <c:pt idx="9">
                    <c:v>9</c:v>
                  </c:pt>
                  <c:pt idx="10">
                    <c:v>4</c:v>
                  </c:pt>
                  <c:pt idx="11">
                    <c:v>11</c:v>
                  </c:pt>
                  <c:pt idx="12">
                    <c:v>5</c:v>
                  </c:pt>
                  <c:pt idx="13">
                    <c:v>13</c:v>
                  </c:pt>
                  <c:pt idx="14">
                    <c:v>27</c:v>
                  </c:pt>
                  <c:pt idx="15">
                    <c:v>15</c:v>
                  </c:pt>
                  <c:pt idx="16">
                    <c:v>28</c:v>
                  </c:pt>
                  <c:pt idx="17">
                    <c:v>3</c:v>
                  </c:pt>
                  <c:pt idx="18">
                    <c:v>29</c:v>
                  </c:pt>
                  <c:pt idx="19">
                    <c:v>1</c:v>
                  </c:pt>
                  <c:pt idx="20">
                    <c:v>30</c:v>
                  </c:pt>
                  <c:pt idx="21">
                    <c:v>22</c:v>
                  </c:pt>
                  <c:pt idx="22">
                    <c:v>31</c:v>
                  </c:pt>
                  <c:pt idx="23">
                    <c:v>10</c:v>
                  </c:pt>
                  <c:pt idx="24">
                    <c:v>32</c:v>
                  </c:pt>
                  <c:pt idx="25">
                    <c:v>14</c:v>
                  </c:pt>
                  <c:pt idx="26">
                    <c:v>33</c:v>
                  </c:pt>
                  <c:pt idx="27">
                    <c:v>19</c:v>
                  </c:pt>
                  <c:pt idx="28">
                    <c:v>34</c:v>
                  </c:pt>
                  <c:pt idx="29">
                    <c:v>23</c:v>
                  </c:pt>
                  <c:pt idx="30">
                    <c:v>6</c:v>
                  </c:pt>
                  <c:pt idx="31">
                    <c:v>2</c:v>
                  </c:pt>
                  <c:pt idx="32">
                    <c:v>36</c:v>
                  </c:pt>
                  <c:pt idx="33">
                    <c:v>12</c:v>
                  </c:pt>
                  <c:pt idx="34">
                    <c:v>7</c:v>
                  </c:pt>
                  <c:pt idx="35">
                    <c:v>21</c:v>
                  </c:pt>
                  <c:pt idx="36">
                    <c:v>8</c:v>
                  </c:pt>
                </c:lvl>
              </c:multiLvlStrCache>
            </c:multiLvlStrRef>
          </c:cat>
          <c:val>
            <c:numRef>
              <c:f>GD_3!$C$2:$C$38</c:f>
              <c:numCache>
                <c:formatCode>General</c:formatCode>
                <c:ptCount val="37"/>
                <c:pt idx="0">
                  <c:v>66.666669999999996</c:v>
                </c:pt>
                <c:pt idx="1">
                  <c:v>66.666669999999996</c:v>
                </c:pt>
                <c:pt idx="2">
                  <c:v>66.666669999999996</c:v>
                </c:pt>
                <c:pt idx="3">
                  <c:v>83.333329999999989</c:v>
                </c:pt>
                <c:pt idx="4">
                  <c:v>83.333329999999989</c:v>
                </c:pt>
                <c:pt idx="5">
                  <c:v>83.333329999999989</c:v>
                </c:pt>
                <c:pt idx="6">
                  <c:v>83.333329999999989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</c:numCache>
            </c:numRef>
          </c:val>
        </c:ser>
        <c:dLbls/>
        <c:axId val="73499008"/>
        <c:axId val="73500544"/>
      </c:radarChart>
      <c:catAx>
        <c:axId val="73499008"/>
        <c:scaling>
          <c:orientation val="minMax"/>
        </c:scaling>
        <c:axPos val="b"/>
        <c:majorGridlines/>
        <c:numFmt formatCode="General" sourceLinked="0"/>
        <c:tickLblPos val="nextTo"/>
        <c:crossAx val="73500544"/>
        <c:crosses val="autoZero"/>
        <c:auto val="1"/>
        <c:lblAlgn val="ctr"/>
        <c:lblOffset val="100"/>
      </c:catAx>
      <c:valAx>
        <c:axId val="73500544"/>
        <c:scaling>
          <c:orientation val="minMax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sz="1100" b="1"/>
            </a:pPr>
            <a:endParaRPr lang="es-ES"/>
          </a:p>
        </c:txPr>
        <c:crossAx val="73499008"/>
        <c:crosses val="autoZero"/>
        <c:crossBetween val="between"/>
      </c:valAx>
    </c:plotArea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32"/>
  <c:chart>
    <c:autoTitleDeleted val="1"/>
    <c:plotArea>
      <c:layout/>
      <c:radarChart>
        <c:radarStyle val="filled"/>
        <c:ser>
          <c:idx val="0"/>
          <c:order val="0"/>
          <c:cat>
            <c:multiLvlStrRef>
              <c:f>GD_4!$A$2:$B$38</c:f>
              <c:multiLvlStrCache>
                <c:ptCount val="37"/>
                <c:lvl>
                  <c:pt idx="0">
                    <c:v>SEJ</c:v>
                  </c:pt>
                  <c:pt idx="1">
                    <c:v>Turismo</c:v>
                  </c:pt>
                  <c:pt idx="2">
                    <c:v>SIOP</c:v>
                  </c:pt>
                  <c:pt idx="3">
                    <c:v>SEPAF</c:v>
                  </c:pt>
                  <c:pt idx="4">
                    <c:v>STPS</c:v>
                  </c:pt>
                  <c:pt idx="5">
                    <c:v>STPS</c:v>
                  </c:pt>
                  <c:pt idx="6">
                    <c:v>SEDER</c:v>
                  </c:pt>
                  <c:pt idx="7">
                    <c:v>SEMADET</c:v>
                  </c:pt>
                  <c:pt idx="8">
                    <c:v>STPS</c:v>
                  </c:pt>
                  <c:pt idx="9">
                    <c:v>FOJAL</c:v>
                  </c:pt>
                  <c:pt idx="10">
                    <c:v>SEJ</c:v>
                  </c:pt>
                  <c:pt idx="11">
                    <c:v>SEDECO</c:v>
                  </c:pt>
                  <c:pt idx="12">
                    <c:v>IJALVI</c:v>
                  </c:pt>
                  <c:pt idx="13">
                    <c:v>IJJ</c:v>
                  </c:pt>
                  <c:pt idx="14">
                    <c:v>SEDER</c:v>
                  </c:pt>
                  <c:pt idx="15">
                    <c:v>COEDIS</c:v>
                  </c:pt>
                  <c:pt idx="16">
                    <c:v>Cultura</c:v>
                  </c:pt>
                  <c:pt idx="17">
                    <c:v>Cultura</c:v>
                  </c:pt>
                  <c:pt idx="18">
                    <c:v>SEDIS</c:v>
                  </c:pt>
                  <c:pt idx="19">
                    <c:v>SICYT</c:v>
                  </c:pt>
                  <c:pt idx="20">
                    <c:v>SEMADET</c:v>
                  </c:pt>
                  <c:pt idx="21">
                    <c:v>SEDIS</c:v>
                  </c:pt>
                  <c:pt idx="22">
                    <c:v>SEDIS</c:v>
                  </c:pt>
                  <c:pt idx="23">
                    <c:v>SEDER</c:v>
                  </c:pt>
                  <c:pt idx="24">
                    <c:v>SEDECO</c:v>
                  </c:pt>
                  <c:pt idx="25">
                    <c:v>SEDIS</c:v>
                  </c:pt>
                  <c:pt idx="26">
                    <c:v>SEDIS</c:v>
                  </c:pt>
                  <c:pt idx="27">
                    <c:v>SEDIS</c:v>
                  </c:pt>
                  <c:pt idx="28">
                    <c:v>SEDIS</c:v>
                  </c:pt>
                  <c:pt idx="29">
                    <c:v>SEDIS</c:v>
                  </c:pt>
                  <c:pt idx="30">
                    <c:v>SEDIS</c:v>
                  </c:pt>
                  <c:pt idx="31">
                    <c:v>IJJ</c:v>
                  </c:pt>
                  <c:pt idx="32">
                    <c:v>SEDIS</c:v>
                  </c:pt>
                  <c:pt idx="33">
                    <c:v>DIF</c:v>
                  </c:pt>
                  <c:pt idx="34">
                    <c:v>DIF</c:v>
                  </c:pt>
                  <c:pt idx="35">
                    <c:v>DIF</c:v>
                  </c:pt>
                  <c:pt idx="36">
                    <c:v>DIF</c:v>
                  </c:pt>
                </c:lvl>
                <c:lvl>
                  <c:pt idx="0">
                    <c:v>28</c:v>
                  </c:pt>
                  <c:pt idx="1">
                    <c:v>29</c:v>
                  </c:pt>
                  <c:pt idx="2">
                    <c:v>38</c:v>
                  </c:pt>
                  <c:pt idx="3">
                    <c:v>37</c:v>
                  </c:pt>
                  <c:pt idx="4">
                    <c:v>31</c:v>
                  </c:pt>
                  <c:pt idx="5">
                    <c:v>32</c:v>
                  </c:pt>
                  <c:pt idx="6">
                    <c:v>27</c:v>
                  </c:pt>
                  <c:pt idx="7">
                    <c:v>30</c:v>
                  </c:pt>
                  <c:pt idx="8">
                    <c:v>11</c:v>
                  </c:pt>
                  <c:pt idx="9">
                    <c:v>1</c:v>
                  </c:pt>
                  <c:pt idx="10">
                    <c:v>9</c:v>
                  </c:pt>
                  <c:pt idx="11">
                    <c:v>7</c:v>
                  </c:pt>
                  <c:pt idx="12">
                    <c:v>17</c:v>
                  </c:pt>
                  <c:pt idx="13">
                    <c:v>12</c:v>
                  </c:pt>
                  <c:pt idx="14">
                    <c:v>8</c:v>
                  </c:pt>
                  <c:pt idx="15">
                    <c:v>15</c:v>
                  </c:pt>
                  <c:pt idx="16">
                    <c:v>18</c:v>
                  </c:pt>
                  <c:pt idx="17">
                    <c:v>2</c:v>
                  </c:pt>
                  <c:pt idx="18">
                    <c:v>3</c:v>
                  </c:pt>
                  <c:pt idx="19">
                    <c:v>36</c:v>
                  </c:pt>
                  <c:pt idx="20">
                    <c:v>10</c:v>
                  </c:pt>
                  <c:pt idx="21">
                    <c:v>5</c:v>
                  </c:pt>
                  <c:pt idx="22">
                    <c:v>21</c:v>
                  </c:pt>
                  <c:pt idx="23">
                    <c:v>26</c:v>
                  </c:pt>
                  <c:pt idx="24">
                    <c:v>25</c:v>
                  </c:pt>
                  <c:pt idx="25">
                    <c:v>6</c:v>
                  </c:pt>
                  <c:pt idx="26">
                    <c:v>23</c:v>
                  </c:pt>
                  <c:pt idx="27">
                    <c:v>20</c:v>
                  </c:pt>
                  <c:pt idx="28">
                    <c:v>4</c:v>
                  </c:pt>
                  <c:pt idx="29">
                    <c:v>24</c:v>
                  </c:pt>
                  <c:pt idx="30">
                    <c:v>22</c:v>
                  </c:pt>
                  <c:pt idx="31">
                    <c:v>35</c:v>
                  </c:pt>
                  <c:pt idx="32">
                    <c:v>19</c:v>
                  </c:pt>
                  <c:pt idx="33">
                    <c:v>33</c:v>
                  </c:pt>
                  <c:pt idx="34">
                    <c:v>13</c:v>
                  </c:pt>
                  <c:pt idx="35">
                    <c:v>34</c:v>
                  </c:pt>
                  <c:pt idx="36">
                    <c:v>14</c:v>
                  </c:pt>
                </c:lvl>
              </c:multiLvlStrCache>
            </c:multiLvlStrRef>
          </c:cat>
          <c:val>
            <c:numRef>
              <c:f>GD_4!$C$2:$C$38</c:f>
              <c:numCache>
                <c:formatCode>General</c:formatCode>
                <c:ptCount val="37"/>
                <c:pt idx="0">
                  <c:v>0</c:v>
                </c:pt>
                <c:pt idx="1">
                  <c:v>9.523809</c:v>
                </c:pt>
                <c:pt idx="2">
                  <c:v>33.333330000000004</c:v>
                </c:pt>
                <c:pt idx="3">
                  <c:v>33.333330000000004</c:v>
                </c:pt>
                <c:pt idx="4">
                  <c:v>38.095240000000004</c:v>
                </c:pt>
                <c:pt idx="5">
                  <c:v>38.095240000000004</c:v>
                </c:pt>
                <c:pt idx="6">
                  <c:v>39.285710000000009</c:v>
                </c:pt>
                <c:pt idx="7">
                  <c:v>42.857139999999994</c:v>
                </c:pt>
                <c:pt idx="8">
                  <c:v>47.619050000000001</c:v>
                </c:pt>
                <c:pt idx="9">
                  <c:v>50</c:v>
                </c:pt>
                <c:pt idx="10">
                  <c:v>52.380949999999999</c:v>
                </c:pt>
                <c:pt idx="11">
                  <c:v>52.380949999999999</c:v>
                </c:pt>
                <c:pt idx="12">
                  <c:v>57.142859999999999</c:v>
                </c:pt>
                <c:pt idx="13">
                  <c:v>57.142859999999999</c:v>
                </c:pt>
                <c:pt idx="14">
                  <c:v>57.142859999999999</c:v>
                </c:pt>
                <c:pt idx="15">
                  <c:v>57.142859999999999</c:v>
                </c:pt>
                <c:pt idx="16">
                  <c:v>61.904759999999996</c:v>
                </c:pt>
                <c:pt idx="17">
                  <c:v>61.904759999999996</c:v>
                </c:pt>
                <c:pt idx="18">
                  <c:v>61.904759999999996</c:v>
                </c:pt>
                <c:pt idx="19">
                  <c:v>61.904759999999996</c:v>
                </c:pt>
                <c:pt idx="20">
                  <c:v>61.904759999999996</c:v>
                </c:pt>
                <c:pt idx="21">
                  <c:v>66.666660000000007</c:v>
                </c:pt>
                <c:pt idx="22">
                  <c:v>66.666660000000007</c:v>
                </c:pt>
                <c:pt idx="23">
                  <c:v>66.666660000000007</c:v>
                </c:pt>
                <c:pt idx="24">
                  <c:v>66.666660000000007</c:v>
                </c:pt>
                <c:pt idx="25">
                  <c:v>66.666660000000007</c:v>
                </c:pt>
                <c:pt idx="26">
                  <c:v>66.666660000000007</c:v>
                </c:pt>
                <c:pt idx="27">
                  <c:v>71.428569999999993</c:v>
                </c:pt>
                <c:pt idx="28">
                  <c:v>71.428569999999993</c:v>
                </c:pt>
                <c:pt idx="29">
                  <c:v>71.428569999999993</c:v>
                </c:pt>
                <c:pt idx="30">
                  <c:v>71.428569999999993</c:v>
                </c:pt>
                <c:pt idx="31">
                  <c:v>76.19047999999998</c:v>
                </c:pt>
                <c:pt idx="32">
                  <c:v>76.19047999999998</c:v>
                </c:pt>
                <c:pt idx="33">
                  <c:v>80.952380000000005</c:v>
                </c:pt>
                <c:pt idx="34">
                  <c:v>80.952380000000005</c:v>
                </c:pt>
                <c:pt idx="35">
                  <c:v>85.71429000000002</c:v>
                </c:pt>
                <c:pt idx="36">
                  <c:v>85.71429000000002</c:v>
                </c:pt>
              </c:numCache>
            </c:numRef>
          </c:val>
        </c:ser>
        <c:dLbls/>
        <c:axId val="74364416"/>
        <c:axId val="74365952"/>
      </c:radarChart>
      <c:catAx>
        <c:axId val="74364416"/>
        <c:scaling>
          <c:orientation val="minMax"/>
        </c:scaling>
        <c:axPos val="b"/>
        <c:majorGridlines/>
        <c:numFmt formatCode="General" sourceLinked="0"/>
        <c:tickLblPos val="nextTo"/>
        <c:crossAx val="74365952"/>
        <c:crosses val="autoZero"/>
        <c:auto val="1"/>
        <c:lblAlgn val="ctr"/>
        <c:lblOffset val="100"/>
      </c:catAx>
      <c:valAx>
        <c:axId val="74365952"/>
        <c:scaling>
          <c:orientation val="minMax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b="1"/>
            </a:pPr>
            <a:endParaRPr lang="es-ES"/>
          </a:p>
        </c:txPr>
        <c:crossAx val="74364416"/>
        <c:crosses val="autoZero"/>
        <c:crossBetween val="between"/>
      </c:valAx>
    </c:plotArea>
    <c:plotVisOnly val="1"/>
    <c:dispBlanksAs val="gap"/>
  </c:chart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01E2-F47C-EF40-8CBF-79BF14720A9C}" type="datetimeFigureOut">
              <a:rPr lang="es-ES" smtClean="0"/>
              <a:pPr/>
              <a:t>07/04/2017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70878EC8-9352-2D4C-9C90-777F11C7F2A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26637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01E2-F47C-EF40-8CBF-79BF14720A9C}" type="datetimeFigureOut">
              <a:rPr lang="es-ES" smtClean="0"/>
              <a:pPr/>
              <a:t>07/04/2017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8EC8-9352-2D4C-9C90-777F11C7F2A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4652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01E2-F47C-EF40-8CBF-79BF14720A9C}" type="datetimeFigureOut">
              <a:rPr lang="es-ES" smtClean="0"/>
              <a:pPr/>
              <a:t>07/04/2017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8EC8-9352-2D4C-9C90-777F11C7F2A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960598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01E2-F47C-EF40-8CBF-79BF14720A9C}" type="datetimeFigureOut">
              <a:rPr lang="es-ES" smtClean="0"/>
              <a:pPr/>
              <a:t>07/04/2017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8EC8-9352-2D4C-9C90-777F11C7F2A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004512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32E01E2-F47C-EF40-8CBF-79BF14720A9C}" type="datetimeFigureOut">
              <a:rPr lang="es-ES" smtClean="0"/>
              <a:pPr/>
              <a:t>07/04/2017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E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70878EC8-9352-2D4C-9C90-777F11C7F2A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4620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01E2-F47C-EF40-8CBF-79BF14720A9C}" type="datetimeFigureOut">
              <a:rPr lang="es-ES" smtClean="0"/>
              <a:pPr/>
              <a:t>07/04/2017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8EC8-9352-2D4C-9C90-777F11C7F2A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06339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01E2-F47C-EF40-8CBF-79BF14720A9C}" type="datetimeFigureOut">
              <a:rPr lang="es-ES" smtClean="0"/>
              <a:pPr/>
              <a:t>07/04/2017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8EC8-9352-2D4C-9C90-777F11C7F2A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059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32E01E2-F47C-EF40-8CBF-79BF14720A9C}" type="datetimeFigureOut">
              <a:rPr lang="es-ES" smtClean="0"/>
              <a:pPr/>
              <a:t>07/04/2017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8EC8-9352-2D4C-9C90-777F11C7F2A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1705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01E2-F47C-EF40-8CBF-79BF14720A9C}" type="datetimeFigureOut">
              <a:rPr lang="es-ES" smtClean="0"/>
              <a:pPr/>
              <a:t>07/04/2017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8EC8-9352-2D4C-9C90-777F11C7F2A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55737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01E2-F47C-EF40-8CBF-79BF14720A9C}" type="datetimeFigureOut">
              <a:rPr lang="es-ES" smtClean="0"/>
              <a:pPr/>
              <a:t>07/04/2017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8EC8-9352-2D4C-9C90-777F11C7F2A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79609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01E2-F47C-EF40-8CBF-79BF14720A9C}" type="datetimeFigureOut">
              <a:rPr lang="es-ES" smtClean="0"/>
              <a:pPr/>
              <a:t>07/04/2017</a:t>
            </a:fld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8EC8-9352-2D4C-9C90-777F11C7F2A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9949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32E01E2-F47C-EF40-8CBF-79BF14720A9C}" type="datetimeFigureOut">
              <a:rPr lang="es-ES" smtClean="0"/>
              <a:pPr/>
              <a:t>07/04/2017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70878EC8-9352-2D4C-9C90-777F11C7F2A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40721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licylab.mx/" TargetMode="Externa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Gabone\Desktop\Macintosh%20HD:Users:Gabone:Desktop:E2%20Reporte%20de%20Diagno&#769;stico%20ROPs%20V2-graf.docx!OLE_LINK1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Gabone\Desktop\Macintosh%20HD:Users:Gabone:Desktop:E2%20Reporte%20de%20Diagno&#769;stico%20ROPs%20V2-graf.docx!OLE_LINK3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Gabone\Desktop\Macintosh%20HD:Users:Gabone:Desktop:E2%20Reporte%20de%20Diagno&#769;stico%20ROPs%20V2-graf.docx!OLE_LINK4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Gabone\Desktop\Macintosh%20HD:Users:Gabone:Desktop:E2%20Reporte%20de%20Diagno&#769;stico%20ROPs%20V2-graf.docx!OLE_LINK5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Gabone\Desktop\Macintosh%20HD:Users:Gabone:Desktop:E2%20Reporte%20de%20Diagno&#769;stico%20ROPs%20V2-graf.docx!OLE_LINK2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313" y="496389"/>
            <a:ext cx="7772400" cy="2505075"/>
          </a:xfrm>
        </p:spPr>
        <p:txBody>
          <a:bodyPr>
            <a:normAutofit/>
          </a:bodyPr>
          <a:lstStyle/>
          <a:p>
            <a:r>
              <a:rPr lang="es-ES" sz="4400" b="1" dirty="0" smtClean="0"/>
              <a:t>Diagnóstico de Reglas de Operación 2015</a:t>
            </a:r>
            <a:endParaRPr lang="es-ES" sz="4400" b="1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idx="1"/>
          </p:nvPr>
        </p:nvSpPr>
        <p:spPr>
          <a:xfrm>
            <a:off x="722313" y="5029200"/>
            <a:ext cx="7998354" cy="1828800"/>
          </a:xfrm>
        </p:spPr>
        <p:txBody>
          <a:bodyPr>
            <a:normAutofit fontScale="55000" lnSpcReduction="20000"/>
          </a:bodyPr>
          <a:lstStyle/>
          <a:p>
            <a:pPr algn="r"/>
            <a:r>
              <a:rPr lang="es-ES" sz="4000" b="1" dirty="0" smtClean="0"/>
              <a:t>Dr. Oliver Meza, </a:t>
            </a:r>
            <a:r>
              <a:rPr lang="es-ES" sz="4000" b="1" dirty="0" err="1" smtClean="0"/>
              <a:t>Lider</a:t>
            </a:r>
            <a:r>
              <a:rPr lang="es-ES" sz="4000" b="1" dirty="0" smtClean="0"/>
              <a:t> de proyecto </a:t>
            </a:r>
          </a:p>
          <a:p>
            <a:pPr algn="r"/>
            <a:r>
              <a:rPr lang="es-ES" sz="4000" b="1" dirty="0" smtClean="0"/>
              <a:t>Dr. </a:t>
            </a:r>
            <a:r>
              <a:rPr lang="es-ES" sz="4000" b="1" dirty="0" err="1" smtClean="0"/>
              <a:t>Hirám</a:t>
            </a:r>
            <a:r>
              <a:rPr lang="es-ES" sz="4000" b="1" dirty="0" smtClean="0"/>
              <a:t> Ángel, Investigador Senior </a:t>
            </a:r>
          </a:p>
          <a:p>
            <a:pPr algn="r"/>
            <a:r>
              <a:rPr lang="es-ES" sz="4000" b="1" dirty="0" smtClean="0"/>
              <a:t>Mtra. Paola Jiménez, Investigadora Junior </a:t>
            </a:r>
          </a:p>
          <a:p>
            <a:pPr algn="r"/>
            <a:r>
              <a:rPr lang="es-ES" sz="2600" b="1" dirty="0" smtClean="0"/>
              <a:t>Para </a:t>
            </a:r>
            <a:r>
              <a:rPr lang="es-ES" sz="2600" dirty="0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Policy</a:t>
            </a:r>
            <a:r>
              <a:rPr lang="es-ES" sz="2600" b="1" dirty="0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LAB</a:t>
            </a:r>
            <a:endParaRPr lang="es-ES" sz="2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s-ES" sz="2600" b="1" dirty="0" smtClean="0">
                <a:solidFill>
                  <a:schemeClr val="tx2">
                    <a:lumMod val="75000"/>
                  </a:schemeClr>
                </a:solidFill>
              </a:rPr>
              <a:t>Lugar y Fecha</a:t>
            </a:r>
            <a:endParaRPr lang="es-ES" sz="2600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endParaRPr lang="es-ES" sz="2600" b="1" dirty="0"/>
          </a:p>
        </p:txBody>
      </p:sp>
    </p:spTree>
    <p:extLst>
      <p:ext uri="{BB962C8B-B14F-4D97-AF65-F5344CB8AC3E}">
        <p14:creationId xmlns:p14="http://schemas.microsoft.com/office/powerpoint/2010/main" xmlns="" val="260178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xmlns="" val="871503638"/>
              </p:ext>
            </p:extLst>
          </p:nvPr>
        </p:nvGraphicFramePr>
        <p:xfrm>
          <a:off x="457200" y="1320212"/>
          <a:ext cx="8229600" cy="4929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28610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Sección I: ROPs con mayor y menor puntaje</a:t>
            </a:r>
            <a:endParaRPr lang="es-ES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09350861"/>
              </p:ext>
            </p:extLst>
          </p:nvPr>
        </p:nvGraphicFramePr>
        <p:xfrm>
          <a:off x="457200" y="1816099"/>
          <a:ext cx="8229600" cy="4517576"/>
        </p:xfrm>
        <a:graphic>
          <a:graphicData uri="http://schemas.openxmlformats.org/presentationml/2006/ole">
            <p:oleObj spid="_x0000_s1083" name="Documento" r:id="rId3" imgW="5933520" imgH="3218040" progId="Word.Document.12">
              <p:link updateAutomatic="1"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45776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xmlns="" val="3184082488"/>
              </p:ext>
            </p:extLst>
          </p:nvPr>
        </p:nvGraphicFramePr>
        <p:xfrm>
          <a:off x="250634" y="1253367"/>
          <a:ext cx="8605135" cy="4461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7774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Sección II: ROPs con mayor y menor puntaje</a:t>
            </a:r>
            <a:endParaRPr lang="es-ES" dirty="0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73896131"/>
              </p:ext>
            </p:extLst>
          </p:nvPr>
        </p:nvGraphicFramePr>
        <p:xfrm>
          <a:off x="457201" y="2038349"/>
          <a:ext cx="8047680" cy="4445729"/>
        </p:xfrm>
        <a:graphic>
          <a:graphicData uri="http://schemas.openxmlformats.org/presentationml/2006/ole">
            <p:oleObj spid="_x0000_s3131" name="Documento" r:id="rId3" imgW="5750640" imgH="2770200" progId="Word.Document.12">
              <p:link updateAutomatic="1"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99548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xmlns="" val="3227477822"/>
              </p:ext>
            </p:extLst>
          </p:nvPr>
        </p:nvGraphicFramePr>
        <p:xfrm>
          <a:off x="611071" y="818866"/>
          <a:ext cx="8161154" cy="5698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12216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Sección III: ROPs con mayor y menor puntaje</a:t>
            </a:r>
            <a:endParaRPr lang="es-ES" dirty="0"/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65339857"/>
              </p:ext>
            </p:extLst>
          </p:nvPr>
        </p:nvGraphicFramePr>
        <p:xfrm>
          <a:off x="668360" y="1727199"/>
          <a:ext cx="7819812" cy="4823725"/>
        </p:xfrm>
        <a:graphic>
          <a:graphicData uri="http://schemas.openxmlformats.org/presentationml/2006/ole">
            <p:oleObj spid="_x0000_s4155" name="Documento" r:id="rId3" imgW="5750640" imgH="3391920" progId="Word.Document.12">
              <p:link updateAutomatic="1"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96080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/>
          <p:nvPr>
            <p:extLst>
              <p:ext uri="{D42A27DB-BD31-4B8C-83A1-F6EECF244321}">
                <p14:modId xmlns:p14="http://schemas.microsoft.com/office/powerpoint/2010/main" xmlns="" val="1559510626"/>
              </p:ext>
            </p:extLst>
          </p:nvPr>
        </p:nvGraphicFramePr>
        <p:xfrm>
          <a:off x="551397" y="752019"/>
          <a:ext cx="7920065" cy="5748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46413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Sección IV: ROPs con mayor y menor puntaje</a:t>
            </a:r>
            <a:endParaRPr lang="es-ES" dirty="0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87008706"/>
              </p:ext>
            </p:extLst>
          </p:nvPr>
        </p:nvGraphicFramePr>
        <p:xfrm>
          <a:off x="601524" y="2152650"/>
          <a:ext cx="7853230" cy="4381564"/>
        </p:xfrm>
        <a:graphic>
          <a:graphicData uri="http://schemas.openxmlformats.org/presentationml/2006/ole">
            <p:oleObj spid="_x0000_s5179" name="Documento" r:id="rId3" imgW="5750640" imgH="2541600" progId="Word.Document.12">
              <p:link updateAutomatic="1"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89383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Desglose de </a:t>
            </a:r>
            <a:r>
              <a:rPr lang="es-ES" b="1" dirty="0"/>
              <a:t>Resultados por </a:t>
            </a:r>
            <a:r>
              <a:rPr lang="es-ES" b="1" dirty="0" smtClean="0"/>
              <a:t>subtema</a:t>
            </a:r>
            <a:endParaRPr lang="es-ES" b="1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322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3341800" y="0"/>
            <a:ext cx="5994400" cy="1420481"/>
          </a:xfrm>
        </p:spPr>
        <p:txBody>
          <a:bodyPr>
            <a:normAutofit fontScale="90000"/>
          </a:bodyPr>
          <a:lstStyle/>
          <a:p>
            <a:r>
              <a:rPr lang="es-ES" sz="3600" b="1" dirty="0" smtClean="0"/>
              <a:t>Sección I: Fundamentación y motivación jurídica</a:t>
            </a:r>
            <a:endParaRPr lang="es-ES" sz="3600" b="1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54682646"/>
              </p:ext>
            </p:extLst>
          </p:nvPr>
        </p:nvGraphicFramePr>
        <p:xfrm>
          <a:off x="2940784" y="1487327"/>
          <a:ext cx="6203216" cy="5437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71082070"/>
              </p:ext>
            </p:extLst>
          </p:nvPr>
        </p:nvGraphicFramePr>
        <p:xfrm>
          <a:off x="0" y="-1"/>
          <a:ext cx="3341800" cy="6877897"/>
        </p:xfrm>
        <a:graphic>
          <a:graphicData uri="http://schemas.openxmlformats.org/drawingml/2006/table">
            <a:tbl>
              <a:tblPr/>
              <a:tblGrid>
                <a:gridCol w="1078924"/>
                <a:gridCol w="2262876"/>
              </a:tblGrid>
              <a:tr h="345325"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Dependencia siglas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Suma de Fundamentación y motivación jurídica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SIOP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SEPAF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SEDECO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Cultura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IJALVI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Turismo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FOJAL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SEMADET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SEMADET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Cultura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SICYT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SEDECO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9486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0"/>
            <a:ext cx="4520294" cy="1600200"/>
          </a:xfrm>
        </p:spPr>
        <p:txBody>
          <a:bodyPr/>
          <a:lstStyle/>
          <a:p>
            <a:pPr algn="l"/>
            <a:r>
              <a:rPr lang="es-ES" dirty="0" smtClean="0"/>
              <a:t>Fuentes de información</a:t>
            </a:r>
            <a:endParaRPr lang="es-E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498575" y="1600200"/>
            <a:ext cx="2397025" cy="4732242"/>
          </a:xfrm>
        </p:spPr>
        <p:txBody>
          <a:bodyPr/>
          <a:lstStyle/>
          <a:p>
            <a:r>
              <a:rPr lang="es-ES" dirty="0" smtClean="0"/>
              <a:t>Total de </a:t>
            </a:r>
            <a:r>
              <a:rPr lang="es-ES" dirty="0" err="1" smtClean="0"/>
              <a:t>ROPs</a:t>
            </a:r>
            <a:r>
              <a:rPr lang="es-ES" dirty="0" smtClean="0"/>
              <a:t> evaluadas: 37</a:t>
            </a:r>
            <a:endParaRPr lang="es-ES" dirty="0"/>
          </a:p>
        </p:txBody>
      </p:sp>
      <p:graphicFrame>
        <p:nvGraphicFramePr>
          <p:cNvPr id="6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63489840"/>
              </p:ext>
            </p:extLst>
          </p:nvPr>
        </p:nvGraphicFramePr>
        <p:xfrm>
          <a:off x="3166538" y="152405"/>
          <a:ext cx="5232395" cy="65768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4467"/>
                <a:gridCol w="1847928"/>
              </a:tblGrid>
              <a:tr h="514122"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Dependencia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Reglas de Operación</a:t>
                      </a:r>
                      <a:endParaRPr lang="es-MX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</a:tr>
              <a:tr h="342476"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SEDIS</a:t>
                      </a:r>
                      <a:endParaRPr lang="es-MX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  <a:latin typeface="+mn-lt"/>
                        </a:rPr>
                        <a:t>10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</a:tr>
              <a:tr h="342476"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DIF Jalisco</a:t>
                      </a:r>
                      <a:endParaRPr lang="es-MX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</a:tr>
              <a:tr h="342476"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SEDER</a:t>
                      </a:r>
                      <a:endParaRPr lang="es-MX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+mn-lt"/>
                        </a:rPr>
                        <a:t>3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</a:tr>
              <a:tr h="342476"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STPS</a:t>
                      </a:r>
                      <a:endParaRPr lang="es-MX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+mn-lt"/>
                        </a:rPr>
                        <a:t>3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</a:tr>
              <a:tr h="342476"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SEJ</a:t>
                      </a:r>
                      <a:endParaRPr lang="es-MX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</a:tr>
              <a:tr h="342476"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Secretaría de Cultura</a:t>
                      </a:r>
                      <a:endParaRPr lang="es-MX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</a:tr>
              <a:tr h="342476"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SEDECO</a:t>
                      </a:r>
                      <a:endParaRPr lang="es-MX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</a:tr>
              <a:tr h="342476"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SEMADET</a:t>
                      </a:r>
                      <a:endParaRPr lang="es-MX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</a:tr>
              <a:tr h="342476"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IJJ</a:t>
                      </a:r>
                      <a:endParaRPr lang="es-MX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</a:tr>
              <a:tr h="342476"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COEDIS</a:t>
                      </a:r>
                      <a:endParaRPr lang="es-MX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</a:tr>
              <a:tr h="342476"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FOJAL</a:t>
                      </a:r>
                      <a:endParaRPr lang="es-MX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</a:tr>
              <a:tr h="342476"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SEPAF</a:t>
                      </a:r>
                      <a:endParaRPr lang="es-MX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+mn-lt"/>
                        </a:rPr>
                        <a:t>1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</a:tr>
              <a:tr h="342476"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SIOP</a:t>
                      </a:r>
                      <a:endParaRPr lang="es-MX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</a:tr>
              <a:tr h="342476"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SECTUR</a:t>
                      </a:r>
                      <a:endParaRPr lang="es-MX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+mn-lt"/>
                        </a:rPr>
                        <a:t>1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</a:tr>
              <a:tr h="514122"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Secretaría de Innovación,</a:t>
                      </a:r>
                      <a:r>
                        <a:rPr lang="es-MX" sz="18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Cienca y Tecnología</a:t>
                      </a:r>
                      <a:endParaRPr lang="es-MX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+mn-lt"/>
                        </a:rPr>
                        <a:t>1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</a:tr>
              <a:tr h="342476"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IJALVIV</a:t>
                      </a:r>
                      <a:endParaRPr lang="es-MX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</a:tr>
              <a:tr h="342476"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Total</a:t>
                      </a:r>
                      <a:endParaRPr lang="es-MX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37</a:t>
                      </a:r>
                      <a:endParaRPr lang="es-MX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020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07087" y="0"/>
            <a:ext cx="3008313" cy="1071033"/>
          </a:xfrm>
        </p:spPr>
        <p:txBody>
          <a:bodyPr>
            <a:normAutofit fontScale="90000"/>
          </a:bodyPr>
          <a:lstStyle/>
          <a:p>
            <a:r>
              <a:rPr lang="es-ES" sz="3600" b="1" dirty="0" smtClean="0"/>
              <a:t>Sección I: Introducción</a:t>
            </a:r>
            <a:endParaRPr lang="es-ES" sz="3600" b="1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47619779"/>
              </p:ext>
            </p:extLst>
          </p:nvPr>
        </p:nvGraphicFramePr>
        <p:xfrm>
          <a:off x="3014133" y="846667"/>
          <a:ext cx="6129867" cy="6011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14386241"/>
              </p:ext>
            </p:extLst>
          </p:nvPr>
        </p:nvGraphicFramePr>
        <p:xfrm>
          <a:off x="0" y="0"/>
          <a:ext cx="2540000" cy="6671718"/>
        </p:xfrm>
        <a:graphic>
          <a:graphicData uri="http://schemas.openxmlformats.org/drawingml/2006/table">
            <a:tbl>
              <a:tblPr/>
              <a:tblGrid>
                <a:gridCol w="1287085"/>
                <a:gridCol w="1252915"/>
              </a:tblGrid>
              <a:tr h="395630"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Dependencia siglas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Suma de Introducción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Turismo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9.523809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SIOP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SEPAF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38.09524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38.09524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39.28571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SEMADET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42.85714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47.61905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FOJAL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52.38095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SEDECO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52.38095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IJALVI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57.14286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57.14286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57.14286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57.14286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Cultura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61.90476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Cultura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61.90476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61.90476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SICYT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61.90476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SEMADET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61.90476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SEDECO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71.42857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71.42857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71.42857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71.42857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76.19048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76.19048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80.95238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80.95238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85.71429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2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85.71429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1591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19133" y="0"/>
            <a:ext cx="4224867" cy="1096433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Sección I: Descripción general del programa</a:t>
            </a:r>
            <a:endParaRPr lang="es-ES" b="1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22408818"/>
              </p:ext>
            </p:extLst>
          </p:nvPr>
        </p:nvGraphicFramePr>
        <p:xfrm>
          <a:off x="3175000" y="1096433"/>
          <a:ext cx="5969000" cy="5761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90146128"/>
              </p:ext>
            </p:extLst>
          </p:nvPr>
        </p:nvGraphicFramePr>
        <p:xfrm>
          <a:off x="118533" y="-10"/>
          <a:ext cx="2692400" cy="6637039"/>
        </p:xfrm>
        <a:graphic>
          <a:graphicData uri="http://schemas.openxmlformats.org/drawingml/2006/table">
            <a:tbl>
              <a:tblPr/>
              <a:tblGrid>
                <a:gridCol w="1052738"/>
                <a:gridCol w="1639662"/>
              </a:tblGrid>
              <a:tr h="357398"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Dependencia siglas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Suma de Descripción del programa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54.16667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FOJAL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65.625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SICYT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SEMADET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70.83333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SEDECO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79.16667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Turismo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Cultura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IJALVI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Cultura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95.83333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95.83333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SEMADET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SEDECO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SEPAF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SIOP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158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64663" y="135466"/>
            <a:ext cx="3920068" cy="1007533"/>
          </a:xfrm>
        </p:spPr>
        <p:txBody>
          <a:bodyPr>
            <a:normAutofit fontScale="90000"/>
          </a:bodyPr>
          <a:lstStyle/>
          <a:p>
            <a:r>
              <a:rPr lang="es-ES" sz="3600" b="1" dirty="0" smtClean="0"/>
              <a:t>Sección II: Objetivos</a:t>
            </a:r>
            <a:endParaRPr lang="es-ES" sz="3600" b="1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32832509"/>
              </p:ext>
            </p:extLst>
          </p:nvPr>
        </p:nvGraphicFramePr>
        <p:xfrm>
          <a:off x="2774949" y="1142998"/>
          <a:ext cx="6309781" cy="5715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79104610"/>
              </p:ext>
            </p:extLst>
          </p:nvPr>
        </p:nvGraphicFramePr>
        <p:xfrm>
          <a:off x="-1" y="-12"/>
          <a:ext cx="2774949" cy="6688665"/>
        </p:xfrm>
        <a:graphic>
          <a:graphicData uri="http://schemas.openxmlformats.org/drawingml/2006/table">
            <a:tbl>
              <a:tblPr/>
              <a:tblGrid>
                <a:gridCol w="1764505"/>
                <a:gridCol w="1010444"/>
              </a:tblGrid>
              <a:tr h="191613"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Dependencia siglas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SICYT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Turismo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SEMADET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Cultura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IJALVI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SEDECO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SEMADET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SIOP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SEPAF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Cultura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SEDECO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9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FOJAL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3982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71532" y="355597"/>
            <a:ext cx="4072467" cy="1143000"/>
          </a:xfrm>
        </p:spPr>
        <p:txBody>
          <a:bodyPr>
            <a:normAutofit fontScale="90000"/>
          </a:bodyPr>
          <a:lstStyle/>
          <a:p>
            <a:r>
              <a:rPr lang="es-ES" sz="3200" b="1" dirty="0" smtClean="0"/>
              <a:t>Sección II: Cobertura geográfica</a:t>
            </a:r>
            <a:endParaRPr lang="es-ES" sz="3200" b="1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53681937"/>
              </p:ext>
            </p:extLst>
          </p:nvPr>
        </p:nvGraphicFramePr>
        <p:xfrm>
          <a:off x="2980267" y="1380066"/>
          <a:ext cx="6163732" cy="5477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32212058"/>
              </p:ext>
            </p:extLst>
          </p:nvPr>
        </p:nvGraphicFramePr>
        <p:xfrm>
          <a:off x="-1" y="76207"/>
          <a:ext cx="2506133" cy="6663275"/>
        </p:xfrm>
        <a:graphic>
          <a:graphicData uri="http://schemas.openxmlformats.org/drawingml/2006/table">
            <a:tbl>
              <a:tblPr/>
              <a:tblGrid>
                <a:gridCol w="1593574"/>
                <a:gridCol w="912559"/>
              </a:tblGrid>
              <a:tr h="194010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Dependencia siglas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16.66667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SEJ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33.33334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IJJ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33.33334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IJALVI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SEJ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COEDIS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SIOP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SEDECO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Turismo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FOJAL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SEDECO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83.33333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83.33333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SICYT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83.33333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SEMADET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Cultura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Cultura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IJJ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SEPAF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4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SEMADET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3622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34933" y="110065"/>
            <a:ext cx="4580467" cy="1126067"/>
          </a:xfrm>
        </p:spPr>
        <p:txBody>
          <a:bodyPr/>
          <a:lstStyle/>
          <a:p>
            <a:r>
              <a:rPr lang="es-ES" b="1" dirty="0" smtClean="0"/>
              <a:t>Sección II: Población objetivo</a:t>
            </a:r>
            <a:endParaRPr lang="es-ES" b="1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74082018"/>
              </p:ext>
            </p:extLst>
          </p:nvPr>
        </p:nvGraphicFramePr>
        <p:xfrm>
          <a:off x="2827867" y="1422400"/>
          <a:ext cx="6316132" cy="5181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63550161"/>
              </p:ext>
            </p:extLst>
          </p:nvPr>
        </p:nvGraphicFramePr>
        <p:xfrm>
          <a:off x="101599" y="169353"/>
          <a:ext cx="2150533" cy="6703243"/>
        </p:xfrm>
        <a:graphic>
          <a:graphicData uri="http://schemas.openxmlformats.org/drawingml/2006/table">
            <a:tbl>
              <a:tblPr/>
              <a:tblGrid>
                <a:gridCol w="1367458"/>
                <a:gridCol w="783075"/>
              </a:tblGrid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Dependencia siglas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SEMADET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Turismo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SEMADET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SICYT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SIOP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SEDECO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SEDECO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IJALVI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FOJAL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18.75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Cultura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SEPAF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Cultura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4333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16400" y="-402169"/>
            <a:ext cx="4927600" cy="1481667"/>
          </a:xfrm>
        </p:spPr>
        <p:txBody>
          <a:bodyPr/>
          <a:lstStyle/>
          <a:p>
            <a:r>
              <a:rPr lang="es-ES" b="1" dirty="0" smtClean="0"/>
              <a:t>Sección II: Características de los beneficios</a:t>
            </a:r>
            <a:endParaRPr lang="es-ES" b="1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27587510"/>
              </p:ext>
            </p:extLst>
          </p:nvPr>
        </p:nvGraphicFramePr>
        <p:xfrm>
          <a:off x="2624667" y="1079498"/>
          <a:ext cx="6441016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48449124"/>
              </p:ext>
            </p:extLst>
          </p:nvPr>
        </p:nvGraphicFramePr>
        <p:xfrm>
          <a:off x="0" y="59272"/>
          <a:ext cx="2133600" cy="6674420"/>
        </p:xfrm>
        <a:graphic>
          <a:graphicData uri="http://schemas.openxmlformats.org/drawingml/2006/table">
            <a:tbl>
              <a:tblPr/>
              <a:tblGrid>
                <a:gridCol w="1356691"/>
                <a:gridCol w="776909"/>
              </a:tblGrid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Dependencia siglas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Turismo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11.11111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SICYT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22.22222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SEDECO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SEMADET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SIOP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SEDECO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55.55555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IJALVI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FOJAL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70.83334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72.22222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SEMADET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72.22222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72.22222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SEPAF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72.22222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77.77778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77.77778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77.77778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Cultura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Cultura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88.88889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88.88889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88.88889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88.88889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88.88889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94.44444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94.44444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94.44444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94.44444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94.44444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7248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22801" y="0"/>
            <a:ext cx="4292600" cy="8382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Sección II: Beneficiarios</a:t>
            </a:r>
            <a:endParaRPr lang="es-ES" b="1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02595345"/>
              </p:ext>
            </p:extLst>
          </p:nvPr>
        </p:nvGraphicFramePr>
        <p:xfrm>
          <a:off x="2895600" y="1303867"/>
          <a:ext cx="6248399" cy="5300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84431480"/>
              </p:ext>
            </p:extLst>
          </p:nvPr>
        </p:nvGraphicFramePr>
        <p:xfrm>
          <a:off x="0" y="25405"/>
          <a:ext cx="2387600" cy="6596091"/>
        </p:xfrm>
        <a:graphic>
          <a:graphicData uri="http://schemas.openxmlformats.org/drawingml/2006/table">
            <a:tbl>
              <a:tblPr/>
              <a:tblGrid>
                <a:gridCol w="1518202"/>
                <a:gridCol w="869398"/>
              </a:tblGrid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Dependencia siglas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FOJAL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IJALVI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SICYT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SIOP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Cultura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Turismo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SEPAF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SEMADET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SEMADET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Cultura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SEDECO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SEDECO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1906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01067" y="245533"/>
            <a:ext cx="4614333" cy="1058333"/>
          </a:xfrm>
        </p:spPr>
        <p:txBody>
          <a:bodyPr/>
          <a:lstStyle/>
          <a:p>
            <a:r>
              <a:rPr lang="es-ES" b="1" dirty="0" smtClean="0"/>
              <a:t>Sección II: Procesos de operación</a:t>
            </a:r>
            <a:endParaRPr lang="es-ES" b="1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49467954"/>
              </p:ext>
            </p:extLst>
          </p:nvPr>
        </p:nvGraphicFramePr>
        <p:xfrm>
          <a:off x="2912532" y="1473200"/>
          <a:ext cx="6231468" cy="538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71429872"/>
              </p:ext>
            </p:extLst>
          </p:nvPr>
        </p:nvGraphicFramePr>
        <p:xfrm>
          <a:off x="304800" y="118532"/>
          <a:ext cx="2032000" cy="6574723"/>
        </p:xfrm>
        <a:graphic>
          <a:graphicData uri="http://schemas.openxmlformats.org/drawingml/2006/table">
            <a:tbl>
              <a:tblPr/>
              <a:tblGrid>
                <a:gridCol w="916065"/>
                <a:gridCol w="1115935"/>
              </a:tblGrid>
              <a:tr h="19436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Dependencia</a:t>
                      </a:r>
                      <a:endParaRPr lang="es-E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IJALVI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SIOP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Turismo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SEMADET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SEMADET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FOJAL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SEDECO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SICYT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Cultura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SEDECO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Cultura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SEPAF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0211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56000" y="237066"/>
            <a:ext cx="5359401" cy="825499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Sección III: Matriz de Indicadores para Resultados</a:t>
            </a:r>
            <a:endParaRPr lang="es-ES" b="1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43292871"/>
              </p:ext>
            </p:extLst>
          </p:nvPr>
        </p:nvGraphicFramePr>
        <p:xfrm>
          <a:off x="2531532" y="1557865"/>
          <a:ext cx="6612468" cy="5073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60931770"/>
              </p:ext>
            </p:extLst>
          </p:nvPr>
        </p:nvGraphicFramePr>
        <p:xfrm>
          <a:off x="128866" y="-5"/>
          <a:ext cx="2402666" cy="6653860"/>
        </p:xfrm>
        <a:graphic>
          <a:graphicData uri="http://schemas.openxmlformats.org/drawingml/2006/table">
            <a:tbl>
              <a:tblPr/>
              <a:tblGrid>
                <a:gridCol w="1479537"/>
                <a:gridCol w="923129"/>
              </a:tblGrid>
              <a:tr h="197656"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Dependencia siglas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SEMADET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Turismo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Cultura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SEMADET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SICYT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SEDECO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SEDECO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33.33334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IJALVI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SIOP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Cultura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91.66667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FOJAL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93.75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SEPAF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9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1257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78200" y="-143934"/>
            <a:ext cx="6392333" cy="1176866"/>
          </a:xfrm>
        </p:spPr>
        <p:txBody>
          <a:bodyPr/>
          <a:lstStyle/>
          <a:p>
            <a:r>
              <a:rPr lang="es-ES" b="1" dirty="0" smtClean="0"/>
              <a:t>Sección III: Evaluación</a:t>
            </a:r>
            <a:endParaRPr lang="es-ES" b="1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39084398"/>
              </p:ext>
            </p:extLst>
          </p:nvPr>
        </p:nvGraphicFramePr>
        <p:xfrm>
          <a:off x="2573867" y="1236133"/>
          <a:ext cx="6570133" cy="5452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40325603"/>
              </p:ext>
            </p:extLst>
          </p:nvPr>
        </p:nvGraphicFramePr>
        <p:xfrm>
          <a:off x="321732" y="11"/>
          <a:ext cx="2252134" cy="6688643"/>
        </p:xfrm>
        <a:graphic>
          <a:graphicData uri="http://schemas.openxmlformats.org/drawingml/2006/table">
            <a:tbl>
              <a:tblPr/>
              <a:tblGrid>
                <a:gridCol w="1126067"/>
                <a:gridCol w="1126067"/>
              </a:tblGrid>
              <a:tr h="1949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Dependencia</a:t>
                      </a:r>
                      <a:endParaRPr lang="es-E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SEMADET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22.22222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SEDECO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22.22222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SIOP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22.22222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Turismo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44.44445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SEMADET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44.44445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44.44445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44.44445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44.44445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44.44445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55.55555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55.55555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55.55555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55.55555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55.55555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Cultura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SICYT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FOJAL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SEDECO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77.77778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SEPAF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77.77778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77.77778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77.77778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88.88889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88.88889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IJALVI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88.88889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Cultura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88.88889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2565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00272"/>
            <a:ext cx="8229600" cy="1136385"/>
          </a:xfrm>
        </p:spPr>
        <p:txBody>
          <a:bodyPr/>
          <a:lstStyle/>
          <a:p>
            <a:r>
              <a:rPr lang="es-ES" b="1" dirty="0" smtClean="0"/>
              <a:t>Diseño Metodológico	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1456267"/>
            <a:ext cx="7772400" cy="4715933"/>
          </a:xfrm>
        </p:spPr>
        <p:txBody>
          <a:bodyPr>
            <a:noAutofit/>
          </a:bodyPr>
          <a:lstStyle/>
          <a:p>
            <a:r>
              <a:rPr lang="es-ES_tradnl" sz="2400" dirty="0" smtClean="0"/>
              <a:t>Nuevo diseño </a:t>
            </a:r>
            <a:r>
              <a:rPr lang="es-ES_tradnl" sz="2400" dirty="0" err="1" smtClean="0"/>
              <a:t>metodol</a:t>
            </a:r>
            <a:r>
              <a:rPr lang="es-ES" sz="2400" dirty="0" err="1" smtClean="0"/>
              <a:t>ógico</a:t>
            </a:r>
            <a:r>
              <a:rPr lang="es-ES" sz="2400" dirty="0" smtClean="0"/>
              <a:t> basado en la </a:t>
            </a:r>
            <a:r>
              <a:rPr lang="es-ES" sz="2400" i="1" dirty="0"/>
              <a:t>Guía para la elaboración de reglas de operación de los programas públicos 2015</a:t>
            </a:r>
            <a:r>
              <a:rPr lang="es-ES_tradnl" sz="2400" dirty="0"/>
              <a:t> </a:t>
            </a:r>
            <a:endParaRPr lang="es-ES" sz="2400" dirty="0" smtClean="0"/>
          </a:p>
          <a:p>
            <a:r>
              <a:rPr lang="es-ES" sz="2400" dirty="0" smtClean="0"/>
              <a:t>C</a:t>
            </a:r>
            <a:r>
              <a:rPr lang="es-ES_tradnl" sz="2400" dirty="0" err="1" smtClean="0"/>
              <a:t>ompuesto</a:t>
            </a:r>
            <a:r>
              <a:rPr lang="es-ES_tradnl" sz="2400" dirty="0" smtClean="0"/>
              <a:t> por </a:t>
            </a:r>
          </a:p>
          <a:p>
            <a:pPr lvl="1"/>
            <a:r>
              <a:rPr lang="es-ES_tradnl" sz="2400" dirty="0" smtClean="0"/>
              <a:t>4 </a:t>
            </a:r>
            <a:r>
              <a:rPr lang="es-ES_tradnl" sz="2400" dirty="0"/>
              <a:t>secciones, </a:t>
            </a:r>
            <a:endParaRPr lang="es-ES_tradnl" sz="2400" dirty="0" smtClean="0"/>
          </a:p>
          <a:p>
            <a:pPr lvl="1"/>
            <a:r>
              <a:rPr lang="es-ES_tradnl" sz="2400" dirty="0" smtClean="0"/>
              <a:t>12 </a:t>
            </a:r>
            <a:r>
              <a:rPr lang="es-ES_tradnl" sz="2400" dirty="0"/>
              <a:t>subtemas y </a:t>
            </a:r>
            <a:endParaRPr lang="es-ES_tradnl" sz="2400" dirty="0" smtClean="0"/>
          </a:p>
          <a:p>
            <a:pPr lvl="1"/>
            <a:r>
              <a:rPr lang="es-ES_tradnl" sz="2400" dirty="0" smtClean="0"/>
              <a:t>26 reactivos.</a:t>
            </a:r>
          </a:p>
          <a:p>
            <a:r>
              <a:rPr lang="es-ES_tradnl" sz="2400" dirty="0" smtClean="0"/>
              <a:t>Reactivos son calificado con 1= Si y 0=No. El puntaje por </a:t>
            </a:r>
            <a:r>
              <a:rPr lang="es-ES_tradnl" sz="2400" dirty="0" err="1" smtClean="0"/>
              <a:t>secci</a:t>
            </a:r>
            <a:r>
              <a:rPr lang="es-ES" sz="2400" dirty="0" err="1" smtClean="0"/>
              <a:t>ón</a:t>
            </a:r>
            <a:r>
              <a:rPr lang="es-ES" sz="2400" dirty="0" smtClean="0"/>
              <a:t> es Puntos adquiridos/Puntaje total.</a:t>
            </a:r>
          </a:p>
          <a:p>
            <a:r>
              <a:rPr lang="es-ES" sz="2400" dirty="0" smtClean="0"/>
              <a:t>Puntaje final es el Promedio General (4 secciones).</a:t>
            </a:r>
            <a:endParaRPr lang="es-ES_tradnl" sz="2400" dirty="0" smtClean="0"/>
          </a:p>
          <a:p>
            <a:r>
              <a:rPr lang="es-ES_tradnl" sz="2400" dirty="0" smtClean="0"/>
              <a:t>Cada ROP fue analizada por tres evaluadores distintos. </a:t>
            </a:r>
          </a:p>
          <a:p>
            <a:endParaRPr lang="es-ES_tradnl" sz="2400" dirty="0" smtClean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417879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68133" y="-160868"/>
            <a:ext cx="5647267" cy="1346200"/>
          </a:xfrm>
        </p:spPr>
        <p:txBody>
          <a:bodyPr/>
          <a:lstStyle/>
          <a:p>
            <a:r>
              <a:rPr lang="es-ES" b="1" dirty="0" smtClean="0"/>
              <a:t>Sección IV: Transparencia, difusión y rendición de cuentas</a:t>
            </a:r>
            <a:endParaRPr lang="es-ES" b="1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58224529"/>
              </p:ext>
            </p:extLst>
          </p:nvPr>
        </p:nvGraphicFramePr>
        <p:xfrm>
          <a:off x="2556934" y="1100666"/>
          <a:ext cx="6358466" cy="5757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27088333"/>
              </p:ext>
            </p:extLst>
          </p:nvPr>
        </p:nvGraphicFramePr>
        <p:xfrm>
          <a:off x="185934" y="245538"/>
          <a:ext cx="2370999" cy="6480688"/>
        </p:xfrm>
        <a:graphic>
          <a:graphicData uri="http://schemas.openxmlformats.org/drawingml/2006/table">
            <a:tbl>
              <a:tblPr/>
              <a:tblGrid>
                <a:gridCol w="1507646"/>
                <a:gridCol w="863353"/>
              </a:tblGrid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Dependencia siglas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Turismo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SEMADET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11.11111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SEMADET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18.51852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22.22222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IJALVI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25.92592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SIOP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33.33333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SEDECO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37.03704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FOJAL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38.88889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40.74074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40.74074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40.74074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44.44444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STPS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51.85185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IJJ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55.55556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Cultura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55.55556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59.25926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SEDER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61.11111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62.96296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SICYT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62.96296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SEDECO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62.96296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SEPAF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66.66666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70.37037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70.37037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70.37037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77.77778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77.77778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81.48148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SEDIS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85.18518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Cultura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85.18518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85.18518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92.59259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96.2963</a:t>
                      </a:r>
                    </a:p>
                  </a:txBody>
                  <a:tcPr marL="7734" marR="7734" marT="77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EF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7099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/>
              <a:t>conclusión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6968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Resultados históricos</a:t>
            </a:r>
            <a:endParaRPr lang="es-ES" b="1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19184865"/>
              </p:ext>
            </p:extLst>
          </p:nvPr>
        </p:nvGraphicFramePr>
        <p:xfrm>
          <a:off x="1524000" y="2379134"/>
          <a:ext cx="60960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 smtClean="0"/>
                        <a:t>Año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 smtClean="0"/>
                        <a:t>Calificación final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 smtClean="0"/>
                        <a:t>#</a:t>
                      </a:r>
                      <a:r>
                        <a:rPr lang="es-ES" sz="2400" b="1" baseline="0" dirty="0" smtClean="0"/>
                        <a:t> </a:t>
                      </a:r>
                      <a:r>
                        <a:rPr lang="es-ES" sz="2400" b="1" dirty="0" smtClean="0"/>
                        <a:t>ROPS</a:t>
                      </a:r>
                      <a:endParaRPr lang="es-E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 smtClean="0"/>
                        <a:t>2013</a:t>
                      </a:r>
                      <a:endParaRPr lang="es-E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68%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31</a:t>
                      </a:r>
                      <a:endParaRPr lang="es-E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 smtClean="0"/>
                        <a:t>2014</a:t>
                      </a:r>
                      <a:endParaRPr lang="es-E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63%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37</a:t>
                      </a:r>
                      <a:endParaRPr lang="es-E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 smtClean="0"/>
                        <a:t>2015</a:t>
                      </a:r>
                      <a:endParaRPr lang="es-E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63.35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37</a:t>
                      </a:r>
                      <a:endParaRPr lang="es-E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739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47570"/>
            <a:ext cx="9144000" cy="1196847"/>
          </a:xfrm>
        </p:spPr>
        <p:txBody>
          <a:bodyPr>
            <a:normAutofit fontScale="90000"/>
          </a:bodyPr>
          <a:lstStyle/>
          <a:p>
            <a:pPr algn="ctr"/>
            <a:r>
              <a:rPr lang="es-ES" sz="3600" b="1" dirty="0"/>
              <a:t>Promedio anual ROPs por Dependencia</a:t>
            </a:r>
            <a:br>
              <a:rPr lang="es-ES" sz="3600" b="1" dirty="0"/>
            </a:br>
            <a:endParaRPr lang="es-ES" sz="3600" b="1" dirty="0"/>
          </a:p>
        </p:txBody>
      </p:sp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07395971"/>
              </p:ext>
            </p:extLst>
          </p:nvPr>
        </p:nvGraphicFramePr>
        <p:xfrm>
          <a:off x="152400" y="1202267"/>
          <a:ext cx="8856133" cy="5317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0789856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541867"/>
            <a:ext cx="8229600" cy="6146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/>
              <a:t>Áreas de </a:t>
            </a:r>
            <a:r>
              <a:rPr lang="es-ES" b="1" dirty="0" smtClean="0"/>
              <a:t>oportunidad</a:t>
            </a:r>
          </a:p>
          <a:p>
            <a:pPr marL="0" indent="0">
              <a:buNone/>
            </a:pPr>
            <a:endParaRPr lang="es-ES" b="1" dirty="0"/>
          </a:p>
          <a:p>
            <a:r>
              <a:rPr lang="es-ES" dirty="0"/>
              <a:t>En la introducción son pocas las ROPs que hacen mención de los estadísticas históricas sobre los resultados del programa.</a:t>
            </a:r>
          </a:p>
          <a:p>
            <a:r>
              <a:rPr lang="es-ES" dirty="0"/>
              <a:t>Los objetivos </a:t>
            </a:r>
            <a:r>
              <a:rPr lang="es-ES_tradnl" dirty="0"/>
              <a:t>falta mejorar los aspectos de temporalidad y la mensurabilidad.</a:t>
            </a:r>
          </a:p>
          <a:p>
            <a:r>
              <a:rPr lang="es-ES_tradnl" dirty="0"/>
              <a:t>En la cobertura geográfica la gran mayoría hace referencia a todos los municipios del estado sin diferenciar las necesidades y prioridades para cada región.  </a:t>
            </a:r>
          </a:p>
          <a:p>
            <a:r>
              <a:rPr lang="es-ES_tradnl" dirty="0"/>
              <a:t>En beneficios del programa es difícil identificar </a:t>
            </a:r>
            <a:r>
              <a:rPr lang="es-ES" dirty="0"/>
              <a:t>las obligaciones y compromisos de la entidad gubernamental que opera el programa.</a:t>
            </a:r>
          </a:p>
          <a:p>
            <a:r>
              <a:rPr lang="es-ES" dirty="0"/>
              <a:t>No todas las ROPs cuentan con MIR o en su defecto, no están contenidas en el documento. </a:t>
            </a:r>
          </a:p>
          <a:p>
            <a:r>
              <a:rPr lang="es-ES" dirty="0"/>
              <a:t>En el apartado de transparencia de procesos, resultados y padrón de beneficiarios, se hace referencia a la </a:t>
            </a:r>
            <a:r>
              <a:rPr lang="es-ES_tradnl" dirty="0"/>
              <a:t>LTAIPEJM pero los detalles específicos son casi omisos en todos los casos. 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50594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4381" y="601412"/>
            <a:ext cx="7929880" cy="818856"/>
          </a:xfrm>
        </p:spPr>
        <p:txBody>
          <a:bodyPr>
            <a:normAutofit fontScale="90000"/>
          </a:bodyPr>
          <a:lstStyle/>
          <a:p>
            <a:r>
              <a:rPr lang="es-ES" sz="4800" b="1" dirty="0" smtClean="0"/>
              <a:t>Estructura instrumento de evaluación</a:t>
            </a:r>
            <a:endParaRPr lang="es-ES" sz="4800" b="1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1"/>
          </p:nvPr>
        </p:nvSpPr>
        <p:spPr>
          <a:xfrm>
            <a:off x="712012" y="1973950"/>
            <a:ext cx="4041648" cy="20930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b="1" dirty="0" smtClean="0"/>
              <a:t>Sección 1:</a:t>
            </a:r>
            <a:r>
              <a:rPr lang="es-ES" dirty="0" smtClean="0"/>
              <a:t> </a:t>
            </a:r>
            <a:r>
              <a:rPr lang="es-ES_tradnl" b="1" i="1" dirty="0"/>
              <a:t>Instrumentos jurídicos y diagnóstico del problema público</a:t>
            </a:r>
            <a:r>
              <a:rPr lang="es-ES_tradnl" b="1" dirty="0"/>
              <a:t> </a:t>
            </a:r>
            <a:endParaRPr lang="es-ES_tradnl" b="1" dirty="0" smtClean="0"/>
          </a:p>
          <a:p>
            <a:pPr marL="457200" indent="-457200">
              <a:buAutoNum type="alphaLcParenR"/>
            </a:pPr>
            <a:r>
              <a:rPr lang="es-ES_tradnl" dirty="0" smtClean="0"/>
              <a:t>Fundamentación y motivación jurídica</a:t>
            </a:r>
          </a:p>
          <a:p>
            <a:pPr marL="457200" indent="-457200">
              <a:buAutoNum type="alphaLcParenR"/>
            </a:pPr>
            <a:r>
              <a:rPr lang="es-ES" dirty="0" smtClean="0"/>
              <a:t>Introducción</a:t>
            </a:r>
          </a:p>
          <a:p>
            <a:pPr marL="457200" indent="-457200">
              <a:buAutoNum type="alphaLcParenR"/>
            </a:pPr>
            <a:r>
              <a:rPr lang="es-ES" dirty="0" smtClean="0"/>
              <a:t>Descripción general</a:t>
            </a:r>
            <a:endParaRPr lang="es-ES" dirty="0"/>
          </a:p>
        </p:txBody>
      </p:sp>
      <p:sp>
        <p:nvSpPr>
          <p:cNvPr id="7" name="Marcador de contenido 4"/>
          <p:cNvSpPr>
            <a:spLocks noGrp="1"/>
          </p:cNvSpPr>
          <p:nvPr>
            <p:ph sz="half" idx="2"/>
          </p:nvPr>
        </p:nvSpPr>
        <p:spPr>
          <a:xfrm>
            <a:off x="712012" y="4620684"/>
            <a:ext cx="4041648" cy="20930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b="1" dirty="0" smtClean="0">
                <a:solidFill>
                  <a:schemeClr val="bg1">
                    <a:lumMod val="65000"/>
                  </a:schemeClr>
                </a:solidFill>
              </a:rPr>
              <a:t>Sección 3</a:t>
            </a:r>
            <a:r>
              <a:rPr lang="es-ES_tradnl" dirty="0" smtClean="0">
                <a:solidFill>
                  <a:schemeClr val="bg1">
                    <a:lumMod val="65000"/>
                  </a:schemeClr>
                </a:solidFill>
              </a:rPr>
              <a:t>: </a:t>
            </a:r>
            <a:r>
              <a:rPr lang="es-ES_tradnl" b="1" dirty="0" smtClean="0">
                <a:solidFill>
                  <a:schemeClr val="bg1">
                    <a:lumMod val="65000"/>
                  </a:schemeClr>
                </a:solidFill>
              </a:rPr>
              <a:t>Mecanismos de verificación de resultados</a:t>
            </a:r>
            <a:endParaRPr lang="es-ES_tradnl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>
              <a:buAutoNum type="alphaLcParenR"/>
            </a:pPr>
            <a:r>
              <a:rPr lang="es-ES_tradnl" dirty="0" smtClean="0">
                <a:solidFill>
                  <a:schemeClr val="bg1">
                    <a:lumMod val="65000"/>
                  </a:schemeClr>
                </a:solidFill>
              </a:rPr>
              <a:t>MIR</a:t>
            </a:r>
          </a:p>
          <a:p>
            <a:pPr marL="457200" indent="-457200">
              <a:buAutoNum type="alphaLcParenR"/>
            </a:pPr>
            <a:r>
              <a:rPr lang="es-ES" dirty="0" smtClean="0">
                <a:solidFill>
                  <a:schemeClr val="bg1">
                    <a:lumMod val="65000"/>
                  </a:schemeClr>
                </a:solidFill>
              </a:rPr>
              <a:t>Evaluaciones</a:t>
            </a:r>
            <a:endParaRPr lang="es-E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Marcador de contenido 4"/>
          <p:cNvSpPr>
            <a:spLocks noGrp="1"/>
          </p:cNvSpPr>
          <p:nvPr>
            <p:ph sz="quarter" idx="4294967295"/>
          </p:nvPr>
        </p:nvSpPr>
        <p:spPr>
          <a:xfrm>
            <a:off x="4753660" y="4620684"/>
            <a:ext cx="4041775" cy="2093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 smtClean="0"/>
              <a:t>Sección 4</a:t>
            </a:r>
            <a:r>
              <a:rPr lang="es-ES_tradnl" dirty="0" smtClean="0"/>
              <a:t>: </a:t>
            </a:r>
            <a:r>
              <a:rPr lang="es-ES_tradnl" b="1" dirty="0" smtClean="0"/>
              <a:t>Mecanismos de Transparencia y Rendición de Cuentas</a:t>
            </a:r>
            <a:endParaRPr lang="es-ES_tradnl" dirty="0" smtClean="0"/>
          </a:p>
          <a:p>
            <a:pPr marL="457200" indent="-457200">
              <a:buAutoNum type="alphaLcParenR"/>
            </a:pPr>
            <a:r>
              <a:rPr lang="es-ES_tradnl" dirty="0" smtClean="0"/>
              <a:t>Transparencia, difusión y rendición de cuentas.</a:t>
            </a:r>
            <a:endParaRPr lang="es-ES" dirty="0"/>
          </a:p>
        </p:txBody>
      </p:sp>
      <p:sp>
        <p:nvSpPr>
          <p:cNvPr id="6" name="Marcador de contenido 4"/>
          <p:cNvSpPr txBox="1">
            <a:spLocks/>
          </p:cNvSpPr>
          <p:nvPr/>
        </p:nvSpPr>
        <p:spPr>
          <a:xfrm>
            <a:off x="4753660" y="1973950"/>
            <a:ext cx="4390340" cy="20930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800" b="1" dirty="0" smtClean="0"/>
              <a:t>Sección 2:</a:t>
            </a:r>
            <a:r>
              <a:rPr lang="es-ES" sz="1800" dirty="0" smtClean="0"/>
              <a:t> </a:t>
            </a:r>
            <a:r>
              <a:rPr lang="es-ES_tradnl" sz="1800" b="1" i="1" dirty="0" smtClean="0"/>
              <a:t>Diseño y operación</a:t>
            </a:r>
            <a:r>
              <a:rPr lang="es-ES_tradnl" sz="1800" b="1" dirty="0" smtClean="0"/>
              <a:t>:</a:t>
            </a:r>
          </a:p>
          <a:p>
            <a:pPr marL="457200" indent="-457200">
              <a:buAutoNum type="alphaLcParenR"/>
            </a:pPr>
            <a:r>
              <a:rPr lang="es-ES_tradnl" sz="1800" i="1" dirty="0" smtClean="0"/>
              <a:t>Objetivos</a:t>
            </a:r>
          </a:p>
          <a:p>
            <a:pPr marL="457200" indent="-457200">
              <a:buAutoNum type="alphaLcParenR"/>
            </a:pPr>
            <a:r>
              <a:rPr lang="es-ES_tradnl" sz="1800" i="1" dirty="0" smtClean="0"/>
              <a:t>Cobertura geográfica</a:t>
            </a:r>
          </a:p>
          <a:p>
            <a:pPr marL="457200" indent="-457200">
              <a:buAutoNum type="alphaLcParenR"/>
            </a:pPr>
            <a:r>
              <a:rPr lang="es-ES_tradnl" sz="1800" i="1" dirty="0" smtClean="0"/>
              <a:t>Población objetivo</a:t>
            </a:r>
          </a:p>
          <a:p>
            <a:pPr marL="457200" indent="-457200">
              <a:buAutoNum type="alphaLcParenR"/>
            </a:pPr>
            <a:r>
              <a:rPr lang="es-ES_tradnl" sz="1800" i="1" dirty="0" smtClean="0"/>
              <a:t>Características de los beneficios</a:t>
            </a:r>
          </a:p>
          <a:p>
            <a:pPr marL="457200" indent="-457200">
              <a:buAutoNum type="alphaLcParenR"/>
            </a:pPr>
            <a:r>
              <a:rPr lang="es-ES_tradnl" sz="1800" i="1" dirty="0" smtClean="0"/>
              <a:t>Beneficiarios</a:t>
            </a:r>
          </a:p>
          <a:p>
            <a:pPr marL="457200" indent="-457200">
              <a:buAutoNum type="alphaLcParenR"/>
            </a:pPr>
            <a:r>
              <a:rPr lang="es-ES_tradnl" sz="1800" i="1" dirty="0" smtClean="0"/>
              <a:t>Procesos de operación</a:t>
            </a:r>
          </a:p>
          <a:p>
            <a:pPr marL="457200" indent="-457200">
              <a:buAutoNum type="alphaLcParenR"/>
            </a:pPr>
            <a:endParaRPr lang="es-ES_tradnl" sz="18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128649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57200" y="303301"/>
            <a:ext cx="8331200" cy="526432"/>
          </a:xfrm>
        </p:spPr>
        <p:txBody>
          <a:bodyPr>
            <a:normAutofit fontScale="90000"/>
          </a:bodyPr>
          <a:lstStyle/>
          <a:p>
            <a:r>
              <a:rPr lang="es-ES" sz="4800" b="1" dirty="0" smtClean="0"/>
              <a:t>Resultados Generales 2015</a:t>
            </a:r>
            <a:endParaRPr lang="es-ES" sz="4800" b="1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88701041"/>
              </p:ext>
            </p:extLst>
          </p:nvPr>
        </p:nvGraphicFramePr>
        <p:xfrm>
          <a:off x="457201" y="948267"/>
          <a:ext cx="7975600" cy="5621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8757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10"/>
          <p:cNvGraphicFramePr/>
          <p:nvPr>
            <p:extLst>
              <p:ext uri="{D42A27DB-BD31-4B8C-83A1-F6EECF244321}">
                <p14:modId xmlns:p14="http://schemas.microsoft.com/office/powerpoint/2010/main" xmlns="" val="1186230051"/>
              </p:ext>
            </p:extLst>
          </p:nvPr>
        </p:nvGraphicFramePr>
        <p:xfrm>
          <a:off x="200508" y="1186520"/>
          <a:ext cx="8788934" cy="5447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ítulo 4"/>
          <p:cNvSpPr>
            <a:spLocks noGrp="1"/>
          </p:cNvSpPr>
          <p:nvPr>
            <p:ph type="title"/>
          </p:nvPr>
        </p:nvSpPr>
        <p:spPr>
          <a:xfrm>
            <a:off x="457200" y="35916"/>
            <a:ext cx="8229600" cy="993598"/>
          </a:xfrm>
        </p:spPr>
        <p:txBody>
          <a:bodyPr>
            <a:normAutofit fontScale="90000"/>
          </a:bodyPr>
          <a:lstStyle/>
          <a:p>
            <a:r>
              <a:rPr lang="es-ES" sz="4800" b="1" dirty="0" smtClean="0"/>
              <a:t>Resultados Subtemas 2015</a:t>
            </a:r>
            <a:endParaRPr lang="es-ES" sz="4800" b="1" dirty="0"/>
          </a:p>
        </p:txBody>
      </p:sp>
    </p:spTree>
    <p:extLst>
      <p:ext uri="{BB962C8B-B14F-4D97-AF65-F5344CB8AC3E}">
        <p14:creationId xmlns:p14="http://schemas.microsoft.com/office/powerpoint/2010/main" xmlns="" val="310967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>
            <a:spLocks noGrp="1"/>
          </p:cNvSpPr>
          <p:nvPr>
            <p:ph type="title"/>
          </p:nvPr>
        </p:nvSpPr>
        <p:spPr>
          <a:xfrm>
            <a:off x="457200" y="303301"/>
            <a:ext cx="8229600" cy="993598"/>
          </a:xfrm>
        </p:spPr>
        <p:txBody>
          <a:bodyPr>
            <a:normAutofit fontScale="90000"/>
          </a:bodyPr>
          <a:lstStyle/>
          <a:p>
            <a:r>
              <a:rPr lang="es-ES" sz="4800" b="1" dirty="0" smtClean="0"/>
              <a:t>Resultados Generales 2015</a:t>
            </a:r>
            <a:endParaRPr lang="es-ES" sz="4800" b="1" dirty="0"/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xmlns="" val="4024444244"/>
              </p:ext>
            </p:extLst>
          </p:nvPr>
        </p:nvGraphicFramePr>
        <p:xfrm>
          <a:off x="610418" y="1521904"/>
          <a:ext cx="8076382" cy="4878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21422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8325202"/>
              </p:ext>
            </p:extLst>
          </p:nvPr>
        </p:nvGraphicFramePr>
        <p:xfrm>
          <a:off x="457200" y="1981199"/>
          <a:ext cx="8229600" cy="4132927"/>
        </p:xfrm>
        <a:graphic>
          <a:graphicData uri="http://schemas.openxmlformats.org/presentationml/2006/ole">
            <p:oleObj spid="_x0000_s2114" name="Documento" r:id="rId3" imgW="5750640" imgH="2880000" progId="Word.Document.12">
              <p:link updateAutomatic="1"/>
            </p:oleObj>
          </a:graphicData>
        </a:graphic>
      </p:graphicFrame>
      <p:sp>
        <p:nvSpPr>
          <p:cNvPr id="4" name="Título 4"/>
          <p:cNvSpPr>
            <a:spLocks noGrp="1"/>
          </p:cNvSpPr>
          <p:nvPr>
            <p:ph type="title"/>
          </p:nvPr>
        </p:nvSpPr>
        <p:spPr>
          <a:xfrm>
            <a:off x="457200" y="219748"/>
            <a:ext cx="8229600" cy="993598"/>
          </a:xfrm>
        </p:spPr>
        <p:txBody>
          <a:bodyPr>
            <a:normAutofit fontScale="90000"/>
          </a:bodyPr>
          <a:lstStyle/>
          <a:p>
            <a:r>
              <a:rPr lang="es-ES" sz="4800" b="1" dirty="0" smtClean="0"/>
              <a:t>Resultados Generales 2015</a:t>
            </a:r>
            <a:endParaRPr lang="es-ES" sz="4800" b="1" dirty="0"/>
          </a:p>
        </p:txBody>
      </p:sp>
    </p:spTree>
    <p:extLst>
      <p:ext uri="{BB962C8B-B14F-4D97-AF65-F5344CB8AC3E}">
        <p14:creationId xmlns:p14="http://schemas.microsoft.com/office/powerpoint/2010/main" xmlns="" val="146377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b="1" dirty="0" smtClean="0"/>
              <a:t>Resultados por sección</a:t>
            </a:r>
            <a:endParaRPr lang="es-ES" b="1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8585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Tipo de madera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po de made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611</TotalTime>
  <Words>1529</Words>
  <Application>Microsoft Office PowerPoint</Application>
  <PresentationFormat>Presentación en pantalla (4:3)</PresentationFormat>
  <Paragraphs>1052</Paragraphs>
  <Slides>34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Vínculos</vt:lpstr>
      </vt:variant>
      <vt:variant>
        <vt:i4>5</vt:i4>
      </vt:variant>
      <vt:variant>
        <vt:lpstr>Títulos de diapositiva</vt:lpstr>
      </vt:variant>
      <vt:variant>
        <vt:i4>34</vt:i4>
      </vt:variant>
    </vt:vector>
  </HeadingPairs>
  <TitlesOfParts>
    <vt:vector size="40" baseType="lpstr">
      <vt:lpstr>Tipo de madera</vt:lpstr>
      <vt:lpstr>\\localhost\Users\Gabone\Desktop\Macintosh HD:Users:Gabone:Desktop:E2 Reporte de Diagnóstico ROPs V2-graf.docx!OLE_LINK2</vt:lpstr>
      <vt:lpstr>\\localhost\Users\Gabone\Desktop\Macintosh HD:Users:Gabone:Desktop:E2 Reporte de Diagnóstico ROPs V2-graf.docx!OLE_LINK1</vt:lpstr>
      <vt:lpstr>\\localhost\Users\Gabone\Desktop\Macintosh HD:Users:Gabone:Desktop:E2 Reporte de Diagnóstico ROPs V2-graf.docx!OLE_LINK3</vt:lpstr>
      <vt:lpstr>\\localhost\Users\Gabone\Desktop\Macintosh HD:Users:Gabone:Desktop:E2 Reporte de Diagnóstico ROPs V2-graf.docx!OLE_LINK4</vt:lpstr>
      <vt:lpstr>\\localhost\Users\Gabone\Desktop\Macintosh HD:Users:Gabone:Desktop:E2 Reporte de Diagnóstico ROPs V2-graf.docx!OLE_LINK5</vt:lpstr>
      <vt:lpstr>Diagnóstico de Reglas de Operación 2015</vt:lpstr>
      <vt:lpstr>Fuentes de información</vt:lpstr>
      <vt:lpstr>Diseño Metodológico </vt:lpstr>
      <vt:lpstr>Estructura instrumento de evaluación</vt:lpstr>
      <vt:lpstr>Resultados Generales 2015</vt:lpstr>
      <vt:lpstr>Resultados Subtemas 2015</vt:lpstr>
      <vt:lpstr>Resultados Generales 2015</vt:lpstr>
      <vt:lpstr>Resultados Generales 2015</vt:lpstr>
      <vt:lpstr>Resultados por sección</vt:lpstr>
      <vt:lpstr>Diapositiva 10</vt:lpstr>
      <vt:lpstr>Sección I: ROPs con mayor y menor puntaje</vt:lpstr>
      <vt:lpstr>Diapositiva 12</vt:lpstr>
      <vt:lpstr>Sección II: ROPs con mayor y menor puntaje</vt:lpstr>
      <vt:lpstr>Diapositiva 14</vt:lpstr>
      <vt:lpstr>Sección III: ROPs con mayor y menor puntaje</vt:lpstr>
      <vt:lpstr>Diapositiva 16</vt:lpstr>
      <vt:lpstr>Sección IV: ROPs con mayor y menor puntaje</vt:lpstr>
      <vt:lpstr>Desglose de Resultados por subtema</vt:lpstr>
      <vt:lpstr>Sección I: Fundamentación y motivación jurídica</vt:lpstr>
      <vt:lpstr>Sección I: Introducción</vt:lpstr>
      <vt:lpstr>Sección I: Descripción general del programa</vt:lpstr>
      <vt:lpstr>Sección II: Objetivos</vt:lpstr>
      <vt:lpstr>Sección II: Cobertura geográfica</vt:lpstr>
      <vt:lpstr>Sección II: Población objetivo</vt:lpstr>
      <vt:lpstr>Sección II: Características de los beneficios</vt:lpstr>
      <vt:lpstr>Sección II: Beneficiarios</vt:lpstr>
      <vt:lpstr>Sección II: Procesos de operación</vt:lpstr>
      <vt:lpstr>Sección III: Matriz de Indicadores para Resultados</vt:lpstr>
      <vt:lpstr>Sección III: Evaluación</vt:lpstr>
      <vt:lpstr>Sección IV: Transparencia, difusión y rendición de cuentas</vt:lpstr>
      <vt:lpstr>conclusión</vt:lpstr>
      <vt:lpstr>Resultados históricos</vt:lpstr>
      <vt:lpstr>Promedio anual ROPs por Dependencia </vt:lpstr>
      <vt:lpstr>Diapositiva 34</vt:lpstr>
    </vt:vector>
  </TitlesOfParts>
  <Company>Comité Organizador de los XVI Juegos Panamericanos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Diagnóstico de Reglas de Operación 2015</dc:title>
  <dc:creator>Gabriel Alejandro Corona Ojeda</dc:creator>
  <cp:lastModifiedBy>gamacl</cp:lastModifiedBy>
  <cp:revision>77</cp:revision>
  <dcterms:created xsi:type="dcterms:W3CDTF">2015-12-16T18:07:13Z</dcterms:created>
  <dcterms:modified xsi:type="dcterms:W3CDTF">2017-04-07T21:54:42Z</dcterms:modified>
</cp:coreProperties>
</file>