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1"/>
  </p:notesMasterIdLst>
  <p:sldIdLst>
    <p:sldId id="422" r:id="rId2"/>
    <p:sldId id="510" r:id="rId3"/>
    <p:sldId id="485" r:id="rId4"/>
    <p:sldId id="486" r:id="rId5"/>
    <p:sldId id="584" r:id="rId6"/>
    <p:sldId id="585" r:id="rId7"/>
    <p:sldId id="582" r:id="rId8"/>
    <p:sldId id="491" r:id="rId9"/>
    <p:sldId id="489" r:id="rId10"/>
    <p:sldId id="488" r:id="rId11"/>
    <p:sldId id="483" r:id="rId12"/>
    <p:sldId id="431" r:id="rId13"/>
    <p:sldId id="583" r:id="rId14"/>
    <p:sldId id="529" r:id="rId15"/>
    <p:sldId id="530" r:id="rId16"/>
    <p:sldId id="531" r:id="rId17"/>
    <p:sldId id="645" r:id="rId18"/>
    <p:sldId id="532" r:id="rId19"/>
    <p:sldId id="595" r:id="rId20"/>
    <p:sldId id="586" r:id="rId21"/>
    <p:sldId id="587" r:id="rId22"/>
    <p:sldId id="588" r:id="rId23"/>
    <p:sldId id="589" r:id="rId24"/>
    <p:sldId id="590" r:id="rId25"/>
    <p:sldId id="596" r:id="rId26"/>
    <p:sldId id="543" r:id="rId27"/>
    <p:sldId id="605" r:id="rId28"/>
    <p:sldId id="606" r:id="rId29"/>
    <p:sldId id="607" r:id="rId30"/>
    <p:sldId id="548" r:id="rId31"/>
    <p:sldId id="600" r:id="rId32"/>
    <p:sldId id="598" r:id="rId33"/>
    <p:sldId id="599" r:id="rId34"/>
    <p:sldId id="608" r:id="rId35"/>
    <p:sldId id="603" r:id="rId36"/>
    <p:sldId id="604" r:id="rId37"/>
    <p:sldId id="597" r:id="rId38"/>
    <p:sldId id="649" r:id="rId39"/>
    <p:sldId id="650" r:id="rId40"/>
    <p:sldId id="651" r:id="rId41"/>
    <p:sldId id="652" r:id="rId42"/>
    <p:sldId id="653" r:id="rId43"/>
    <p:sldId id="609" r:id="rId44"/>
    <p:sldId id="549" r:id="rId45"/>
    <p:sldId id="552" r:id="rId46"/>
    <p:sldId id="610" r:id="rId47"/>
    <p:sldId id="611" r:id="rId48"/>
    <p:sldId id="612" r:id="rId49"/>
    <p:sldId id="613" r:id="rId50"/>
    <p:sldId id="580" r:id="rId51"/>
    <p:sldId id="614" r:id="rId52"/>
    <p:sldId id="615" r:id="rId53"/>
    <p:sldId id="616" r:id="rId54"/>
    <p:sldId id="617" r:id="rId55"/>
    <p:sldId id="618" r:id="rId56"/>
    <p:sldId id="619" r:id="rId57"/>
    <p:sldId id="640" r:id="rId58"/>
    <p:sldId id="622" r:id="rId59"/>
    <p:sldId id="623" r:id="rId60"/>
    <p:sldId id="624" r:id="rId61"/>
    <p:sldId id="625" r:id="rId62"/>
    <p:sldId id="626" r:id="rId63"/>
    <p:sldId id="627" r:id="rId64"/>
    <p:sldId id="628" r:id="rId65"/>
    <p:sldId id="629" r:id="rId66"/>
    <p:sldId id="630" r:id="rId67"/>
    <p:sldId id="637" r:id="rId68"/>
    <p:sldId id="638" r:id="rId69"/>
    <p:sldId id="621" r:id="rId70"/>
    <p:sldId id="646" r:id="rId71"/>
    <p:sldId id="641" r:id="rId72"/>
    <p:sldId id="553" r:id="rId73"/>
    <p:sldId id="554" r:id="rId74"/>
    <p:sldId id="642" r:id="rId75"/>
    <p:sldId id="643" r:id="rId76"/>
    <p:sldId id="555" r:id="rId77"/>
    <p:sldId id="558" r:id="rId78"/>
    <p:sldId id="559" r:id="rId79"/>
    <p:sldId id="560" r:id="rId80"/>
    <p:sldId id="561" r:id="rId81"/>
    <p:sldId id="562" r:id="rId82"/>
    <p:sldId id="647" r:id="rId83"/>
    <p:sldId id="564" r:id="rId84"/>
    <p:sldId id="644" r:id="rId85"/>
    <p:sldId id="566" r:id="rId86"/>
    <p:sldId id="565" r:id="rId87"/>
    <p:sldId id="567" r:id="rId88"/>
    <p:sldId id="568" r:id="rId89"/>
    <p:sldId id="569" r:id="rId90"/>
    <p:sldId id="570" r:id="rId91"/>
    <p:sldId id="571" r:id="rId92"/>
    <p:sldId id="654" r:id="rId93"/>
    <p:sldId id="664" r:id="rId94"/>
    <p:sldId id="656" r:id="rId95"/>
    <p:sldId id="658" r:id="rId96"/>
    <p:sldId id="661" r:id="rId97"/>
    <p:sldId id="662" r:id="rId98"/>
    <p:sldId id="665" r:id="rId99"/>
    <p:sldId id="648" r:id="rId10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ardo Antonio Belman Martinez" initials="RAB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460"/>
    <a:srgbClr val="74958C"/>
    <a:srgbClr val="990000"/>
    <a:srgbClr val="B3C4AA"/>
    <a:srgbClr val="325C5F"/>
    <a:srgbClr val="D4DEDB"/>
    <a:srgbClr val="616265"/>
    <a:srgbClr val="807F83"/>
    <a:srgbClr val="D6E3BC"/>
    <a:srgbClr val="007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2" autoAdjust="0"/>
    <p:restoredTop sz="99084" autoAdjust="0"/>
  </p:normalViewPr>
  <p:slideViewPr>
    <p:cSldViewPr snapToGrid="0" snapToObjects="1">
      <p:cViewPr>
        <p:scale>
          <a:sx n="70" d="100"/>
          <a:sy n="70" d="100"/>
        </p:scale>
        <p:origin x="6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commentAuthors" Target="commentAuthor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MX" sz="1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Gráfica</a:t>
            </a:r>
            <a:r>
              <a:rPr lang="es-MX" sz="10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1.</a:t>
            </a:r>
            <a:r>
              <a:rPr lang="es-MX" sz="11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Índice General de Avance en PbR-SED Entidades Federativas 2016</a:t>
            </a:r>
            <a:endParaRPr lang="es-MX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1617615107234977"/>
          <c:y val="3.00461422899452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286232599151818"/>
          <c:y val="0.12785371538139101"/>
          <c:w val="0.63112587918653829"/>
          <c:h val="0.823482532784638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chemeClr val="accent1"/>
              </a:solidFill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AC-44A5-B12E-F9145AC8FFC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AC-44A5-B12E-F9145AC8FFC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BAC-44A5-B12E-F9145AC8FFC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BAC-44A5-B12E-F9145AC8FFC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BAC-44A5-B12E-F9145AC8FFC3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BAC-44A5-B12E-F9145AC8FFC3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BAC-44A5-B12E-F9145AC8FFC3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BAC-44A5-B12E-F9145AC8FFC3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BAC-44A5-B12E-F9145AC8FFC3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BAC-44A5-B12E-F9145AC8FFC3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BAC-44A5-B12E-F9145AC8FFC3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BAC-44A5-B12E-F9145AC8FFC3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BAC-44A5-B12E-F9145AC8FFC3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BAC-44A5-B12E-F9145AC8FFC3}"/>
              </c:ext>
            </c:extLst>
          </c:dPt>
          <c:dPt>
            <c:idx val="14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BAC-44A5-B12E-F9145AC8FFC3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BAC-44A5-B12E-F9145AC8FFC3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1BAC-44A5-B12E-F9145AC8FFC3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1BAC-44A5-B12E-F9145AC8FFC3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1BAC-44A5-B12E-F9145AC8FFC3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1BAC-44A5-B12E-F9145AC8FFC3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1BAC-44A5-B12E-F9145AC8FFC3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1BAC-44A5-B12E-F9145AC8FFC3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1BAC-44A5-B12E-F9145AC8FFC3}"/>
              </c:ext>
            </c:extLst>
          </c:dPt>
          <c:dPt>
            <c:idx val="2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1BAC-44A5-B12E-F9145AC8FFC3}"/>
              </c:ext>
            </c:extLst>
          </c:dPt>
          <c:dPt>
            <c:idx val="2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1BAC-44A5-B12E-F9145AC8FFC3}"/>
              </c:ext>
            </c:extLst>
          </c:dPt>
          <c:dPt>
            <c:idx val="2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1BAC-44A5-B12E-F9145AC8FFC3}"/>
              </c:ext>
            </c:extLst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1BAC-44A5-B12E-F9145AC8FFC3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1BAC-44A5-B12E-F9145AC8FFC3}"/>
              </c:ext>
            </c:extLst>
          </c:dPt>
          <c:dPt>
            <c:idx val="2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1BAC-44A5-B12E-F9145AC8FFC3}"/>
              </c:ext>
            </c:extLst>
          </c:dPt>
          <c:dPt>
            <c:idx val="2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1BAC-44A5-B12E-F9145AC8FFC3}"/>
              </c:ext>
            </c:extLst>
          </c:dPt>
          <c:dPt>
            <c:idx val="3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1BAC-44A5-B12E-F9145AC8FFC3}"/>
              </c:ext>
            </c:extLst>
          </c:dPt>
          <c:dPt>
            <c:idx val="3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1BAC-44A5-B12E-F9145AC8FFC3}"/>
              </c:ext>
            </c:extLst>
          </c:dPt>
          <c:dPt>
            <c:idx val="3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1BAC-44A5-B12E-F9145AC8FFC3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GRAFICAS!$E$4:$E$36</c:f>
              <c:strCache>
                <c:ptCount val="33"/>
                <c:pt idx="0">
                  <c:v>Baja California Sur</c:v>
                </c:pt>
                <c:pt idx="1">
                  <c:v>Guerrero</c:v>
                </c:pt>
                <c:pt idx="2">
                  <c:v>Sonora</c:v>
                </c:pt>
                <c:pt idx="3">
                  <c:v>Michoacán </c:v>
                </c:pt>
                <c:pt idx="4">
                  <c:v>Nuevo León</c:v>
                </c:pt>
                <c:pt idx="5">
                  <c:v>Colima</c:v>
                </c:pt>
                <c:pt idx="6">
                  <c:v>Querétaro</c:v>
                </c:pt>
                <c:pt idx="7">
                  <c:v>Zacatecas</c:v>
                </c:pt>
                <c:pt idx="8">
                  <c:v>Campeche</c:v>
                </c:pt>
                <c:pt idx="9">
                  <c:v>San Luis Potosí</c:v>
                </c:pt>
                <c:pt idx="10">
                  <c:v>Ciudad de México</c:v>
                </c:pt>
                <c:pt idx="11">
                  <c:v>Tlaxcala</c:v>
                </c:pt>
                <c:pt idx="12">
                  <c:v>Quintana Roo</c:v>
                </c:pt>
                <c:pt idx="13">
                  <c:v>Veracruz </c:v>
                </c:pt>
                <c:pt idx="14">
                  <c:v>Promedio Nacional</c:v>
                </c:pt>
                <c:pt idx="15">
                  <c:v>Tamaulipas</c:v>
                </c:pt>
                <c:pt idx="16">
                  <c:v>Coahuila </c:v>
                </c:pt>
                <c:pt idx="17">
                  <c:v>Tabasco</c:v>
                </c:pt>
                <c:pt idx="18">
                  <c:v>Sinaloa</c:v>
                </c:pt>
                <c:pt idx="19">
                  <c:v>Chiapas</c:v>
                </c:pt>
                <c:pt idx="20">
                  <c:v>Nayarit</c:v>
                </c:pt>
                <c:pt idx="21">
                  <c:v>Aguascalientes</c:v>
                </c:pt>
                <c:pt idx="22">
                  <c:v>Durango</c:v>
                </c:pt>
                <c:pt idx="23">
                  <c:v>Oaxaca</c:v>
                </c:pt>
                <c:pt idx="24">
                  <c:v>Morelos</c:v>
                </c:pt>
                <c:pt idx="25">
                  <c:v>Chihuahua</c:v>
                </c:pt>
                <c:pt idx="26">
                  <c:v>Yucatán</c:v>
                </c:pt>
                <c:pt idx="27">
                  <c:v>Hidalgo</c:v>
                </c:pt>
                <c:pt idx="28">
                  <c:v>Puebla</c:v>
                </c:pt>
                <c:pt idx="29">
                  <c:v>Jalisco</c:v>
                </c:pt>
                <c:pt idx="30">
                  <c:v>México</c:v>
                </c:pt>
                <c:pt idx="31">
                  <c:v>Guanajuato</c:v>
                </c:pt>
                <c:pt idx="32">
                  <c:v>Baja California</c:v>
                </c:pt>
              </c:strCache>
            </c:strRef>
          </c:cat>
          <c:val>
            <c:numRef>
              <c:f>GRAFICAS!$F$4:$F$36</c:f>
              <c:numCache>
                <c:formatCode>0.0</c:formatCode>
                <c:ptCount val="33"/>
                <c:pt idx="0">
                  <c:v>33.378422950503762</c:v>
                </c:pt>
                <c:pt idx="1">
                  <c:v>44.082007885909782</c:v>
                </c:pt>
                <c:pt idx="2">
                  <c:v>45.853076001402229</c:v>
                </c:pt>
                <c:pt idx="3">
                  <c:v>55.096625359830831</c:v>
                </c:pt>
                <c:pt idx="4">
                  <c:v>56.724828319105256</c:v>
                </c:pt>
                <c:pt idx="5">
                  <c:v>59.02168685113157</c:v>
                </c:pt>
                <c:pt idx="6">
                  <c:v>60.328743005157897</c:v>
                </c:pt>
                <c:pt idx="7">
                  <c:v>62.910667116631537</c:v>
                </c:pt>
                <c:pt idx="8">
                  <c:v>69.641760192236816</c:v>
                </c:pt>
                <c:pt idx="9">
                  <c:v>70.127067469026315</c:v>
                </c:pt>
                <c:pt idx="10">
                  <c:v>71.290804769639124</c:v>
                </c:pt>
                <c:pt idx="11">
                  <c:v>72.172463265052613</c:v>
                </c:pt>
                <c:pt idx="12">
                  <c:v>72.279439594375944</c:v>
                </c:pt>
                <c:pt idx="13">
                  <c:v>72.453760257526284</c:v>
                </c:pt>
                <c:pt idx="14">
                  <c:v>73.350823563154108</c:v>
                </c:pt>
                <c:pt idx="15">
                  <c:v>75.269159948026314</c:v>
                </c:pt>
                <c:pt idx="16">
                  <c:v>75.349567410319537</c:v>
                </c:pt>
                <c:pt idx="17">
                  <c:v>75.601758227481142</c:v>
                </c:pt>
                <c:pt idx="18">
                  <c:v>75.719956877868398</c:v>
                </c:pt>
                <c:pt idx="19">
                  <c:v>75.774036677409754</c:v>
                </c:pt>
                <c:pt idx="20">
                  <c:v>78.503752871481126</c:v>
                </c:pt>
                <c:pt idx="21">
                  <c:v>79.017709529684211</c:v>
                </c:pt>
                <c:pt idx="22">
                  <c:v>82.639731630394706</c:v>
                </c:pt>
                <c:pt idx="23">
                  <c:v>84.465475625973653</c:v>
                </c:pt>
                <c:pt idx="24">
                  <c:v>84.504830906481146</c:v>
                </c:pt>
                <c:pt idx="25">
                  <c:v>84.606489138796931</c:v>
                </c:pt>
                <c:pt idx="26">
                  <c:v>85.125310660684164</c:v>
                </c:pt>
                <c:pt idx="27">
                  <c:v>85.537845455112802</c:v>
                </c:pt>
                <c:pt idx="28">
                  <c:v>86.176036674909724</c:v>
                </c:pt>
                <c:pt idx="29">
                  <c:v>86.299605395473677</c:v>
                </c:pt>
                <c:pt idx="30">
                  <c:v>94.850695259289452</c:v>
                </c:pt>
                <c:pt idx="31">
                  <c:v>95.296680165289473</c:v>
                </c:pt>
                <c:pt idx="32">
                  <c:v>97.12635852872549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2-1BAC-44A5-B12E-F9145AC8F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37"/>
        <c:axId val="218297952"/>
        <c:axId val="218297392"/>
      </c:barChart>
      <c:catAx>
        <c:axId val="218297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s-MX"/>
          </a:p>
        </c:txPr>
        <c:crossAx val="218297392"/>
        <c:crosses val="autoZero"/>
        <c:auto val="1"/>
        <c:lblAlgn val="ctr"/>
        <c:lblOffset val="100"/>
        <c:noMultiLvlLbl val="0"/>
      </c:catAx>
      <c:valAx>
        <c:axId val="218297392"/>
        <c:scaling>
          <c:orientation val="minMax"/>
          <c:max val="100"/>
        </c:scaling>
        <c:delete val="0"/>
        <c:axPos val="b"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s-MX"/>
          </a:p>
        </c:txPr>
        <c:crossAx val="218297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oberana Sans" panose="02000000000000000000" pitchFamily="50" charset="0"/>
        </a:defRPr>
      </a:pPr>
      <a:endParaRPr lang="es-MX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vert="horz"/>
          <a:lstStyle/>
          <a:p>
            <a:pPr>
              <a:defRPr sz="1000" b="0"/>
            </a:pPr>
            <a:r>
              <a:rPr lang="es-MX" sz="1000" b="0" dirty="0" smtClean="0"/>
              <a:t>Porcentaje </a:t>
            </a:r>
            <a:r>
              <a:rPr lang="es-MX" sz="1000" b="0" dirty="0"/>
              <a:t>de Avance por Categoría </a:t>
            </a:r>
            <a:r>
              <a:rPr lang="es-MX" sz="1000" b="0" dirty="0" smtClean="0"/>
              <a:t>PbR-SED </a:t>
            </a:r>
          </a:p>
          <a:p>
            <a:pPr>
              <a:defRPr sz="1000" b="0"/>
            </a:pPr>
            <a:r>
              <a:rPr lang="es-MX" sz="1000" b="0" dirty="0" smtClean="0"/>
              <a:t>Total </a:t>
            </a:r>
            <a:r>
              <a:rPr lang="es-MX" sz="1000" b="0" dirty="0"/>
              <a:t>de Municipios y </a:t>
            </a:r>
            <a:r>
              <a:rPr lang="es-MX" sz="1000" b="0" dirty="0" smtClean="0"/>
              <a:t>DTCDMX</a:t>
            </a:r>
            <a:endParaRPr lang="es-MX" sz="1000" b="0" dirty="0"/>
          </a:p>
          <a:p>
            <a:pPr>
              <a:defRPr sz="1000" b="0"/>
            </a:pPr>
            <a:r>
              <a:rPr lang="es-MX" sz="1000" b="0" dirty="0"/>
              <a:t>2016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473938639026101"/>
          <c:y val="0.26731216524763701"/>
          <c:w val="0.46112994350282499"/>
          <c:h val="0.66357723577235805"/>
        </c:manualLayout>
      </c:layout>
      <c:radarChart>
        <c:radarStyle val="marker"/>
        <c:varyColors val="0"/>
        <c:ser>
          <c:idx val="1"/>
          <c:order val="0"/>
          <c:spPr>
            <a:ln w="381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1.88605661580438E-3"/>
                  <c:y val="2.7879137059087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322-488F-AA93-CCEFCAC57A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742544893752497E-2"/>
                  <c:y val="-2.709002838059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322-488F-AA93-CCEFCAC57A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5577205391698897E-3"/>
                  <c:y val="-2.1734630732134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322-488F-AA93-CCEFCAC57A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03109568931E-3"/>
                  <c:y val="-0.12743593026481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322-488F-AA93-CCEFCAC57A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4939573231311502E-3"/>
                  <c:y val="-1.8943729594776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322-488F-AA93-CCEFCAC57A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GRAFICAS!$B$69:$I$69</c:f>
              <c:strCache>
                <c:ptCount val="8"/>
                <c:pt idx="0">
                  <c:v>Marco Jurídico</c:v>
                </c:pt>
                <c:pt idx="1">
                  <c:v>Planeación</c:v>
                </c:pt>
                <c:pt idx="2">
                  <c:v>Programación</c:v>
                </c:pt>
                <c:pt idx="3">
                  <c:v>Presupuestación</c:v>
                </c:pt>
                <c:pt idx="4">
                  <c:v>Ejercicio y Control</c:v>
                </c:pt>
                <c:pt idx="5">
                  <c:v>Seguimiento</c:v>
                </c:pt>
                <c:pt idx="6">
                  <c:v>Evaluación</c:v>
                </c:pt>
                <c:pt idx="7">
                  <c:v>Indicadores de Resultados</c:v>
                </c:pt>
              </c:strCache>
            </c:strRef>
          </c:cat>
          <c:val>
            <c:numRef>
              <c:f>GRAFICAS!$B$70:$I$70</c:f>
              <c:numCache>
                <c:formatCode>0.0</c:formatCode>
                <c:ptCount val="8"/>
                <c:pt idx="0">
                  <c:v>51.315789473684113</c:v>
                </c:pt>
                <c:pt idx="1">
                  <c:v>64.4409531247953</c:v>
                </c:pt>
                <c:pt idx="2">
                  <c:v>31.60919538634084</c:v>
                </c:pt>
                <c:pt idx="3">
                  <c:v>56.02251898666664</c:v>
                </c:pt>
                <c:pt idx="4">
                  <c:v>58.284600409824463</c:v>
                </c:pt>
                <c:pt idx="5">
                  <c:v>40.199182165941139</c:v>
                </c:pt>
                <c:pt idx="6">
                  <c:v>20.220041626622809</c:v>
                </c:pt>
                <c:pt idx="7">
                  <c:v>47.368421052631511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322-488F-AA93-CCEFCAC57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094400"/>
        <c:axId val="239091600"/>
      </c:radarChart>
      <c:catAx>
        <c:axId val="23909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MX"/>
          </a:p>
        </c:txPr>
        <c:crossAx val="239091600"/>
        <c:crosses val="autoZero"/>
        <c:auto val="0"/>
        <c:lblAlgn val="ctr"/>
        <c:lblOffset val="100"/>
        <c:noMultiLvlLbl val="0"/>
      </c:catAx>
      <c:valAx>
        <c:axId val="239091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39094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616265"/>
          </a:solidFill>
          <a:latin typeface="Soberana Sans" panose="02000000000000000000" pitchFamily="50" charset="0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MX" sz="1100" b="0" dirty="0"/>
              <a:t>Gráfica 2. Porcentaje de Avance por Sección </a:t>
            </a:r>
            <a:r>
              <a:rPr lang="es-MX" sz="1100" b="0" dirty="0" smtClean="0"/>
              <a:t>2016</a:t>
            </a:r>
            <a:endParaRPr lang="es-MX" sz="1100" b="0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310666943663868"/>
          <c:y val="0.2823588345231165"/>
          <c:w val="0.53840406434521704"/>
          <c:h val="0.65398602898373115"/>
        </c:manualLayout>
      </c:layout>
      <c:radarChart>
        <c:radarStyle val="marker"/>
        <c:varyColors val="0"/>
        <c:ser>
          <c:idx val="0"/>
          <c:order val="0"/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38100"/>
            </c:spPr>
          </c:marker>
          <c:dPt>
            <c:idx val="0"/>
            <c:marker>
              <c:spPr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6D2-47BB-9F04-C43BDC903154}"/>
              </c:ext>
            </c:extLst>
          </c:dPt>
          <c:dPt>
            <c:idx val="1"/>
            <c:marker>
              <c:spPr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6D2-47BB-9F04-C43BDC903154}"/>
              </c:ext>
            </c:extLst>
          </c:dPt>
          <c:dPt>
            <c:idx val="2"/>
            <c:marker>
              <c:spPr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6D2-47BB-9F04-C43BDC903154}"/>
              </c:ext>
            </c:extLst>
          </c:dPt>
          <c:dPt>
            <c:idx val="3"/>
            <c:marker>
              <c:spPr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6D2-47BB-9F04-C43BDC903154}"/>
              </c:ext>
            </c:extLst>
          </c:dPt>
          <c:dPt>
            <c:idx val="4"/>
            <c:marker>
              <c:spPr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6D2-47BB-9F04-C43BDC903154}"/>
              </c:ext>
            </c:extLst>
          </c:dPt>
          <c:dLbls>
            <c:dLbl>
              <c:idx val="1"/>
              <c:layout>
                <c:manualLayout>
                  <c:x val="7.6709756111697797E-3"/>
                  <c:y val="-2.8602882440206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6D2-47BB-9F04-C43BDC9031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920303023294302E-2"/>
                  <c:y val="-3.41004646576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6D2-47BB-9F04-C43BDC903154}"/>
                </c:ext>
                <c:ext xmlns:c15="http://schemas.microsoft.com/office/drawing/2012/chart" uri="{CE6537A1-D6FC-4f65-9D91-7224C49458BB}">
                  <c15:layout>
                    <c:manualLayout>
                      <c:w val="9.2430325028108745E-2"/>
                      <c:h val="6.939464297732013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4.5311735339003303E-2"/>
                  <c:y val="6.21597492129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6D2-47BB-9F04-C43BDC9031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032705857608599E-3"/>
                  <c:y val="-3.4100596760443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6D2-47BB-9F04-C43BDC9031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GRAFICAS!$N$38:$R$38</c:f>
              <c:strCache>
                <c:ptCount val="5"/>
                <c:pt idx="0">
                  <c:v> Total PbR-SED</c:v>
                </c:pt>
                <c:pt idx="1">
                  <c:v>Transparencia y Lenguaje Ciudadano   </c:v>
                </c:pt>
                <c:pt idx="2">
                  <c:v>Capacitación</c:v>
                </c:pt>
                <c:pt idx="3">
                  <c:v>Adquisiciones</c:v>
                </c:pt>
                <c:pt idx="4">
                  <c:v>Recursos Humanos</c:v>
                </c:pt>
              </c:strCache>
            </c:strRef>
          </c:cat>
          <c:val>
            <c:numRef>
              <c:f>GRAFICAS!$N$39:$R$39</c:f>
              <c:numCache>
                <c:formatCode>0.0</c:formatCode>
                <c:ptCount val="5"/>
                <c:pt idx="0">
                  <c:v>75.346608734813003</c:v>
                </c:pt>
                <c:pt idx="1">
                  <c:v>62.630208333333343</c:v>
                </c:pt>
                <c:pt idx="2">
                  <c:v>73.4375</c:v>
                </c:pt>
                <c:pt idx="3">
                  <c:v>83.072916666666643</c:v>
                </c:pt>
                <c:pt idx="4">
                  <c:v>65.3125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6D2-47BB-9F04-C43BDC903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301312"/>
        <c:axId val="143782608"/>
      </c:radarChart>
      <c:catAx>
        <c:axId val="21830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900"/>
            </a:pPr>
            <a:endParaRPr lang="es-MX"/>
          </a:p>
        </c:txPr>
        <c:crossAx val="143782608"/>
        <c:crosses val="autoZero"/>
        <c:auto val="0"/>
        <c:lblAlgn val="ctr"/>
        <c:lblOffset val="100"/>
        <c:noMultiLvlLbl val="0"/>
      </c:catAx>
      <c:valAx>
        <c:axId val="143782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18301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616265"/>
          </a:solidFill>
          <a:latin typeface="Soberana Sans" panose="02000000000000000000" pitchFamily="50" charset="0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vert="horz"/>
          <a:lstStyle/>
          <a:p>
            <a:pPr>
              <a:defRPr sz="1100" b="0"/>
            </a:pPr>
            <a:r>
              <a:rPr lang="es-MX" sz="1100" b="0" dirty="0">
                <a:solidFill>
                  <a:srgbClr val="616265"/>
                </a:solidFill>
              </a:rPr>
              <a:t>Gráfica 3. Porcentaje de Avance en </a:t>
            </a:r>
            <a:r>
              <a:rPr lang="es-MX" sz="1100" b="0" dirty="0" smtClean="0">
                <a:solidFill>
                  <a:srgbClr val="616265"/>
                </a:solidFill>
              </a:rPr>
              <a:t>PbR-SED </a:t>
            </a:r>
            <a:r>
              <a:rPr lang="es-MX" sz="1100" b="0" dirty="0">
                <a:solidFill>
                  <a:srgbClr val="616265"/>
                </a:solidFill>
              </a:rPr>
              <a:t>por Categoría </a:t>
            </a:r>
            <a:r>
              <a:rPr lang="es-MX" sz="1100" b="0" dirty="0" smtClean="0">
                <a:solidFill>
                  <a:srgbClr val="616265"/>
                </a:solidFill>
              </a:rPr>
              <a:t>2016</a:t>
            </a:r>
            <a:endParaRPr lang="es-MX" sz="1100" b="0" dirty="0">
              <a:solidFill>
                <a:srgbClr val="616265"/>
              </a:solidFill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5.85106382978723E-2"/>
                  <c:y val="6.23644251626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E60-4FC0-988C-45990C9ED3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303041804092201E-2"/>
                  <c:y val="5.40921143160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E60-4FC0-988C-45990C9ED3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253796095444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E60-4FC0-988C-45990C9ED3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7615736862678E-2"/>
                  <c:y val="-5.9652928416485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E60-4FC0-988C-45990C9ED3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5011069317549097E-17"/>
                  <c:y val="-2.71149674620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E60-4FC0-988C-45990C9ED3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09219858156028E-3"/>
                  <c:y val="-5.1518438177874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E60-4FC0-988C-45990C9ED3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0921985815602497E-3"/>
                  <c:y val="-3.7960954446854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E60-4FC0-988C-45990C9ED3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7842137500620788E-2"/>
                  <c:y val="-2.5582891632709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E60-4FC0-988C-45990C9ED3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616265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GRAFICAS!$F$38:$M$38</c:f>
              <c:strCache>
                <c:ptCount val="8"/>
                <c:pt idx="0">
                  <c:v>Marco Jurídico</c:v>
                </c:pt>
                <c:pt idx="1">
                  <c:v>Planeación</c:v>
                </c:pt>
                <c:pt idx="2">
                  <c:v>Programación</c:v>
                </c:pt>
                <c:pt idx="3">
                  <c:v>Presupuestación</c:v>
                </c:pt>
                <c:pt idx="4">
                  <c:v>Ejercicio y Control</c:v>
                </c:pt>
                <c:pt idx="5">
                  <c:v>Seguimiento</c:v>
                </c:pt>
                <c:pt idx="6">
                  <c:v>Evaluación</c:v>
                </c:pt>
                <c:pt idx="7">
                  <c:v>Indicadores de Resultados</c:v>
                </c:pt>
              </c:strCache>
            </c:strRef>
          </c:cat>
          <c:val>
            <c:numRef>
              <c:f>GRAFICAS!$F$39:$M$39</c:f>
              <c:numCache>
                <c:formatCode>0.0</c:formatCode>
                <c:ptCount val="8"/>
                <c:pt idx="0">
                  <c:v>88.736979166666643</c:v>
                </c:pt>
                <c:pt idx="1">
                  <c:v>81.599813427395873</c:v>
                </c:pt>
                <c:pt idx="2">
                  <c:v>68.673780452901724</c:v>
                </c:pt>
                <c:pt idx="3">
                  <c:v>82.219145483593763</c:v>
                </c:pt>
                <c:pt idx="4">
                  <c:v>79.687500063749951</c:v>
                </c:pt>
                <c:pt idx="5">
                  <c:v>75.951597744360896</c:v>
                </c:pt>
                <c:pt idx="6">
                  <c:v>64.698093208203133</c:v>
                </c:pt>
                <c:pt idx="7">
                  <c:v>84.082031249999972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E60-4FC0-988C-45990C9ED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454624"/>
        <c:axId val="140455184"/>
      </c:radarChart>
      <c:catAx>
        <c:axId val="14045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800">
                <a:solidFill>
                  <a:srgbClr val="616265"/>
                </a:solidFill>
              </a:defRPr>
            </a:pPr>
            <a:endParaRPr lang="es-MX"/>
          </a:p>
        </c:txPr>
        <c:crossAx val="140455184"/>
        <c:crosses val="autoZero"/>
        <c:auto val="0"/>
        <c:lblAlgn val="ctr"/>
        <c:lblOffset val="100"/>
        <c:noMultiLvlLbl val="0"/>
      </c:catAx>
      <c:valAx>
        <c:axId val="1404551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40454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oberana Sans" panose="02000000000000000000" pitchFamily="50" charset="0"/>
        </a:defRPr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r>
              <a:rPr lang="es-ES" sz="1000" dirty="0">
                <a:latin typeface="Soberana Sans" panose="02000000000000000000" pitchFamily="50" charset="0"/>
              </a:rPr>
              <a:t>Gráfica</a:t>
            </a:r>
            <a:r>
              <a:rPr lang="es-ES" sz="1000" baseline="0" dirty="0">
                <a:latin typeface="Soberana Sans" panose="02000000000000000000" pitchFamily="50" charset="0"/>
              </a:rPr>
              <a:t> 4. Índice General de Avance en PbR-SED </a:t>
            </a:r>
          </a:p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r>
              <a:rPr lang="es-ES" sz="1000" baseline="0" dirty="0">
                <a:latin typeface="Soberana Sans" panose="02000000000000000000" pitchFamily="50" charset="0"/>
              </a:rPr>
              <a:t>Municipal / </a:t>
            </a:r>
            <a:r>
              <a:rPr lang="es-ES" sz="1000" baseline="0" dirty="0" smtClean="0">
                <a:latin typeface="Soberana Sans" panose="02000000000000000000" pitchFamily="50" charset="0"/>
              </a:rPr>
              <a:t>DTCM</a:t>
            </a:r>
            <a:endParaRPr lang="es-ES" sz="1000" baseline="0" dirty="0">
              <a:latin typeface="Soberana Sans" panose="02000000000000000000" pitchFamily="50" charset="0"/>
            </a:endParaRPr>
          </a:p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r>
              <a:rPr lang="es-ES" sz="1000" baseline="0" dirty="0">
                <a:latin typeface="Soberana Sans" panose="02000000000000000000" pitchFamily="50" charset="0"/>
              </a:rPr>
              <a:t>Total</a:t>
            </a:r>
            <a:r>
              <a:rPr lang="es-ES" sz="10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Soberana Sans" panose="02000000000000000000" pitchFamily="50" charset="0"/>
                <a:ea typeface="+mn-ea"/>
                <a:cs typeface="+mn-cs"/>
              </a:rPr>
              <a:t> </a:t>
            </a:r>
            <a:r>
              <a:rPr lang="es-ES" sz="1000" baseline="0" dirty="0">
                <a:latin typeface="Soberana Sans" panose="02000000000000000000" pitchFamily="50" charset="0"/>
              </a:rPr>
              <a:t>2016</a:t>
            </a:r>
            <a:endParaRPr lang="es-ES" sz="1000" dirty="0">
              <a:latin typeface="Soberana Sans" panose="02000000000000000000" pitchFamily="50" charset="0"/>
            </a:endParaRPr>
          </a:p>
        </c:rich>
      </c:tx>
      <c:layout>
        <c:manualLayout>
          <c:xMode val="edge"/>
          <c:yMode val="edge"/>
          <c:x val="0.1972994369346403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657087784549815"/>
          <c:y val="8.6810783112000467E-2"/>
          <c:w val="0.73068707923445908"/>
          <c:h val="0.8633641182871201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2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2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2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2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2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3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3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3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4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4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4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4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4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4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4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4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4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4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5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5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5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5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5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5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5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5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5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5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softEdge rad="0"/>
              </a:effectLst>
            </c:spPr>
          </c:dPt>
          <c:dPt>
            <c:idx val="6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softEdge rad="0"/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'[INFORME DEFINITIVO TRABAJO DOS CuestionarioMunicipios_C++_20042016_1016 (3).xlsx]GRAFICAS'!$G$3:$G$67</c:f>
              <c:strCache>
                <c:ptCount val="65"/>
                <c:pt idx="0">
                  <c:v>Ayala</c:v>
                </c:pt>
                <c:pt idx="1">
                  <c:v>Cadereyta de Montes</c:v>
                </c:pt>
                <c:pt idx="2">
                  <c:v>Jerez</c:v>
                </c:pt>
                <c:pt idx="3">
                  <c:v>La Paz</c:v>
                </c:pt>
                <c:pt idx="4">
                  <c:v>Manzanillo</c:v>
                </c:pt>
                <c:pt idx="5">
                  <c:v>Pinotepa Nacional</c:v>
                </c:pt>
                <c:pt idx="6">
                  <c:v>Venustiano Carranza (Chiapas)</c:v>
                </c:pt>
                <c:pt idx="7">
                  <c:v>Mexquitic de Carmona</c:v>
                </c:pt>
                <c:pt idx="8">
                  <c:v>Comondú</c:v>
                </c:pt>
                <c:pt idx="9">
                  <c:v>Fresnillo</c:v>
                </c:pt>
                <c:pt idx="10">
                  <c:v>Escárcega</c:v>
                </c:pt>
                <c:pt idx="11">
                  <c:v>Acajete</c:v>
                </c:pt>
                <c:pt idx="12">
                  <c:v>Cuautepec de Hinojosa</c:v>
                </c:pt>
                <c:pt idx="13">
                  <c:v>Campeche</c:v>
                </c:pt>
                <c:pt idx="14">
                  <c:v>Tecomán</c:v>
                </c:pt>
                <c:pt idx="15">
                  <c:v>Los Reyes</c:v>
                </c:pt>
                <c:pt idx="16">
                  <c:v>Ometepec</c:v>
                </c:pt>
                <c:pt idx="17">
                  <c:v>Umán</c:v>
                </c:pt>
                <c:pt idx="18">
                  <c:v>Calpulalpan</c:v>
                </c:pt>
                <c:pt idx="19">
                  <c:v>Pueblo Nuevo</c:v>
                </c:pt>
                <c:pt idx="20">
                  <c:v>Cozumel</c:v>
                </c:pt>
                <c:pt idx="21">
                  <c:v>Tuxtla Gutiérrez</c:v>
                </c:pt>
                <c:pt idx="22">
                  <c:v>Guaymas</c:v>
                </c:pt>
                <c:pt idx="23">
                  <c:v>Hidalgo del Parral</c:v>
                </c:pt>
                <c:pt idx="24">
                  <c:v>Veracruz</c:v>
                </c:pt>
                <c:pt idx="25">
                  <c:v>Iztapalapa</c:v>
                </c:pt>
                <c:pt idx="26">
                  <c:v>Ensenada</c:v>
                </c:pt>
                <c:pt idx="27">
                  <c:v>Durango</c:v>
                </c:pt>
                <c:pt idx="28">
                  <c:v>Perote</c:v>
                </c:pt>
                <c:pt idx="29">
                  <c:v>Xalisco</c:v>
                </c:pt>
                <c:pt idx="30">
                  <c:v>Reynosa</c:v>
                </c:pt>
                <c:pt idx="31">
                  <c:v>San Luis Potosí</c:v>
                </c:pt>
                <c:pt idx="32">
                  <c:v>San Luis de la Paz</c:v>
                </c:pt>
                <c:pt idx="33">
                  <c:v>Navolato</c:v>
                </c:pt>
                <c:pt idx="34">
                  <c:v>Acuña</c:v>
                </c:pt>
                <c:pt idx="35">
                  <c:v>Juárez</c:v>
                </c:pt>
                <c:pt idx="36">
                  <c:v>Promedio Nacional</c:v>
                </c:pt>
                <c:pt idx="37">
                  <c:v>Cuernavaca</c:v>
                </c:pt>
                <c:pt idx="38">
                  <c:v>Centla</c:v>
                </c:pt>
                <c:pt idx="39">
                  <c:v>Oaxaca de Juárez</c:v>
                </c:pt>
                <c:pt idx="40">
                  <c:v>Venustiano Carranza (DT)</c:v>
                </c:pt>
                <c:pt idx="41">
                  <c:v>Tlaxcala</c:v>
                </c:pt>
                <c:pt idx="42">
                  <c:v>Monterrey</c:v>
                </c:pt>
                <c:pt idx="43">
                  <c:v>Saltillo</c:v>
                </c:pt>
                <c:pt idx="44">
                  <c:v>Ciudad Madero</c:v>
                </c:pt>
                <c:pt idx="45">
                  <c:v>Tepatitlán de Morelos</c:v>
                </c:pt>
                <c:pt idx="46">
                  <c:v>León</c:v>
                </c:pt>
                <c:pt idx="47">
                  <c:v>Tepic</c:v>
                </c:pt>
                <c:pt idx="48">
                  <c:v>Guadalajara</c:v>
                </c:pt>
                <c:pt idx="49">
                  <c:v>Calvillo</c:v>
                </c:pt>
                <c:pt idx="50">
                  <c:v>Almoloya de Juárez</c:v>
                </c:pt>
                <c:pt idx="51">
                  <c:v>Culiacán</c:v>
                </c:pt>
                <c:pt idx="52">
                  <c:v>Mérida</c:v>
                </c:pt>
                <c:pt idx="53">
                  <c:v>García</c:v>
                </c:pt>
                <c:pt idx="54">
                  <c:v>Aguascalientes</c:v>
                </c:pt>
                <c:pt idx="55">
                  <c:v>Acapulco de Juárez</c:v>
                </c:pt>
                <c:pt idx="56">
                  <c:v>Hermosillo</c:v>
                </c:pt>
                <c:pt idx="57">
                  <c:v>Centro</c:v>
                </c:pt>
                <c:pt idx="58">
                  <c:v>Tijuana</c:v>
                </c:pt>
                <c:pt idx="59">
                  <c:v>Benito Juárez</c:v>
                </c:pt>
                <c:pt idx="60">
                  <c:v>Morelia</c:v>
                </c:pt>
                <c:pt idx="61">
                  <c:v>Pachuca de Soto</c:v>
                </c:pt>
                <c:pt idx="62">
                  <c:v>Ecatepec de Morelos</c:v>
                </c:pt>
                <c:pt idx="63">
                  <c:v>Querétaro</c:v>
                </c:pt>
                <c:pt idx="64">
                  <c:v>Puebla</c:v>
                </c:pt>
              </c:strCache>
            </c:strRef>
          </c:cat>
          <c:val>
            <c:numRef>
              <c:f>'[INFORME DEFINITIVO TRABAJO DOS CuestionarioMunicipios_C++_20042016_1016 (3).xlsx]GRAFICAS'!$H$3:$H$67</c:f>
              <c:numCache>
                <c:formatCode>0.0</c:formatCode>
                <c:ptCount val="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11.725323470552631</c:v>
                </c:pt>
                <c:pt idx="8">
                  <c:v>12.977126977105263</c:v>
                </c:pt>
                <c:pt idx="9">
                  <c:v>16.957686067499999</c:v>
                </c:pt>
                <c:pt idx="10">
                  <c:v>18.805960663499999</c:v>
                </c:pt>
                <c:pt idx="11">
                  <c:v>20.361016194921053</c:v>
                </c:pt>
                <c:pt idx="12">
                  <c:v>21.850041456</c:v>
                </c:pt>
                <c:pt idx="13">
                  <c:v>22.101443443131576</c:v>
                </c:pt>
                <c:pt idx="14">
                  <c:v>22.337671799710524</c:v>
                </c:pt>
                <c:pt idx="15">
                  <c:v>23.748837110947367</c:v>
                </c:pt>
                <c:pt idx="16">
                  <c:v>26.600952309488719</c:v>
                </c:pt>
                <c:pt idx="17">
                  <c:v>27.48464638790977</c:v>
                </c:pt>
                <c:pt idx="18">
                  <c:v>27.984246758770674</c:v>
                </c:pt>
                <c:pt idx="19">
                  <c:v>28.99031945610902</c:v>
                </c:pt>
                <c:pt idx="20">
                  <c:v>29.165207519921054</c:v>
                </c:pt>
                <c:pt idx="21">
                  <c:v>29.186512896026311</c:v>
                </c:pt>
                <c:pt idx="22">
                  <c:v>30.536309728631579</c:v>
                </c:pt>
                <c:pt idx="23">
                  <c:v>30.645765846526313</c:v>
                </c:pt>
                <c:pt idx="24">
                  <c:v>31.583962918421054</c:v>
                </c:pt>
                <c:pt idx="25">
                  <c:v>33.93046129211654</c:v>
                </c:pt>
                <c:pt idx="26">
                  <c:v>34.161982673578947</c:v>
                </c:pt>
                <c:pt idx="27">
                  <c:v>35.102694561157897</c:v>
                </c:pt>
                <c:pt idx="28">
                  <c:v>35.318903098842107</c:v>
                </c:pt>
                <c:pt idx="29">
                  <c:v>36.158347195973676</c:v>
                </c:pt>
                <c:pt idx="30">
                  <c:v>36.83741915592104</c:v>
                </c:pt>
                <c:pt idx="31">
                  <c:v>38.063182131578941</c:v>
                </c:pt>
                <c:pt idx="32">
                  <c:v>38.986773774206767</c:v>
                </c:pt>
                <c:pt idx="33">
                  <c:v>40.701270853289472</c:v>
                </c:pt>
                <c:pt idx="34">
                  <c:v>41.842617691214286</c:v>
                </c:pt>
                <c:pt idx="35">
                  <c:v>42.28885717087217</c:v>
                </c:pt>
                <c:pt idx="36">
                  <c:v>42.417619127417503</c:v>
                </c:pt>
                <c:pt idx="37">
                  <c:v>43.233990827421053</c:v>
                </c:pt>
                <c:pt idx="38">
                  <c:v>43.236495946394733</c:v>
                </c:pt>
                <c:pt idx="39">
                  <c:v>44.445316126894731</c:v>
                </c:pt>
                <c:pt idx="40">
                  <c:v>45.752326174499999</c:v>
                </c:pt>
                <c:pt idx="41">
                  <c:v>46.374927262093976</c:v>
                </c:pt>
                <c:pt idx="42">
                  <c:v>48.065248971210522</c:v>
                </c:pt>
                <c:pt idx="43">
                  <c:v>48.946062840105263</c:v>
                </c:pt>
                <c:pt idx="44">
                  <c:v>49.525282351421048</c:v>
                </c:pt>
                <c:pt idx="45">
                  <c:v>49.590329116026311</c:v>
                </c:pt>
                <c:pt idx="46">
                  <c:v>49.799276429499997</c:v>
                </c:pt>
                <c:pt idx="47">
                  <c:v>50.327243698710525</c:v>
                </c:pt>
                <c:pt idx="48">
                  <c:v>50.609055211078946</c:v>
                </c:pt>
                <c:pt idx="49">
                  <c:v>51.026365033718044</c:v>
                </c:pt>
                <c:pt idx="50">
                  <c:v>52.990660772736838</c:v>
                </c:pt>
                <c:pt idx="51">
                  <c:v>55.123038168499995</c:v>
                </c:pt>
                <c:pt idx="52">
                  <c:v>55.41838296171052</c:v>
                </c:pt>
                <c:pt idx="53">
                  <c:v>55.738677873823306</c:v>
                </c:pt>
                <c:pt idx="54">
                  <c:v>56.3</c:v>
                </c:pt>
                <c:pt idx="55">
                  <c:v>56.4</c:v>
                </c:pt>
                <c:pt idx="56">
                  <c:v>56.9</c:v>
                </c:pt>
                <c:pt idx="57">
                  <c:v>58.495297499015031</c:v>
                </c:pt>
                <c:pt idx="58">
                  <c:v>61.980225728131572</c:v>
                </c:pt>
                <c:pt idx="59">
                  <c:v>65.938758396672924</c:v>
                </c:pt>
                <c:pt idx="60">
                  <c:v>67.218250623680447</c:v>
                </c:pt>
                <c:pt idx="61">
                  <c:v>71.588143251849615</c:v>
                </c:pt>
                <c:pt idx="62">
                  <c:v>71.995086527285707</c:v>
                </c:pt>
                <c:pt idx="63">
                  <c:v>73.476280473947355</c:v>
                </c:pt>
                <c:pt idx="64">
                  <c:v>90.957905798515029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37"/>
        <c:axId val="144126160"/>
        <c:axId val="171863744"/>
      </c:barChart>
      <c:catAx>
        <c:axId val="144126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s-MX"/>
          </a:p>
        </c:txPr>
        <c:crossAx val="171863744"/>
        <c:crosses val="autoZero"/>
        <c:auto val="1"/>
        <c:lblAlgn val="ctr"/>
        <c:lblOffset val="100"/>
        <c:noMultiLvlLbl val="0"/>
      </c:catAx>
      <c:valAx>
        <c:axId val="171863744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s-MX"/>
          </a:p>
        </c:txPr>
        <c:crossAx val="144126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oberana Sans" panose="02000000000000000000" pitchFamily="50" charset="0"/>
        </a:defRPr>
      </a:pPr>
      <a:endParaRPr lang="es-MX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vert="horz"/>
          <a:lstStyle/>
          <a:p>
            <a:pPr>
              <a:defRPr sz="1000" b="0"/>
            </a:pPr>
            <a:r>
              <a:rPr lang="es-MX" sz="1000" b="0" dirty="0"/>
              <a:t>Gráfica </a:t>
            </a:r>
            <a:r>
              <a:rPr lang="es-MX" sz="1000" b="0" dirty="0" smtClean="0"/>
              <a:t>5. </a:t>
            </a:r>
            <a:r>
              <a:rPr lang="es-MX" sz="1000" b="0" dirty="0"/>
              <a:t>Porcentaje de Avance por Sección</a:t>
            </a:r>
          </a:p>
          <a:p>
            <a:pPr>
              <a:defRPr sz="1000" b="0"/>
            </a:pPr>
            <a:r>
              <a:rPr lang="es-MX" sz="1000" b="0" dirty="0"/>
              <a:t>Total de Municipios y </a:t>
            </a:r>
            <a:r>
              <a:rPr lang="es-MX" sz="1000" b="0" dirty="0" smtClean="0"/>
              <a:t>DTCM</a:t>
            </a:r>
            <a:endParaRPr lang="es-MX" sz="1000" b="0" dirty="0"/>
          </a:p>
          <a:p>
            <a:pPr>
              <a:defRPr sz="1000" b="0"/>
            </a:pPr>
            <a:r>
              <a:rPr lang="es-MX" sz="1000" b="0" dirty="0"/>
              <a:t>2016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7515148505265546"/>
          <c:y val="0.31099298385367197"/>
          <c:w val="0.49959792939911141"/>
          <c:h val="0.69120714482674106"/>
        </c:manualLayout>
      </c:layout>
      <c:radarChart>
        <c:radarStyle val="marker"/>
        <c:varyColors val="0"/>
        <c:ser>
          <c:idx val="1"/>
          <c:order val="0"/>
          <c:spPr>
            <a:ln w="381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1.88605661580438E-3"/>
                  <c:y val="2.7879137059087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78D-4929-915B-7BDF5E007D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392262407877002E-2"/>
                  <c:y val="-4.877024518276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8D-4929-915B-7BDF5E007D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0906772246689E-2"/>
                  <c:y val="-2.444465783240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78D-4929-915B-7BDF5E007D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501979625428199E-2"/>
                  <c:y val="-0.1193058489640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60.2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78D-4929-915B-7BDF5E007D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4939573231311797E-3"/>
                  <c:y val="-5.6884108998570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78D-4929-915B-7BDF5E007D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GRAFICAS!$J$69:$N$69</c:f>
              <c:strCache>
                <c:ptCount val="5"/>
                <c:pt idx="0">
                  <c:v> Total PbR-SED</c:v>
                </c:pt>
                <c:pt idx="1">
                  <c:v>Transparencia y Lenguaje Ciudadano   </c:v>
                </c:pt>
                <c:pt idx="2">
                  <c:v>Capacitación</c:v>
                </c:pt>
                <c:pt idx="3">
                  <c:v>Adquisiciones</c:v>
                </c:pt>
                <c:pt idx="4">
                  <c:v>Recursos Humanos</c:v>
                </c:pt>
              </c:strCache>
            </c:strRef>
          </c:cat>
          <c:val>
            <c:numRef>
              <c:f>GRAFICAS!$J$70:$N$70</c:f>
              <c:numCache>
                <c:formatCode>0.0</c:formatCode>
                <c:ptCount val="5"/>
                <c:pt idx="0">
                  <c:v>42.858564783238748</c:v>
                </c:pt>
                <c:pt idx="1">
                  <c:v>37.902046783625728</c:v>
                </c:pt>
                <c:pt idx="2">
                  <c:v>36.403508771929822</c:v>
                </c:pt>
                <c:pt idx="3">
                  <c:v>61.403508771929822</c:v>
                </c:pt>
                <c:pt idx="4">
                  <c:v>37.71929824561402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8D-4929-915B-7BDF5E007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058016"/>
        <c:axId val="173064736"/>
      </c:radarChart>
      <c:catAx>
        <c:axId val="17305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MX"/>
          </a:p>
        </c:txPr>
        <c:crossAx val="173064736"/>
        <c:crosses val="autoZero"/>
        <c:auto val="0"/>
        <c:lblAlgn val="ctr"/>
        <c:lblOffset val="100"/>
        <c:noMultiLvlLbl val="0"/>
      </c:catAx>
      <c:valAx>
        <c:axId val="173064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73058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616265"/>
          </a:solidFill>
          <a:latin typeface="Soberana Sans" panose="02000000000000000000" pitchFamily="50" charset="0"/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vert="horz"/>
          <a:lstStyle/>
          <a:p>
            <a:pPr>
              <a:defRPr sz="1000" b="0"/>
            </a:pPr>
            <a:r>
              <a:rPr lang="es-MX" sz="1000" b="0" dirty="0"/>
              <a:t>Gráfica </a:t>
            </a:r>
            <a:r>
              <a:rPr lang="es-MX" sz="1000" b="0" dirty="0" smtClean="0"/>
              <a:t>6. </a:t>
            </a:r>
            <a:r>
              <a:rPr lang="es-MX" sz="1000" b="0" dirty="0"/>
              <a:t>Porcentaje de Avance por Categoría </a:t>
            </a:r>
            <a:r>
              <a:rPr lang="es-MX" sz="1000" b="0" dirty="0" smtClean="0"/>
              <a:t>PbR-SED </a:t>
            </a:r>
          </a:p>
          <a:p>
            <a:pPr>
              <a:defRPr sz="1000" b="0"/>
            </a:pPr>
            <a:r>
              <a:rPr lang="es-MX" sz="1000" b="0" dirty="0" smtClean="0"/>
              <a:t>Total </a:t>
            </a:r>
            <a:r>
              <a:rPr lang="es-MX" sz="1000" b="0" dirty="0"/>
              <a:t>de Municipios y </a:t>
            </a:r>
            <a:r>
              <a:rPr lang="es-MX" sz="1000" b="0" dirty="0" smtClean="0"/>
              <a:t>DTCD</a:t>
            </a:r>
            <a:endParaRPr lang="es-MX" sz="1000" b="0" dirty="0"/>
          </a:p>
          <a:p>
            <a:pPr>
              <a:defRPr sz="1000" b="0"/>
            </a:pPr>
            <a:r>
              <a:rPr lang="es-MX" sz="1000" b="0" dirty="0"/>
              <a:t>2016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473938639026101"/>
          <c:y val="0.26731216524763701"/>
          <c:w val="0.46112994350282499"/>
          <c:h val="0.66357723577235805"/>
        </c:manualLayout>
      </c:layout>
      <c:radarChart>
        <c:radarStyle val="marker"/>
        <c:varyColors val="0"/>
        <c:ser>
          <c:idx val="1"/>
          <c:order val="0"/>
          <c:spPr>
            <a:ln w="381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1.88605661580438E-3"/>
                  <c:y val="2.7879137059087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322-488F-AA93-CCEFCAC57A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742544893752497E-2"/>
                  <c:y val="-2.709002838059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322-488F-AA93-CCEFCAC57A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5577205391698897E-3"/>
                  <c:y val="-2.1734630732134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322-488F-AA93-CCEFCAC57A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03109568931E-3"/>
                  <c:y val="-0.12743593026481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322-488F-AA93-CCEFCAC57A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4939573231311502E-3"/>
                  <c:y val="-1.8943729594776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322-488F-AA93-CCEFCAC57A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GRAFICAS!$B$69:$I$69</c:f>
              <c:strCache>
                <c:ptCount val="8"/>
                <c:pt idx="0">
                  <c:v>Marco Jurídico</c:v>
                </c:pt>
                <c:pt idx="1">
                  <c:v>Planeación</c:v>
                </c:pt>
                <c:pt idx="2">
                  <c:v>Programación</c:v>
                </c:pt>
                <c:pt idx="3">
                  <c:v>Presupuestación</c:v>
                </c:pt>
                <c:pt idx="4">
                  <c:v>Ejercicio y Control</c:v>
                </c:pt>
                <c:pt idx="5">
                  <c:v>Seguimiento</c:v>
                </c:pt>
                <c:pt idx="6">
                  <c:v>Evaluación</c:v>
                </c:pt>
                <c:pt idx="7">
                  <c:v>Indicadores de Resultados</c:v>
                </c:pt>
              </c:strCache>
            </c:strRef>
          </c:cat>
          <c:val>
            <c:numRef>
              <c:f>GRAFICAS!$B$70:$I$70</c:f>
              <c:numCache>
                <c:formatCode>0.0</c:formatCode>
                <c:ptCount val="8"/>
                <c:pt idx="0">
                  <c:v>51.315789473684113</c:v>
                </c:pt>
                <c:pt idx="1">
                  <c:v>64.4409531247953</c:v>
                </c:pt>
                <c:pt idx="2">
                  <c:v>31.60919538634084</c:v>
                </c:pt>
                <c:pt idx="3">
                  <c:v>56.02251898666664</c:v>
                </c:pt>
                <c:pt idx="4">
                  <c:v>58.284600409824463</c:v>
                </c:pt>
                <c:pt idx="5">
                  <c:v>40.199182165941139</c:v>
                </c:pt>
                <c:pt idx="6">
                  <c:v>20.220041626622809</c:v>
                </c:pt>
                <c:pt idx="7">
                  <c:v>47.368421052631511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322-488F-AA93-CCEFCAC57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7507520"/>
        <c:axId val="227508080"/>
      </c:radarChart>
      <c:catAx>
        <c:axId val="22750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MX"/>
          </a:p>
        </c:txPr>
        <c:crossAx val="227508080"/>
        <c:crosses val="autoZero"/>
        <c:auto val="0"/>
        <c:lblAlgn val="ctr"/>
        <c:lblOffset val="100"/>
        <c:noMultiLvlLbl val="0"/>
      </c:catAx>
      <c:valAx>
        <c:axId val="227508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27507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616265"/>
          </a:solidFill>
          <a:latin typeface="Soberana Sans" panose="02000000000000000000" pitchFamily="50" charset="0"/>
        </a:defRPr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vert="horz"/>
          <a:lstStyle/>
          <a:p>
            <a:pPr>
              <a:defRPr sz="1000" b="0"/>
            </a:pPr>
            <a:r>
              <a:rPr lang="es-MX" sz="1000" b="0" dirty="0"/>
              <a:t>Gráfica </a:t>
            </a:r>
            <a:r>
              <a:rPr lang="es-MX" sz="1000" b="0" dirty="0" smtClean="0"/>
              <a:t>7. </a:t>
            </a:r>
            <a:r>
              <a:rPr lang="es-MX" sz="1000" b="0" dirty="0"/>
              <a:t>Porcentaje de Avance por Sección de Municipios / </a:t>
            </a:r>
            <a:r>
              <a:rPr lang="es-MX" sz="1000" b="0" dirty="0" smtClean="0"/>
              <a:t>DTCM </a:t>
            </a:r>
            <a:r>
              <a:rPr lang="es-MX" sz="1000" b="0" dirty="0"/>
              <a:t>(Población Mayor y Población Media)</a:t>
            </a:r>
          </a:p>
          <a:p>
            <a:pPr>
              <a:defRPr sz="1000" b="0"/>
            </a:pPr>
            <a:r>
              <a:rPr lang="es-MX" sz="1000" b="0" dirty="0"/>
              <a:t>2016</a:t>
            </a:r>
          </a:p>
        </c:rich>
      </c:tx>
      <c:layout>
        <c:manualLayout>
          <c:xMode val="edge"/>
          <c:yMode val="edge"/>
          <c:x val="0.1305520482023205"/>
          <c:y val="2.854376665951775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031340437667521"/>
          <c:y val="0.26758295290909651"/>
          <c:w val="0.49250287569522094"/>
          <c:h val="0.63722295413462426"/>
        </c:manualLayout>
      </c:layout>
      <c:radarChart>
        <c:radarStyle val="marker"/>
        <c:varyColors val="0"/>
        <c:ser>
          <c:idx val="0"/>
          <c:order val="0"/>
          <c:tx>
            <c:strRef>
              <c:f>GRAFICAS!$S$71</c:f>
              <c:strCache>
                <c:ptCount val="1"/>
                <c:pt idx="0">
                  <c:v>Mayor Población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1.8825301204819999E-3"/>
                  <c:y val="1.084598698481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F1E-4375-B488-D0D495494F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274154376324143E-3"/>
                  <c:y val="-6.3444035992223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F1E-4375-B488-D0D495494F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590361445783101E-2"/>
                  <c:y val="-5.9652928416485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F1E-4375-B488-D0D495494F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860841423948195E-2"/>
                  <c:y val="-4.0672451193058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F1E-4375-B488-D0D495494F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472891566265E-2"/>
                  <c:y val="-2.1691973969631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F1E-4375-B488-D0D495494F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GRAFICAS!$P$80:$P$84</c:f>
              <c:strCache>
                <c:ptCount val="5"/>
                <c:pt idx="0">
                  <c:v> Total PbR-SED</c:v>
                </c:pt>
                <c:pt idx="1">
                  <c:v>Transparencia y Lenguaje Ciudadano   </c:v>
                </c:pt>
                <c:pt idx="2">
                  <c:v>Capacitación</c:v>
                </c:pt>
                <c:pt idx="3">
                  <c:v>Adquisiciones</c:v>
                </c:pt>
                <c:pt idx="4">
                  <c:v>Recursos Humanos</c:v>
                </c:pt>
              </c:strCache>
            </c:strRef>
          </c:cat>
          <c:val>
            <c:numRef>
              <c:f>GRAFICAS!$S$80:$S$84</c:f>
              <c:numCache>
                <c:formatCode>0.0</c:formatCode>
                <c:ptCount val="5"/>
                <c:pt idx="0">
                  <c:v>51.1780804285033</c:v>
                </c:pt>
                <c:pt idx="1">
                  <c:v>43.020833333333343</c:v>
                </c:pt>
                <c:pt idx="2">
                  <c:v>46.666666666666558</c:v>
                </c:pt>
                <c:pt idx="3">
                  <c:v>68.333333333333243</c:v>
                </c:pt>
                <c:pt idx="4">
                  <c:v>47.666666666666558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F1E-4375-B488-D0D495494FB4}"/>
            </c:ext>
          </c:extLst>
        </c:ser>
        <c:ser>
          <c:idx val="1"/>
          <c:order val="1"/>
          <c:tx>
            <c:strRef>
              <c:f>GRAFICAS!$R$71</c:f>
              <c:strCache>
                <c:ptCount val="1"/>
                <c:pt idx="0">
                  <c:v>Población Media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1.5217038807012701E-3"/>
                  <c:y val="0.126667793826384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F1E-4375-B488-D0D495494F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4487298049047305E-2"/>
                  <c:y val="2.5797197129499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F1E-4375-B488-D0D495494F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888530736102E-2"/>
                  <c:y val="-7.3058735756189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F1E-4375-B488-D0D495494F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499690848216276E-2"/>
                  <c:y val="-0.11639251939829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F1E-4375-B488-D0D495494F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0909565530377897E-2"/>
                  <c:y val="4.880682092652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F1E-4375-B488-D0D495494F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GRAFICAS!$P$80:$P$84</c:f>
              <c:strCache>
                <c:ptCount val="5"/>
                <c:pt idx="0">
                  <c:v> Total PbR-SED</c:v>
                </c:pt>
                <c:pt idx="1">
                  <c:v>Transparencia y Lenguaje Ciudadano   </c:v>
                </c:pt>
                <c:pt idx="2">
                  <c:v>Capacitación</c:v>
                </c:pt>
                <c:pt idx="3">
                  <c:v>Adquisiciones</c:v>
                </c:pt>
                <c:pt idx="4">
                  <c:v>Recursos Humanos</c:v>
                </c:pt>
              </c:strCache>
            </c:strRef>
          </c:cat>
          <c:val>
            <c:numRef>
              <c:f>GRAFICAS!$R$80:$R$84</c:f>
              <c:numCache>
                <c:formatCode>0.0</c:formatCode>
                <c:ptCount val="5"/>
                <c:pt idx="0">
                  <c:v>33.614658510722613</c:v>
                </c:pt>
                <c:pt idx="1">
                  <c:v>32.214506172839513</c:v>
                </c:pt>
                <c:pt idx="2">
                  <c:v>25</c:v>
                </c:pt>
                <c:pt idx="3">
                  <c:v>51.234567901234499</c:v>
                </c:pt>
                <c:pt idx="4">
                  <c:v>26.666666666666671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F1E-4375-B488-D0D495494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7510880"/>
        <c:axId val="227511440"/>
      </c:radarChart>
      <c:catAx>
        <c:axId val="22751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900"/>
            </a:pPr>
            <a:endParaRPr lang="es-MX"/>
          </a:p>
        </c:txPr>
        <c:crossAx val="227511440"/>
        <c:crosses val="autoZero"/>
        <c:auto val="0"/>
        <c:lblAlgn val="ctr"/>
        <c:lblOffset val="100"/>
        <c:noMultiLvlLbl val="0"/>
      </c:catAx>
      <c:valAx>
        <c:axId val="2275114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27510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081837294594099"/>
          <c:y val="0.8708612396213119"/>
          <c:w val="0.26489655272743323"/>
          <c:h val="0.12793039002420417"/>
        </c:manualLayout>
      </c:layout>
      <c:overlay val="0"/>
      <c:txPr>
        <a:bodyPr/>
        <a:lstStyle/>
        <a:p>
          <a:pPr>
            <a:defRPr sz="700"/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rgbClr val="616265"/>
          </a:solidFill>
          <a:latin typeface="Soberana Sans" panose="02000000000000000000" pitchFamily="50" charset="0"/>
        </a:defRPr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vert="horz"/>
          <a:lstStyle/>
          <a:p>
            <a:pPr algn="ctr">
              <a:defRPr sz="1000" b="0"/>
            </a:pPr>
            <a:r>
              <a:rPr lang="es-MX" sz="1000" b="0" dirty="0"/>
              <a:t>Gráfica </a:t>
            </a:r>
            <a:r>
              <a:rPr lang="es-MX" sz="1000" b="0" dirty="0" smtClean="0"/>
              <a:t>8. </a:t>
            </a:r>
            <a:r>
              <a:rPr lang="es-MX" sz="1000" b="0" dirty="0"/>
              <a:t>Porcentaje de Avance en PbR-SED por Categoría de Municipios / </a:t>
            </a:r>
            <a:r>
              <a:rPr lang="es-MX" sz="1000" b="0" dirty="0" smtClean="0"/>
              <a:t>DTCM</a:t>
            </a:r>
            <a:endParaRPr lang="es-MX" sz="1000" b="0" dirty="0"/>
          </a:p>
          <a:p>
            <a:pPr algn="ctr">
              <a:defRPr sz="1000" b="0"/>
            </a:pPr>
            <a:r>
              <a:rPr lang="es-MX" sz="1000" b="0" dirty="0"/>
              <a:t>(Población Mayor y Población Media) 2016</a:t>
            </a:r>
          </a:p>
        </c:rich>
      </c:tx>
      <c:layout>
        <c:manualLayout>
          <c:xMode val="edge"/>
          <c:yMode val="edge"/>
          <c:x val="0.119402701390437"/>
          <c:y val="4.763239002521710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448353453182799"/>
          <c:y val="0.27276739200983802"/>
          <c:w val="0.44043066952850801"/>
          <c:h val="0.63437302509095195"/>
        </c:manualLayout>
      </c:layout>
      <c:radarChart>
        <c:radarStyle val="marker"/>
        <c:varyColors val="0"/>
        <c:ser>
          <c:idx val="0"/>
          <c:order val="0"/>
          <c:tx>
            <c:strRef>
              <c:f>GRAFICAS!$S$71</c:f>
              <c:strCache>
                <c:ptCount val="1"/>
                <c:pt idx="0">
                  <c:v>Mayor Población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2.0707831325301101E-2"/>
                  <c:y val="5.4229934924078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CEC-4705-BC36-A045DAE0C8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889674841096701E-2"/>
                  <c:y val="7.049891540130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EC-4705-BC36-A045DAE0C8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825301204819301E-3"/>
                  <c:y val="-2.7114967462039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CEC-4705-BC36-A045DAE0C8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241624523116201E-2"/>
                  <c:y val="-6.2098002941455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EC-4705-BC36-A045DAE0C8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6475903614457796E-3"/>
                  <c:y val="-3.25379609544467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CEC-4705-BC36-A045DAE0C8A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-7.5301204819277099E-3"/>
                  <c:y val="-1.89804772234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CEC-4705-BC36-A045DAE0C8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060240963855401E-2"/>
                  <c:y val="-2.1691973969631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CEC-4705-BC36-A045DAE0C8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9427710843374E-2"/>
                  <c:y val="4.0672451193058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CEC-4705-BC36-A045DAE0C8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GRAFICAS!$P$72:$P$79</c:f>
              <c:strCache>
                <c:ptCount val="8"/>
                <c:pt idx="0">
                  <c:v>Marco Jurídico</c:v>
                </c:pt>
                <c:pt idx="1">
                  <c:v>Planeación</c:v>
                </c:pt>
                <c:pt idx="2">
                  <c:v>Programación</c:v>
                </c:pt>
                <c:pt idx="3">
                  <c:v>Presupuestación</c:v>
                </c:pt>
                <c:pt idx="4">
                  <c:v>Ejercicio y Control</c:v>
                </c:pt>
                <c:pt idx="5">
                  <c:v>Seguimiento</c:v>
                </c:pt>
                <c:pt idx="6">
                  <c:v>Evaluación</c:v>
                </c:pt>
                <c:pt idx="7">
                  <c:v>Indicadores de Resultados</c:v>
                </c:pt>
              </c:strCache>
            </c:strRef>
          </c:cat>
          <c:val>
            <c:numRef>
              <c:f>GRAFICAS!$S$72:$S$79</c:f>
              <c:numCache>
                <c:formatCode>0.0</c:formatCode>
                <c:ptCount val="8"/>
                <c:pt idx="0">
                  <c:v>62.916666666666544</c:v>
                </c:pt>
                <c:pt idx="1">
                  <c:v>73.532338303555349</c:v>
                </c:pt>
                <c:pt idx="2">
                  <c:v>37.701149406666588</c:v>
                </c:pt>
                <c:pt idx="3">
                  <c:v>64.253731343166521</c:v>
                </c:pt>
                <c:pt idx="4">
                  <c:v>69.444444464666702</c:v>
                </c:pt>
                <c:pt idx="5">
                  <c:v>48.671679197994948</c:v>
                </c:pt>
                <c:pt idx="6">
                  <c:v>27.57062146491667</c:v>
                </c:pt>
                <c:pt idx="7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EC-4705-BC36-A045DAE0C8A1}"/>
            </c:ext>
          </c:extLst>
        </c:ser>
        <c:ser>
          <c:idx val="1"/>
          <c:order val="1"/>
          <c:tx>
            <c:strRef>
              <c:f>GRAFICAS!$R$71</c:f>
              <c:strCache>
                <c:ptCount val="1"/>
                <c:pt idx="0">
                  <c:v>Población Media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4.9455376122791196E-3"/>
                  <c:y val="2.3622047244094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CEC-4705-BC36-A045DAE0C8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128181278765797E-2"/>
                  <c:y val="5.10751345521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CEC-4705-BC36-A045DAE0C8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13199672246521E-2"/>
                  <c:y val="-4.517559429966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CEC-4705-BC36-A045DAE0C8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640512603948895E-2"/>
                  <c:y val="-6.069350194589279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CEC-4705-BC36-A045DAE0C8A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7.5301177984116547E-3"/>
                  <c:y val="-1.632836008681338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CEC-4705-BC36-A045DAE0C8A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7.9285761377587499E-2"/>
                  <c:y val="-4.9639911931975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CEC-4705-BC36-A045DAE0C8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0589900804151099E-2"/>
                  <c:y val="5.2646427939864301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CEC-4705-BC36-A045DAE0C8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09500136311882E-2"/>
                  <c:y val="5.4789542529539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CEC-4705-BC36-A045DAE0C8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GRAFICAS!$P$72:$P$79</c:f>
              <c:strCache>
                <c:ptCount val="8"/>
                <c:pt idx="0">
                  <c:v>Marco Jurídico</c:v>
                </c:pt>
                <c:pt idx="1">
                  <c:v>Planeación</c:v>
                </c:pt>
                <c:pt idx="2">
                  <c:v>Programación</c:v>
                </c:pt>
                <c:pt idx="3">
                  <c:v>Presupuestación</c:v>
                </c:pt>
                <c:pt idx="4">
                  <c:v>Ejercicio y Control</c:v>
                </c:pt>
                <c:pt idx="5">
                  <c:v>Seguimiento</c:v>
                </c:pt>
                <c:pt idx="6">
                  <c:v>Evaluación</c:v>
                </c:pt>
                <c:pt idx="7">
                  <c:v>Indicadores de Resultados</c:v>
                </c:pt>
              </c:strCache>
            </c:strRef>
          </c:cat>
          <c:val>
            <c:numRef>
              <c:f>GRAFICAS!$R$72:$R$79</c:f>
              <c:numCache>
                <c:formatCode>0.0</c:formatCode>
                <c:ptCount val="8"/>
                <c:pt idx="0">
                  <c:v>38.425925925925981</c:v>
                </c:pt>
                <c:pt idx="1">
                  <c:v>54.339414037283923</c:v>
                </c:pt>
                <c:pt idx="2">
                  <c:v>24.84035758597884</c:v>
                </c:pt>
                <c:pt idx="3">
                  <c:v>46.876727479444327</c:v>
                </c:pt>
                <c:pt idx="4">
                  <c:v>45.884773682222161</c:v>
                </c:pt>
                <c:pt idx="5">
                  <c:v>30.785296574770189</c:v>
                </c:pt>
                <c:pt idx="6">
                  <c:v>12.0527306951852</c:v>
                </c:pt>
                <c:pt idx="7">
                  <c:v>38.8888888888889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CEC-4705-BC36-A045DAE0C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7514240"/>
        <c:axId val="227514800"/>
      </c:radarChart>
      <c:catAx>
        <c:axId val="22751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900"/>
            </a:pPr>
            <a:endParaRPr lang="es-MX"/>
          </a:p>
        </c:txPr>
        <c:crossAx val="227514800"/>
        <c:crosses val="autoZero"/>
        <c:auto val="0"/>
        <c:lblAlgn val="ctr"/>
        <c:lblOffset val="100"/>
        <c:noMultiLvlLbl val="0"/>
      </c:catAx>
      <c:valAx>
        <c:axId val="22751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275142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28110034435612"/>
          <c:y val="0.86666813729950753"/>
          <c:w val="0.27194244604316498"/>
          <c:h val="0.132114083369227"/>
        </c:manualLayout>
      </c:layout>
      <c:overlay val="0"/>
      <c:txPr>
        <a:bodyPr/>
        <a:lstStyle/>
        <a:p>
          <a:pPr>
            <a:defRPr sz="700"/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rgbClr val="616265"/>
          </a:solidFill>
          <a:latin typeface="Soberana Sans" panose="02000000000000000000" pitchFamily="50" charset="0"/>
        </a:defRPr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vert="horz"/>
          <a:lstStyle/>
          <a:p>
            <a:pPr>
              <a:defRPr sz="1100" b="0"/>
            </a:pPr>
            <a:r>
              <a:rPr lang="es-MX" sz="1100" b="0" dirty="0" smtClean="0">
                <a:solidFill>
                  <a:srgbClr val="616265"/>
                </a:solidFill>
              </a:rPr>
              <a:t>Porcentaje </a:t>
            </a:r>
            <a:r>
              <a:rPr lang="es-MX" sz="1100" b="0" dirty="0">
                <a:solidFill>
                  <a:srgbClr val="616265"/>
                </a:solidFill>
              </a:rPr>
              <a:t>de Avance en </a:t>
            </a:r>
            <a:r>
              <a:rPr lang="es-MX" sz="1100" b="0" dirty="0" smtClean="0">
                <a:solidFill>
                  <a:srgbClr val="616265"/>
                </a:solidFill>
              </a:rPr>
              <a:t>PbR-SED </a:t>
            </a:r>
            <a:r>
              <a:rPr lang="es-MX" sz="1100" b="0" dirty="0">
                <a:solidFill>
                  <a:srgbClr val="616265"/>
                </a:solidFill>
              </a:rPr>
              <a:t>por Categoría </a:t>
            </a:r>
            <a:r>
              <a:rPr lang="es-MX" sz="1100" b="0" dirty="0" smtClean="0">
                <a:solidFill>
                  <a:srgbClr val="616265"/>
                </a:solidFill>
              </a:rPr>
              <a:t>2016</a:t>
            </a:r>
            <a:endParaRPr lang="es-MX" sz="1100" b="0" dirty="0">
              <a:solidFill>
                <a:srgbClr val="616265"/>
              </a:solidFill>
            </a:endParaRPr>
          </a:p>
        </c:rich>
      </c:tx>
      <c:layout>
        <c:manualLayout>
          <c:xMode val="edge"/>
          <c:yMode val="edge"/>
          <c:x val="0.18080058953633207"/>
          <c:y val="7.3929961089494164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5.85106382978723E-2"/>
                  <c:y val="6.23644251626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E60-4FC0-988C-45990C9ED3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303041804092201E-2"/>
                  <c:y val="5.40921143160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E60-4FC0-988C-45990C9ED3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253796095444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E60-4FC0-988C-45990C9ED3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7615736862678E-2"/>
                  <c:y val="-5.9652928416485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E60-4FC0-988C-45990C9ED3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5011069317549097E-17"/>
                  <c:y val="-2.71149674620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E60-4FC0-988C-45990C9ED3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09219858156028E-3"/>
                  <c:y val="-5.1518438177874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E60-4FC0-988C-45990C9ED3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0921985815602497E-3"/>
                  <c:y val="-3.7960954446854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E60-4FC0-988C-45990C9ED3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7842137500620788E-2"/>
                  <c:y val="-2.5582891632709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E60-4FC0-988C-45990C9ED3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616265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GRAFICAS!$F$38:$M$38</c:f>
              <c:strCache>
                <c:ptCount val="8"/>
                <c:pt idx="0">
                  <c:v>Marco Jurídico</c:v>
                </c:pt>
                <c:pt idx="1">
                  <c:v>Planeación</c:v>
                </c:pt>
                <c:pt idx="2">
                  <c:v>Programación</c:v>
                </c:pt>
                <c:pt idx="3">
                  <c:v>Presupuestación</c:v>
                </c:pt>
                <c:pt idx="4">
                  <c:v>Ejercicio y Control</c:v>
                </c:pt>
                <c:pt idx="5">
                  <c:v>Seguimiento</c:v>
                </c:pt>
                <c:pt idx="6">
                  <c:v>Evaluación</c:v>
                </c:pt>
                <c:pt idx="7">
                  <c:v>Indicadores de Resultados</c:v>
                </c:pt>
              </c:strCache>
            </c:strRef>
          </c:cat>
          <c:val>
            <c:numRef>
              <c:f>GRAFICAS!$F$39:$M$39</c:f>
              <c:numCache>
                <c:formatCode>0.0</c:formatCode>
                <c:ptCount val="8"/>
                <c:pt idx="0">
                  <c:v>88.736979166666643</c:v>
                </c:pt>
                <c:pt idx="1">
                  <c:v>81.599813427395873</c:v>
                </c:pt>
                <c:pt idx="2">
                  <c:v>68.673780452901724</c:v>
                </c:pt>
                <c:pt idx="3">
                  <c:v>82.219145483593763</c:v>
                </c:pt>
                <c:pt idx="4">
                  <c:v>79.687500063749951</c:v>
                </c:pt>
                <c:pt idx="5">
                  <c:v>75.951597744360896</c:v>
                </c:pt>
                <c:pt idx="6">
                  <c:v>64.698093208203133</c:v>
                </c:pt>
                <c:pt idx="7">
                  <c:v>84.082031249999972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E60-4FC0-988C-45990C9ED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087120"/>
        <c:axId val="239083200"/>
      </c:radarChart>
      <c:catAx>
        <c:axId val="23908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800">
                <a:solidFill>
                  <a:srgbClr val="616265"/>
                </a:solidFill>
              </a:defRPr>
            </a:pPr>
            <a:endParaRPr lang="es-MX"/>
          </a:p>
        </c:txPr>
        <c:crossAx val="239083200"/>
        <c:crosses val="autoZero"/>
        <c:auto val="0"/>
        <c:lblAlgn val="ctr"/>
        <c:lblOffset val="100"/>
        <c:noMultiLvlLbl val="0"/>
      </c:catAx>
      <c:valAx>
        <c:axId val="239083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39087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oberana Sans" panose="02000000000000000000" pitchFamily="50" charset="0"/>
        </a:defRPr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DB49C-97B4-4253-84EA-1715D5EA2C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7EB6130-1E0F-4273-9CED-14E0B60F801A}">
      <dgm:prSet phldrT="[Texto]" custT="1"/>
      <dgm:spPr>
        <a:solidFill>
          <a:srgbClr val="FFFFFF"/>
        </a:solidFill>
        <a:ln w="57150">
          <a:solidFill>
            <a:srgbClr val="E69460"/>
          </a:solidFill>
          <a:prstDash val="dash"/>
        </a:ln>
        <a:effectLst>
          <a:glow rad="63500">
            <a:schemeClr val="bg1">
              <a:lumMod val="95000"/>
              <a:alpha val="40000"/>
            </a:schemeClr>
          </a:glow>
          <a:softEdge rad="0"/>
        </a:effectLst>
      </dgm:spPr>
      <dgm:t>
        <a:bodyPr/>
        <a:lstStyle/>
        <a:p>
          <a:pPr algn="ctr"/>
          <a:r>
            <a:rPr lang="es-MX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rPr>
            <a:t>Pilares de la Gestión para Resultados</a:t>
          </a:r>
          <a:endParaRPr lang="es-MX" sz="1500" b="1" dirty="0">
            <a:solidFill>
              <a:schemeClr val="tx1">
                <a:lumMod val="65000"/>
                <a:lumOff val="35000"/>
              </a:schemeClr>
            </a:solidFill>
            <a:latin typeface="Soberana Sans" panose="02000000000000000000" pitchFamily="50" charset="0"/>
          </a:endParaRPr>
        </a:p>
      </dgm:t>
    </dgm:pt>
    <dgm:pt modelId="{A1020823-3BF3-4212-BD22-73BFB748164C}" type="parTrans" cxnId="{984FE104-4864-4448-B612-0AA1CB924E77}">
      <dgm:prSet/>
      <dgm:spPr/>
      <dgm:t>
        <a:bodyPr/>
        <a:lstStyle/>
        <a:p>
          <a:pPr algn="ctr"/>
          <a:endParaRPr lang="es-MX" sz="1400">
            <a:latin typeface="Soberana Sans" panose="02000000000000000000" pitchFamily="50" charset="0"/>
          </a:endParaRPr>
        </a:p>
      </dgm:t>
    </dgm:pt>
    <dgm:pt modelId="{B4D7146B-2340-48F5-B3BC-8400E67AB48F}" type="sibTrans" cxnId="{984FE104-4864-4448-B612-0AA1CB924E77}">
      <dgm:prSet/>
      <dgm:spPr/>
      <dgm:t>
        <a:bodyPr/>
        <a:lstStyle/>
        <a:p>
          <a:pPr algn="ctr"/>
          <a:endParaRPr lang="es-MX" sz="1400">
            <a:latin typeface="Soberana Sans" panose="02000000000000000000" pitchFamily="50" charset="0"/>
          </a:endParaRPr>
        </a:p>
      </dgm:t>
    </dgm:pt>
    <dgm:pt modelId="{A1E7D6A2-E98B-4DFD-91FC-6655AAB48185}">
      <dgm:prSet phldrT="[Texto]" custT="1"/>
      <dgm:spPr>
        <a:solidFill>
          <a:srgbClr val="325C5F"/>
        </a:solidFill>
        <a:ln>
          <a:solidFill>
            <a:srgbClr val="325C5F"/>
          </a:solidFill>
        </a:ln>
      </dgm:spPr>
      <dgm:t>
        <a:bodyPr/>
        <a:lstStyle/>
        <a:p>
          <a:pPr algn="ctr"/>
          <a:r>
            <a:rPr lang="es-MX" sz="1200" dirty="0" smtClean="0">
              <a:solidFill>
                <a:schemeClr val="bg1"/>
              </a:solidFill>
              <a:latin typeface="Soberana Sans" panose="02000000000000000000" pitchFamily="50" charset="0"/>
            </a:rPr>
            <a:t>1. Planeación orientada a Resultados</a:t>
          </a:r>
          <a:endParaRPr lang="es-MX" sz="1200" dirty="0">
            <a:solidFill>
              <a:schemeClr val="bg1"/>
            </a:solidFill>
            <a:latin typeface="Soberana Sans" panose="02000000000000000000" pitchFamily="50" charset="0"/>
          </a:endParaRPr>
        </a:p>
      </dgm:t>
    </dgm:pt>
    <dgm:pt modelId="{4ECD10EC-CF5E-4D47-8010-C6C3FC517C32}" type="parTrans" cxnId="{B507E594-8AF5-474A-82E9-ABBA7B32439B}">
      <dgm:prSet/>
      <dgm:spPr>
        <a:solidFill>
          <a:schemeClr val="bg1">
            <a:lumMod val="50000"/>
          </a:schemeClr>
        </a:solidFill>
        <a:ln w="57150"/>
      </dgm:spPr>
      <dgm:t>
        <a:bodyPr/>
        <a:lstStyle/>
        <a:p>
          <a:pPr algn="ctr"/>
          <a:endParaRPr lang="es-MX" sz="1400">
            <a:latin typeface="Soberana Sans" panose="02000000000000000000" pitchFamily="50" charset="0"/>
          </a:endParaRPr>
        </a:p>
      </dgm:t>
    </dgm:pt>
    <dgm:pt modelId="{292E73D1-4584-4C44-8FCC-0EA33EAC9DEA}" type="sibTrans" cxnId="{B507E594-8AF5-474A-82E9-ABBA7B32439B}">
      <dgm:prSet/>
      <dgm:spPr/>
      <dgm:t>
        <a:bodyPr/>
        <a:lstStyle/>
        <a:p>
          <a:pPr algn="ctr"/>
          <a:endParaRPr lang="es-MX" sz="1400">
            <a:latin typeface="Soberana Sans" panose="02000000000000000000" pitchFamily="50" charset="0"/>
          </a:endParaRPr>
        </a:p>
      </dgm:t>
    </dgm:pt>
    <dgm:pt modelId="{D9D77D7D-D358-465F-B666-48A49383308A}">
      <dgm:prSet phldrT="[Texto]" custT="1"/>
      <dgm:spPr>
        <a:solidFill>
          <a:srgbClr val="325C5F"/>
        </a:solidFill>
        <a:ln>
          <a:solidFill>
            <a:srgbClr val="325C5F"/>
          </a:solidFill>
        </a:ln>
      </dgm:spPr>
      <dgm:t>
        <a:bodyPr/>
        <a:lstStyle/>
        <a:p>
          <a:pPr algn="ctr"/>
          <a:r>
            <a:rPr lang="es-MX" sz="1200" dirty="0" smtClean="0">
              <a:solidFill>
                <a:schemeClr val="bg1"/>
              </a:solidFill>
              <a:latin typeface="Soberana Sans" panose="02000000000000000000" pitchFamily="50" charset="0"/>
            </a:rPr>
            <a:t>2. </a:t>
          </a:r>
          <a:r>
            <a:rPr lang="es-MX" sz="1200" b="1" dirty="0" smtClean="0">
              <a:solidFill>
                <a:schemeClr val="bg1"/>
              </a:solidFill>
              <a:latin typeface="Soberana Sans" panose="02000000000000000000" pitchFamily="50" charset="0"/>
            </a:rPr>
            <a:t>Presupuesto por Resultados</a:t>
          </a:r>
          <a:endParaRPr lang="es-MX" sz="1200" b="1" dirty="0">
            <a:solidFill>
              <a:schemeClr val="bg1"/>
            </a:solidFill>
            <a:latin typeface="Soberana Sans" panose="02000000000000000000" pitchFamily="50" charset="0"/>
          </a:endParaRPr>
        </a:p>
      </dgm:t>
    </dgm:pt>
    <dgm:pt modelId="{99ED6084-4A42-48B5-AD22-19B5B808918F}" type="parTrans" cxnId="{CE4E291D-39FE-4B9E-AF5A-E8A69AF593B5}">
      <dgm:prSet/>
      <dgm:spPr>
        <a:solidFill>
          <a:schemeClr val="bg1">
            <a:lumMod val="50000"/>
          </a:schemeClr>
        </a:solidFill>
        <a:ln w="57150"/>
      </dgm:spPr>
      <dgm:t>
        <a:bodyPr/>
        <a:lstStyle/>
        <a:p>
          <a:pPr algn="ctr"/>
          <a:endParaRPr lang="es-MX" sz="1400">
            <a:latin typeface="Soberana Sans" panose="02000000000000000000" pitchFamily="50" charset="0"/>
          </a:endParaRPr>
        </a:p>
      </dgm:t>
    </dgm:pt>
    <dgm:pt modelId="{48A3A395-90C9-4D5C-8BC8-4146CDDEA274}" type="sibTrans" cxnId="{CE4E291D-39FE-4B9E-AF5A-E8A69AF593B5}">
      <dgm:prSet/>
      <dgm:spPr/>
      <dgm:t>
        <a:bodyPr/>
        <a:lstStyle/>
        <a:p>
          <a:pPr algn="ctr"/>
          <a:endParaRPr lang="es-MX" sz="1400">
            <a:latin typeface="Soberana Sans" panose="02000000000000000000" pitchFamily="50" charset="0"/>
          </a:endParaRPr>
        </a:p>
      </dgm:t>
    </dgm:pt>
    <dgm:pt modelId="{0EBBA5C0-20EA-4D60-B9C2-37158D7C1C38}">
      <dgm:prSet phldrT="[Texto]" custT="1"/>
      <dgm:spPr>
        <a:solidFill>
          <a:srgbClr val="325C5F"/>
        </a:solidFill>
        <a:ln>
          <a:solidFill>
            <a:srgbClr val="325C5F"/>
          </a:solidFill>
        </a:ln>
      </dgm:spPr>
      <dgm:t>
        <a:bodyPr/>
        <a:lstStyle/>
        <a:p>
          <a:pPr algn="ctr"/>
          <a:r>
            <a:rPr lang="es-MX" sz="1200" dirty="0" smtClean="0">
              <a:solidFill>
                <a:schemeClr val="bg1"/>
              </a:solidFill>
              <a:latin typeface="Soberana Sans" panose="02000000000000000000" pitchFamily="50" charset="0"/>
            </a:rPr>
            <a:t>3. Gestión financiera, auditoría y adquisiciones</a:t>
          </a:r>
          <a:endParaRPr lang="es-MX" sz="1200" dirty="0">
            <a:solidFill>
              <a:schemeClr val="bg1"/>
            </a:solidFill>
            <a:latin typeface="Soberana Sans" panose="02000000000000000000" pitchFamily="50" charset="0"/>
          </a:endParaRPr>
        </a:p>
      </dgm:t>
    </dgm:pt>
    <dgm:pt modelId="{427E23DD-A3D6-4918-B5C9-18C20969D45F}" type="parTrans" cxnId="{C158D913-118C-4188-9AE3-F1F265E05C31}">
      <dgm:prSet/>
      <dgm:spPr>
        <a:solidFill>
          <a:schemeClr val="bg1">
            <a:lumMod val="50000"/>
          </a:schemeClr>
        </a:solidFill>
        <a:ln w="57150"/>
      </dgm:spPr>
      <dgm:t>
        <a:bodyPr/>
        <a:lstStyle/>
        <a:p>
          <a:pPr algn="ctr"/>
          <a:endParaRPr lang="es-MX" sz="1400">
            <a:latin typeface="Soberana Sans" panose="02000000000000000000" pitchFamily="50" charset="0"/>
          </a:endParaRPr>
        </a:p>
      </dgm:t>
    </dgm:pt>
    <dgm:pt modelId="{1BB5C63F-6334-4569-AA52-CEA70B30C1B7}" type="sibTrans" cxnId="{C158D913-118C-4188-9AE3-F1F265E05C31}">
      <dgm:prSet/>
      <dgm:spPr/>
      <dgm:t>
        <a:bodyPr/>
        <a:lstStyle/>
        <a:p>
          <a:pPr algn="ctr"/>
          <a:endParaRPr lang="es-MX" sz="1400">
            <a:latin typeface="Soberana Sans" panose="02000000000000000000" pitchFamily="50" charset="0"/>
          </a:endParaRPr>
        </a:p>
      </dgm:t>
    </dgm:pt>
    <dgm:pt modelId="{0F13F152-1EB8-46C3-B334-8A6A5D7BA852}">
      <dgm:prSet phldrT="[Texto]" custT="1"/>
      <dgm:spPr>
        <a:solidFill>
          <a:srgbClr val="325C5F"/>
        </a:solidFill>
        <a:ln>
          <a:solidFill>
            <a:srgbClr val="325C5F"/>
          </a:solidFill>
        </a:ln>
      </dgm:spPr>
      <dgm:t>
        <a:bodyPr/>
        <a:lstStyle/>
        <a:p>
          <a:pPr algn="ctr"/>
          <a:r>
            <a:rPr lang="es-MX" sz="1200" dirty="0" smtClean="0">
              <a:solidFill>
                <a:schemeClr val="bg1"/>
              </a:solidFill>
              <a:latin typeface="Soberana Sans" panose="02000000000000000000" pitchFamily="50" charset="0"/>
            </a:rPr>
            <a:t>4. Gestión de programas y proyectos</a:t>
          </a:r>
          <a:endParaRPr lang="es-MX" sz="1200" dirty="0">
            <a:solidFill>
              <a:schemeClr val="bg1"/>
            </a:solidFill>
            <a:latin typeface="Soberana Sans" panose="02000000000000000000" pitchFamily="50" charset="0"/>
          </a:endParaRPr>
        </a:p>
      </dgm:t>
    </dgm:pt>
    <dgm:pt modelId="{41569CE5-0DAF-415C-B5C6-30606720F7CD}" type="parTrans" cxnId="{4A1153DC-EEB8-4687-9896-5A41C9C57F28}">
      <dgm:prSet/>
      <dgm:spPr>
        <a:solidFill>
          <a:schemeClr val="bg1">
            <a:lumMod val="50000"/>
          </a:schemeClr>
        </a:solidFill>
        <a:ln w="57150"/>
      </dgm:spPr>
      <dgm:t>
        <a:bodyPr/>
        <a:lstStyle/>
        <a:p>
          <a:pPr algn="ctr"/>
          <a:endParaRPr lang="es-MX" sz="1400">
            <a:latin typeface="Soberana Sans" panose="02000000000000000000" pitchFamily="50" charset="0"/>
          </a:endParaRPr>
        </a:p>
      </dgm:t>
    </dgm:pt>
    <dgm:pt modelId="{3FA4C0FA-18C5-46A7-8347-ABD4FECF442E}" type="sibTrans" cxnId="{4A1153DC-EEB8-4687-9896-5A41C9C57F28}">
      <dgm:prSet/>
      <dgm:spPr/>
      <dgm:t>
        <a:bodyPr/>
        <a:lstStyle/>
        <a:p>
          <a:pPr algn="ctr"/>
          <a:endParaRPr lang="es-MX" sz="1400">
            <a:latin typeface="Soberana Sans" panose="02000000000000000000" pitchFamily="50" charset="0"/>
          </a:endParaRPr>
        </a:p>
      </dgm:t>
    </dgm:pt>
    <dgm:pt modelId="{94C01866-88DE-49B2-99B6-739634D2A76E}">
      <dgm:prSet phldrT="[Texto]" custT="1"/>
      <dgm:spPr>
        <a:solidFill>
          <a:srgbClr val="325C5F"/>
        </a:solidFill>
        <a:ln>
          <a:solidFill>
            <a:srgbClr val="325C5F"/>
          </a:solidFill>
        </a:ln>
      </dgm:spPr>
      <dgm:t>
        <a:bodyPr/>
        <a:lstStyle/>
        <a:p>
          <a:pPr algn="ctr"/>
          <a:r>
            <a:rPr lang="es-MX" sz="1200" dirty="0" smtClean="0">
              <a:solidFill>
                <a:schemeClr val="bg1"/>
              </a:solidFill>
              <a:latin typeface="Soberana Sans" panose="02000000000000000000" pitchFamily="50" charset="0"/>
            </a:rPr>
            <a:t>5. </a:t>
          </a:r>
          <a:r>
            <a:rPr lang="es-MX" sz="1200" b="1" dirty="0" smtClean="0">
              <a:solidFill>
                <a:schemeClr val="bg1"/>
              </a:solidFill>
              <a:latin typeface="Soberana Sans" panose="02000000000000000000" pitchFamily="50" charset="0"/>
            </a:rPr>
            <a:t>Monitoreo y evaluación</a:t>
          </a:r>
          <a:endParaRPr lang="es-MX" sz="1200" b="1" dirty="0">
            <a:solidFill>
              <a:schemeClr val="bg1"/>
            </a:solidFill>
            <a:latin typeface="Soberana Sans" panose="02000000000000000000" pitchFamily="50" charset="0"/>
          </a:endParaRPr>
        </a:p>
      </dgm:t>
    </dgm:pt>
    <dgm:pt modelId="{1BEB4E8B-9F59-44CE-AD2F-68E3AAEA3BB4}" type="parTrans" cxnId="{D1561479-9EC5-42DE-B10B-B7122D500C7C}">
      <dgm:prSet/>
      <dgm:spPr>
        <a:solidFill>
          <a:schemeClr val="bg1">
            <a:lumMod val="50000"/>
          </a:schemeClr>
        </a:solidFill>
        <a:ln w="57150"/>
      </dgm:spPr>
      <dgm:t>
        <a:bodyPr/>
        <a:lstStyle/>
        <a:p>
          <a:pPr algn="ctr"/>
          <a:endParaRPr lang="es-MX" sz="1400">
            <a:latin typeface="Soberana Sans" panose="02000000000000000000" pitchFamily="50" charset="0"/>
          </a:endParaRPr>
        </a:p>
      </dgm:t>
    </dgm:pt>
    <dgm:pt modelId="{DA3C3AEB-2666-41A4-B5C9-A6825A698EEE}" type="sibTrans" cxnId="{D1561479-9EC5-42DE-B10B-B7122D500C7C}">
      <dgm:prSet/>
      <dgm:spPr/>
      <dgm:t>
        <a:bodyPr/>
        <a:lstStyle/>
        <a:p>
          <a:pPr algn="ctr"/>
          <a:endParaRPr lang="es-MX" sz="1400">
            <a:latin typeface="Soberana Sans" panose="02000000000000000000" pitchFamily="50" charset="0"/>
          </a:endParaRPr>
        </a:p>
      </dgm:t>
    </dgm:pt>
    <dgm:pt modelId="{F4FDFA08-6F30-4BB8-A0FB-9CF61A9AD162}" type="pres">
      <dgm:prSet presAssocID="{0F3DB49C-97B4-4253-84EA-1715D5EA2C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F83596C-A24E-43D8-87CA-05D044E31579}" type="pres">
      <dgm:prSet presAssocID="{27EB6130-1E0F-4273-9CED-14E0B60F801A}" presName="centerShape" presStyleLbl="node0" presStyleIdx="0" presStyleCnt="1" custScaleX="122215" custScaleY="125181" custLinFactNeighborY="259"/>
      <dgm:spPr/>
      <dgm:t>
        <a:bodyPr/>
        <a:lstStyle/>
        <a:p>
          <a:endParaRPr lang="es-MX"/>
        </a:p>
      </dgm:t>
    </dgm:pt>
    <dgm:pt modelId="{A4258A58-3D14-4739-9404-EE83B3A923E4}" type="pres">
      <dgm:prSet presAssocID="{4ECD10EC-CF5E-4D47-8010-C6C3FC517C32}" presName="parTrans" presStyleLbl="bgSibTrans2D1" presStyleIdx="0" presStyleCnt="5" custScaleY="64096"/>
      <dgm:spPr/>
      <dgm:t>
        <a:bodyPr/>
        <a:lstStyle/>
        <a:p>
          <a:endParaRPr lang="es-MX"/>
        </a:p>
      </dgm:t>
    </dgm:pt>
    <dgm:pt modelId="{91DE5594-899F-4D4B-B75A-525691348C5C}" type="pres">
      <dgm:prSet presAssocID="{A1E7D6A2-E98B-4DFD-91FC-6655AAB48185}" presName="node" presStyleLbl="node1" presStyleIdx="0" presStyleCnt="5" custScaleX="107679" custScaleY="847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427D79-2E93-42F1-99E0-C2E2C2E5D57B}" type="pres">
      <dgm:prSet presAssocID="{99ED6084-4A42-48B5-AD22-19B5B808918F}" presName="parTrans" presStyleLbl="bgSibTrans2D1" presStyleIdx="1" presStyleCnt="5" custScaleY="64096"/>
      <dgm:spPr/>
      <dgm:t>
        <a:bodyPr/>
        <a:lstStyle/>
        <a:p>
          <a:endParaRPr lang="es-MX"/>
        </a:p>
      </dgm:t>
    </dgm:pt>
    <dgm:pt modelId="{CCD50F3F-1AFE-46AA-96EB-9AFD2EC2BCEE}" type="pres">
      <dgm:prSet presAssocID="{D9D77D7D-D358-465F-B666-48A49383308A}" presName="node" presStyleLbl="node1" presStyleIdx="1" presStyleCnt="5" custScaleX="107344" custScaleY="84712" custRadScaleRad="97894" custRadScaleInc="-99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051B46-60B7-4923-B129-591C82E5BDBF}" type="pres">
      <dgm:prSet presAssocID="{427E23DD-A3D6-4918-B5C9-18C20969D45F}" presName="parTrans" presStyleLbl="bgSibTrans2D1" presStyleIdx="2" presStyleCnt="5" custScaleY="64096"/>
      <dgm:spPr/>
      <dgm:t>
        <a:bodyPr/>
        <a:lstStyle/>
        <a:p>
          <a:endParaRPr lang="es-MX"/>
        </a:p>
      </dgm:t>
    </dgm:pt>
    <dgm:pt modelId="{A6ABCA13-AA0D-481D-9DC9-7A295525A77A}" type="pres">
      <dgm:prSet presAssocID="{0EBBA5C0-20EA-4D60-B9C2-37158D7C1C38}" presName="node" presStyleLbl="node1" presStyleIdx="2" presStyleCnt="5" custScaleX="104938" custScaleY="84712" custRadScaleRad="10051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26CEB0-D87D-47F5-B1F5-8DCE75B7893A}" type="pres">
      <dgm:prSet presAssocID="{41569CE5-0DAF-415C-B5C6-30606720F7CD}" presName="parTrans" presStyleLbl="bgSibTrans2D1" presStyleIdx="3" presStyleCnt="5" custScaleY="64096"/>
      <dgm:spPr/>
      <dgm:t>
        <a:bodyPr/>
        <a:lstStyle/>
        <a:p>
          <a:endParaRPr lang="es-MX"/>
        </a:p>
      </dgm:t>
    </dgm:pt>
    <dgm:pt modelId="{B7122704-868F-45B2-8DA6-FF2C0379BE77}" type="pres">
      <dgm:prSet presAssocID="{0F13F152-1EB8-46C3-B334-8A6A5D7BA852}" presName="node" presStyleLbl="node1" presStyleIdx="3" presStyleCnt="5" custScaleX="111717" custScaleY="84712" custRadScaleRad="98710" custRadScaleInc="111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E99588-7DE0-4CD5-A74B-202AA3696642}" type="pres">
      <dgm:prSet presAssocID="{1BEB4E8B-9F59-44CE-AD2F-68E3AAEA3BB4}" presName="parTrans" presStyleLbl="bgSibTrans2D1" presStyleIdx="4" presStyleCnt="5" custScaleY="64096"/>
      <dgm:spPr/>
      <dgm:t>
        <a:bodyPr/>
        <a:lstStyle/>
        <a:p>
          <a:endParaRPr lang="es-MX"/>
        </a:p>
      </dgm:t>
    </dgm:pt>
    <dgm:pt modelId="{30AD2BFC-F663-440E-98D3-C5434F29FABE}" type="pres">
      <dgm:prSet presAssocID="{94C01866-88DE-49B2-99B6-739634D2A76E}" presName="node" presStyleLbl="node1" presStyleIdx="4" presStyleCnt="5" custScaleX="107721" custScaleY="847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1561479-9EC5-42DE-B10B-B7122D500C7C}" srcId="{27EB6130-1E0F-4273-9CED-14E0B60F801A}" destId="{94C01866-88DE-49B2-99B6-739634D2A76E}" srcOrd="4" destOrd="0" parTransId="{1BEB4E8B-9F59-44CE-AD2F-68E3AAEA3BB4}" sibTransId="{DA3C3AEB-2666-41A4-B5C9-A6825A698EEE}"/>
    <dgm:cxn modelId="{8B25E605-7297-40CD-BC91-90F0593D84B6}" type="presOf" srcId="{99ED6084-4A42-48B5-AD22-19B5B808918F}" destId="{AA427D79-2E93-42F1-99E0-C2E2C2E5D57B}" srcOrd="0" destOrd="0" presId="urn:microsoft.com/office/officeart/2005/8/layout/radial4"/>
    <dgm:cxn modelId="{CE08F079-623A-4CB3-B81C-3F4A45CAF7D1}" type="presOf" srcId="{0F3DB49C-97B4-4253-84EA-1715D5EA2CE6}" destId="{F4FDFA08-6F30-4BB8-A0FB-9CF61A9AD162}" srcOrd="0" destOrd="0" presId="urn:microsoft.com/office/officeart/2005/8/layout/radial4"/>
    <dgm:cxn modelId="{4A1153DC-EEB8-4687-9896-5A41C9C57F28}" srcId="{27EB6130-1E0F-4273-9CED-14E0B60F801A}" destId="{0F13F152-1EB8-46C3-B334-8A6A5D7BA852}" srcOrd="3" destOrd="0" parTransId="{41569CE5-0DAF-415C-B5C6-30606720F7CD}" sibTransId="{3FA4C0FA-18C5-46A7-8347-ABD4FECF442E}"/>
    <dgm:cxn modelId="{C455F256-3F35-441F-BAC5-6D2F5CADBAAF}" type="presOf" srcId="{A1E7D6A2-E98B-4DFD-91FC-6655AAB48185}" destId="{91DE5594-899F-4D4B-B75A-525691348C5C}" srcOrd="0" destOrd="0" presId="urn:microsoft.com/office/officeart/2005/8/layout/radial4"/>
    <dgm:cxn modelId="{1E9961B0-DCB1-4E96-B819-47BC1BC296A1}" type="presOf" srcId="{27EB6130-1E0F-4273-9CED-14E0B60F801A}" destId="{3F83596C-A24E-43D8-87CA-05D044E31579}" srcOrd="0" destOrd="0" presId="urn:microsoft.com/office/officeart/2005/8/layout/radial4"/>
    <dgm:cxn modelId="{C85E872F-9DF1-46D6-97FA-7F9085AB899C}" type="presOf" srcId="{41569CE5-0DAF-415C-B5C6-30606720F7CD}" destId="{E626CEB0-D87D-47F5-B1F5-8DCE75B7893A}" srcOrd="0" destOrd="0" presId="urn:microsoft.com/office/officeart/2005/8/layout/radial4"/>
    <dgm:cxn modelId="{F6FDA1B0-AAF6-4AE3-850B-F5EAF9946D6E}" type="presOf" srcId="{427E23DD-A3D6-4918-B5C9-18C20969D45F}" destId="{5F051B46-60B7-4923-B129-591C82E5BDBF}" srcOrd="0" destOrd="0" presId="urn:microsoft.com/office/officeart/2005/8/layout/radial4"/>
    <dgm:cxn modelId="{163DBE47-6DE0-4776-9581-75AC8649E07D}" type="presOf" srcId="{0F13F152-1EB8-46C3-B334-8A6A5D7BA852}" destId="{B7122704-868F-45B2-8DA6-FF2C0379BE77}" srcOrd="0" destOrd="0" presId="urn:microsoft.com/office/officeart/2005/8/layout/radial4"/>
    <dgm:cxn modelId="{B1573851-1DCF-4A32-B718-A2553ABFB3AE}" type="presOf" srcId="{D9D77D7D-D358-465F-B666-48A49383308A}" destId="{CCD50F3F-1AFE-46AA-96EB-9AFD2EC2BCEE}" srcOrd="0" destOrd="0" presId="urn:microsoft.com/office/officeart/2005/8/layout/radial4"/>
    <dgm:cxn modelId="{8BA0B222-BD14-4BDC-8046-CBD68CCEAE44}" type="presOf" srcId="{1BEB4E8B-9F59-44CE-AD2F-68E3AAEA3BB4}" destId="{CFE99588-7DE0-4CD5-A74B-202AA3696642}" srcOrd="0" destOrd="0" presId="urn:microsoft.com/office/officeart/2005/8/layout/radial4"/>
    <dgm:cxn modelId="{C158D913-118C-4188-9AE3-F1F265E05C31}" srcId="{27EB6130-1E0F-4273-9CED-14E0B60F801A}" destId="{0EBBA5C0-20EA-4D60-B9C2-37158D7C1C38}" srcOrd="2" destOrd="0" parTransId="{427E23DD-A3D6-4918-B5C9-18C20969D45F}" sibTransId="{1BB5C63F-6334-4569-AA52-CEA70B30C1B7}"/>
    <dgm:cxn modelId="{CE4E291D-39FE-4B9E-AF5A-E8A69AF593B5}" srcId="{27EB6130-1E0F-4273-9CED-14E0B60F801A}" destId="{D9D77D7D-D358-465F-B666-48A49383308A}" srcOrd="1" destOrd="0" parTransId="{99ED6084-4A42-48B5-AD22-19B5B808918F}" sibTransId="{48A3A395-90C9-4D5C-8BC8-4146CDDEA274}"/>
    <dgm:cxn modelId="{984FE104-4864-4448-B612-0AA1CB924E77}" srcId="{0F3DB49C-97B4-4253-84EA-1715D5EA2CE6}" destId="{27EB6130-1E0F-4273-9CED-14E0B60F801A}" srcOrd="0" destOrd="0" parTransId="{A1020823-3BF3-4212-BD22-73BFB748164C}" sibTransId="{B4D7146B-2340-48F5-B3BC-8400E67AB48F}"/>
    <dgm:cxn modelId="{7CC9AEB3-88DB-46F1-979D-C6BCE52C5E28}" type="presOf" srcId="{94C01866-88DE-49B2-99B6-739634D2A76E}" destId="{30AD2BFC-F663-440E-98D3-C5434F29FABE}" srcOrd="0" destOrd="0" presId="urn:microsoft.com/office/officeart/2005/8/layout/radial4"/>
    <dgm:cxn modelId="{06F5EE87-A6F3-4E4B-A1C0-716A68696DB1}" type="presOf" srcId="{0EBBA5C0-20EA-4D60-B9C2-37158D7C1C38}" destId="{A6ABCA13-AA0D-481D-9DC9-7A295525A77A}" srcOrd="0" destOrd="0" presId="urn:microsoft.com/office/officeart/2005/8/layout/radial4"/>
    <dgm:cxn modelId="{B507E594-8AF5-474A-82E9-ABBA7B32439B}" srcId="{27EB6130-1E0F-4273-9CED-14E0B60F801A}" destId="{A1E7D6A2-E98B-4DFD-91FC-6655AAB48185}" srcOrd="0" destOrd="0" parTransId="{4ECD10EC-CF5E-4D47-8010-C6C3FC517C32}" sibTransId="{292E73D1-4584-4C44-8FCC-0EA33EAC9DEA}"/>
    <dgm:cxn modelId="{D19ECFA1-F157-4C82-88DE-843063347E90}" type="presOf" srcId="{4ECD10EC-CF5E-4D47-8010-C6C3FC517C32}" destId="{A4258A58-3D14-4739-9404-EE83B3A923E4}" srcOrd="0" destOrd="0" presId="urn:microsoft.com/office/officeart/2005/8/layout/radial4"/>
    <dgm:cxn modelId="{1E2B1939-F137-4425-8AC0-9946FCFB04EF}" type="presParOf" srcId="{F4FDFA08-6F30-4BB8-A0FB-9CF61A9AD162}" destId="{3F83596C-A24E-43D8-87CA-05D044E31579}" srcOrd="0" destOrd="0" presId="urn:microsoft.com/office/officeart/2005/8/layout/radial4"/>
    <dgm:cxn modelId="{3C77E0E4-2E76-4FE8-9DF7-C3CC51BD3E63}" type="presParOf" srcId="{F4FDFA08-6F30-4BB8-A0FB-9CF61A9AD162}" destId="{A4258A58-3D14-4739-9404-EE83B3A923E4}" srcOrd="1" destOrd="0" presId="urn:microsoft.com/office/officeart/2005/8/layout/radial4"/>
    <dgm:cxn modelId="{DF1C6F19-1816-49EA-83B3-363DB4087CDE}" type="presParOf" srcId="{F4FDFA08-6F30-4BB8-A0FB-9CF61A9AD162}" destId="{91DE5594-899F-4D4B-B75A-525691348C5C}" srcOrd="2" destOrd="0" presId="urn:microsoft.com/office/officeart/2005/8/layout/radial4"/>
    <dgm:cxn modelId="{8AD5867B-8758-4F16-85CF-1FC802891B85}" type="presParOf" srcId="{F4FDFA08-6F30-4BB8-A0FB-9CF61A9AD162}" destId="{AA427D79-2E93-42F1-99E0-C2E2C2E5D57B}" srcOrd="3" destOrd="0" presId="urn:microsoft.com/office/officeart/2005/8/layout/radial4"/>
    <dgm:cxn modelId="{5489D209-CED5-4867-BCBA-E8DF4BF1095A}" type="presParOf" srcId="{F4FDFA08-6F30-4BB8-A0FB-9CF61A9AD162}" destId="{CCD50F3F-1AFE-46AA-96EB-9AFD2EC2BCEE}" srcOrd="4" destOrd="0" presId="urn:microsoft.com/office/officeart/2005/8/layout/radial4"/>
    <dgm:cxn modelId="{24B6ADE6-ECBB-4A76-B855-67A3958F84C0}" type="presParOf" srcId="{F4FDFA08-6F30-4BB8-A0FB-9CF61A9AD162}" destId="{5F051B46-60B7-4923-B129-591C82E5BDBF}" srcOrd="5" destOrd="0" presId="urn:microsoft.com/office/officeart/2005/8/layout/radial4"/>
    <dgm:cxn modelId="{EDC7E828-2C05-483A-90A6-A2CC9B3F3863}" type="presParOf" srcId="{F4FDFA08-6F30-4BB8-A0FB-9CF61A9AD162}" destId="{A6ABCA13-AA0D-481D-9DC9-7A295525A77A}" srcOrd="6" destOrd="0" presId="urn:microsoft.com/office/officeart/2005/8/layout/radial4"/>
    <dgm:cxn modelId="{4872DFC0-5E0C-4CF6-837A-BE49B86733E8}" type="presParOf" srcId="{F4FDFA08-6F30-4BB8-A0FB-9CF61A9AD162}" destId="{E626CEB0-D87D-47F5-B1F5-8DCE75B7893A}" srcOrd="7" destOrd="0" presId="urn:microsoft.com/office/officeart/2005/8/layout/radial4"/>
    <dgm:cxn modelId="{6738FB32-1735-4251-A732-D67959E8A44A}" type="presParOf" srcId="{F4FDFA08-6F30-4BB8-A0FB-9CF61A9AD162}" destId="{B7122704-868F-45B2-8DA6-FF2C0379BE77}" srcOrd="8" destOrd="0" presId="urn:microsoft.com/office/officeart/2005/8/layout/radial4"/>
    <dgm:cxn modelId="{CEE02C63-20BC-41C9-8EF7-63A955C3569A}" type="presParOf" srcId="{F4FDFA08-6F30-4BB8-A0FB-9CF61A9AD162}" destId="{CFE99588-7DE0-4CD5-A74B-202AA3696642}" srcOrd="9" destOrd="0" presId="urn:microsoft.com/office/officeart/2005/8/layout/radial4"/>
    <dgm:cxn modelId="{DC15D3A2-3F68-4863-8BC8-BB4B24A45A8D}" type="presParOf" srcId="{F4FDFA08-6F30-4BB8-A0FB-9CF61A9AD162}" destId="{30AD2BFC-F663-440E-98D3-C5434F29FAB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B9B35D-3C0E-4E3B-9016-286226DD6EB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2605A5C-4EC2-4D3C-A316-E1345731EC21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200" b="1" dirty="0" smtClean="0">
              <a:solidFill>
                <a:schemeClr val="bg1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I. Análisis del problema</a:t>
          </a:r>
          <a:endParaRPr lang="es-MX" sz="1200" dirty="0">
            <a:solidFill>
              <a:schemeClr val="bg1"/>
            </a:solidFill>
          </a:endParaRPr>
        </a:p>
      </dgm:t>
    </dgm:pt>
    <dgm:pt modelId="{B5A937AC-46CE-40CD-AE46-C92D4EBA1280}" type="parTrans" cxnId="{9F6F034C-B957-4191-AD89-07BADE892C26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FC6A8751-C045-42CF-817E-723B8071ED8F}" type="sibTrans" cxnId="{9F6F034C-B957-4191-AD89-07BADE892C26}">
      <dgm:prSet/>
      <dgm:spPr>
        <a:ln w="190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B58F6448-0FAE-43CB-9713-55FBCF137476}">
      <dgm:prSet phldrT="[Texto]" custT="1"/>
      <dgm:spPr>
        <a:solidFill>
          <a:srgbClr val="325C5F"/>
        </a:solidFill>
      </dgm:spPr>
      <dgm:t>
        <a:bodyPr/>
        <a:lstStyle/>
        <a:p>
          <a:r>
            <a:rPr kumimoji="0" lang="es-MX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II. Análisis de</a:t>
          </a:r>
          <a:r>
            <a:rPr kumimoji="0" lang="es-MX" sz="12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 los involucrados</a:t>
          </a:r>
          <a:endParaRPr lang="es-MX" sz="1200" dirty="0">
            <a:solidFill>
              <a:schemeClr val="bg1"/>
            </a:solidFill>
          </a:endParaRPr>
        </a:p>
      </dgm:t>
    </dgm:pt>
    <dgm:pt modelId="{65001E40-B19B-4139-9608-095C10626AD8}" type="parTrans" cxnId="{C9D7F4A4-79DA-447E-9F53-E0A39CCA75CF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39C33558-A1A1-4558-B537-F7DAE4A9B7CE}" type="sibTrans" cxnId="{C9D7F4A4-79DA-447E-9F53-E0A39CCA75CF}">
      <dgm:prSet/>
      <dgm:spPr>
        <a:ln w="190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93515719-7F0C-4961-BD21-37AC9E54B087}">
      <dgm:prSet phldrT="[Texto]" custT="1"/>
      <dgm:spPr>
        <a:solidFill>
          <a:srgbClr val="325C5F"/>
        </a:solidFill>
      </dgm:spPr>
      <dgm:t>
        <a:bodyPr/>
        <a:lstStyle/>
        <a:p>
          <a:r>
            <a:rPr lang="es-MX" sz="1200" b="1" baseline="0" dirty="0" smtClean="0">
              <a:solidFill>
                <a:schemeClr val="bg1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III. Análisis</a:t>
          </a:r>
          <a:r>
            <a:rPr lang="es-MX" sz="1200" b="1" dirty="0" smtClean="0">
              <a:solidFill>
                <a:schemeClr val="bg1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 de objetivos</a:t>
          </a:r>
          <a:endParaRPr lang="es-MX" sz="1200" dirty="0">
            <a:solidFill>
              <a:schemeClr val="bg1"/>
            </a:solidFill>
          </a:endParaRPr>
        </a:p>
      </dgm:t>
    </dgm:pt>
    <dgm:pt modelId="{543A7FF6-22BD-47C2-B472-30CE4271D5C9}" type="parTrans" cxnId="{D8CDEA69-5891-42AF-9215-9C99BFC109E7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3F052603-406F-4DCD-9F73-99B416139473}" type="sibTrans" cxnId="{D8CDEA69-5891-42AF-9215-9C99BFC109E7}">
      <dgm:prSet/>
      <dgm:spPr>
        <a:ln w="190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A9FB0A07-FB75-42D4-9339-E2E08EA6DC6B}">
      <dgm:prSet phldrT="[Texto]" custT="1"/>
      <dgm:spPr>
        <a:solidFill>
          <a:srgbClr val="325C5F"/>
        </a:solidFill>
      </dgm:spPr>
      <dgm:t>
        <a:bodyPr/>
        <a:lstStyle/>
        <a:p>
          <a:r>
            <a:rPr kumimoji="0" lang="es-MX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IV. Selección</a:t>
          </a:r>
          <a:r>
            <a:rPr kumimoji="0" lang="es-MX" sz="12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 de alternativas</a:t>
          </a:r>
          <a:endParaRPr lang="es-MX" sz="1200" dirty="0">
            <a:solidFill>
              <a:schemeClr val="bg1"/>
            </a:solidFill>
          </a:endParaRPr>
        </a:p>
      </dgm:t>
    </dgm:pt>
    <dgm:pt modelId="{F01BFAFD-B6B6-4E85-9FDF-F1B9F7A62D40}" type="parTrans" cxnId="{7F74B58A-1FBC-48A8-A253-95DDD2B4A195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19EF0437-CDFC-4AD3-AB64-94F3E33E3FEC}" type="sibTrans" cxnId="{7F74B58A-1FBC-48A8-A253-95DDD2B4A195}">
      <dgm:prSet/>
      <dgm:spPr>
        <a:ln w="190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3689955B-5ABA-41F9-853D-B9F23645D0F5}">
      <dgm:prSet phldrT="[Texto]" custT="1"/>
      <dgm:spPr>
        <a:solidFill>
          <a:srgbClr val="325C5F"/>
        </a:solidFill>
      </dgm:spPr>
      <dgm:t>
        <a:bodyPr/>
        <a:lstStyle/>
        <a:p>
          <a:r>
            <a:rPr lang="es-MX" sz="1200" b="1" dirty="0" smtClean="0">
              <a:solidFill>
                <a:schemeClr val="bg1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V. Diseño de la matriz</a:t>
          </a:r>
          <a:endParaRPr lang="es-MX" sz="1200" dirty="0">
            <a:solidFill>
              <a:schemeClr val="bg1"/>
            </a:solidFill>
          </a:endParaRPr>
        </a:p>
      </dgm:t>
    </dgm:pt>
    <dgm:pt modelId="{FAD21995-07B6-407E-8D9A-76C5CF837C11}" type="parTrans" cxnId="{9C6FF938-DD82-4FC4-9381-B68FB07903FB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DA6ABAE2-8503-404B-B84B-85ECC1D9B0FD}" type="sibTrans" cxnId="{9C6FF938-DD82-4FC4-9381-B68FB07903FB}">
      <dgm:prSet/>
      <dgm:spPr>
        <a:ln w="190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E7954B7A-30CD-47EC-87E3-561C8815BF97}" type="pres">
      <dgm:prSet presAssocID="{D6B9B35D-3C0E-4E3B-9016-286226DD6E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098D826-103C-4829-82F1-8EBB04D503DA}" type="pres">
      <dgm:prSet presAssocID="{D2605A5C-4EC2-4D3C-A316-E1345731EC2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4A121E-274E-430B-A490-64DD4EF65A56}" type="pres">
      <dgm:prSet presAssocID="{D2605A5C-4EC2-4D3C-A316-E1345731EC21}" presName="spNode" presStyleCnt="0"/>
      <dgm:spPr/>
    </dgm:pt>
    <dgm:pt modelId="{2046B9B3-7229-428D-95E8-CC70DFD3769E}" type="pres">
      <dgm:prSet presAssocID="{FC6A8751-C045-42CF-817E-723B8071ED8F}" presName="sibTrans" presStyleLbl="sibTrans1D1" presStyleIdx="0" presStyleCnt="5"/>
      <dgm:spPr/>
      <dgm:t>
        <a:bodyPr/>
        <a:lstStyle/>
        <a:p>
          <a:endParaRPr lang="es-MX"/>
        </a:p>
      </dgm:t>
    </dgm:pt>
    <dgm:pt modelId="{843A22EC-32FE-46D0-890E-06E941ACA9B2}" type="pres">
      <dgm:prSet presAssocID="{B58F6448-0FAE-43CB-9713-55FBCF13747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BA7FAE-21A3-4C77-84BE-9E21E79591DD}" type="pres">
      <dgm:prSet presAssocID="{B58F6448-0FAE-43CB-9713-55FBCF137476}" presName="spNode" presStyleCnt="0"/>
      <dgm:spPr/>
    </dgm:pt>
    <dgm:pt modelId="{8E76C189-5149-4282-B41E-176578D32785}" type="pres">
      <dgm:prSet presAssocID="{39C33558-A1A1-4558-B537-F7DAE4A9B7CE}" presName="sibTrans" presStyleLbl="sibTrans1D1" presStyleIdx="1" presStyleCnt="5"/>
      <dgm:spPr/>
      <dgm:t>
        <a:bodyPr/>
        <a:lstStyle/>
        <a:p>
          <a:endParaRPr lang="es-MX"/>
        </a:p>
      </dgm:t>
    </dgm:pt>
    <dgm:pt modelId="{E285855D-1560-44F1-946B-44F4CB42A557}" type="pres">
      <dgm:prSet presAssocID="{93515719-7F0C-4961-BD21-37AC9E54B08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5AD304-E597-41CA-97E3-287F8BDF79A7}" type="pres">
      <dgm:prSet presAssocID="{93515719-7F0C-4961-BD21-37AC9E54B087}" presName="spNode" presStyleCnt="0"/>
      <dgm:spPr/>
    </dgm:pt>
    <dgm:pt modelId="{0D52E78D-91EF-4F13-8DCF-3C79F3C3B04F}" type="pres">
      <dgm:prSet presAssocID="{3F052603-406F-4DCD-9F73-99B416139473}" presName="sibTrans" presStyleLbl="sibTrans1D1" presStyleIdx="2" presStyleCnt="5"/>
      <dgm:spPr/>
      <dgm:t>
        <a:bodyPr/>
        <a:lstStyle/>
        <a:p>
          <a:endParaRPr lang="es-MX"/>
        </a:p>
      </dgm:t>
    </dgm:pt>
    <dgm:pt modelId="{7A404575-EF23-4390-82EC-41E5B0F439D7}" type="pres">
      <dgm:prSet presAssocID="{A9FB0A07-FB75-42D4-9339-E2E08EA6DC6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51C8B1-430B-4DF9-AAD9-E2D56F5896F5}" type="pres">
      <dgm:prSet presAssocID="{A9FB0A07-FB75-42D4-9339-E2E08EA6DC6B}" presName="spNode" presStyleCnt="0"/>
      <dgm:spPr/>
    </dgm:pt>
    <dgm:pt modelId="{2EBA759F-C0FD-4C8F-91F1-D3A3E08746B6}" type="pres">
      <dgm:prSet presAssocID="{19EF0437-CDFC-4AD3-AB64-94F3E33E3FEC}" presName="sibTrans" presStyleLbl="sibTrans1D1" presStyleIdx="3" presStyleCnt="5"/>
      <dgm:spPr/>
      <dgm:t>
        <a:bodyPr/>
        <a:lstStyle/>
        <a:p>
          <a:endParaRPr lang="es-MX"/>
        </a:p>
      </dgm:t>
    </dgm:pt>
    <dgm:pt modelId="{B4A9A644-BE90-4E76-BCED-0D301739E2E9}" type="pres">
      <dgm:prSet presAssocID="{3689955B-5ABA-41F9-853D-B9F23645D0F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1BDE50-6FF1-4DC2-93BE-CC0BE72F7A91}" type="pres">
      <dgm:prSet presAssocID="{3689955B-5ABA-41F9-853D-B9F23645D0F5}" presName="spNode" presStyleCnt="0"/>
      <dgm:spPr/>
    </dgm:pt>
    <dgm:pt modelId="{A0362C79-C202-4A06-8147-116BCE11AEB7}" type="pres">
      <dgm:prSet presAssocID="{DA6ABAE2-8503-404B-B84B-85ECC1D9B0FD}" presName="sibTrans" presStyleLbl="sibTrans1D1" presStyleIdx="4" presStyleCnt="5"/>
      <dgm:spPr/>
      <dgm:t>
        <a:bodyPr/>
        <a:lstStyle/>
        <a:p>
          <a:endParaRPr lang="es-MX"/>
        </a:p>
      </dgm:t>
    </dgm:pt>
  </dgm:ptLst>
  <dgm:cxnLst>
    <dgm:cxn modelId="{9C6FF938-DD82-4FC4-9381-B68FB07903FB}" srcId="{D6B9B35D-3C0E-4E3B-9016-286226DD6EBB}" destId="{3689955B-5ABA-41F9-853D-B9F23645D0F5}" srcOrd="4" destOrd="0" parTransId="{FAD21995-07B6-407E-8D9A-76C5CF837C11}" sibTransId="{DA6ABAE2-8503-404B-B84B-85ECC1D9B0FD}"/>
    <dgm:cxn modelId="{CE134CDD-8801-4217-8730-DF8EEC80D291}" type="presOf" srcId="{3F052603-406F-4DCD-9F73-99B416139473}" destId="{0D52E78D-91EF-4F13-8DCF-3C79F3C3B04F}" srcOrd="0" destOrd="0" presId="urn:microsoft.com/office/officeart/2005/8/layout/cycle5"/>
    <dgm:cxn modelId="{C9D7F4A4-79DA-447E-9F53-E0A39CCA75CF}" srcId="{D6B9B35D-3C0E-4E3B-9016-286226DD6EBB}" destId="{B58F6448-0FAE-43CB-9713-55FBCF137476}" srcOrd="1" destOrd="0" parTransId="{65001E40-B19B-4139-9608-095C10626AD8}" sibTransId="{39C33558-A1A1-4558-B537-F7DAE4A9B7CE}"/>
    <dgm:cxn modelId="{20B99FE5-159D-41E7-A191-1D03C9502CE1}" type="presOf" srcId="{A9FB0A07-FB75-42D4-9339-E2E08EA6DC6B}" destId="{7A404575-EF23-4390-82EC-41E5B0F439D7}" srcOrd="0" destOrd="0" presId="urn:microsoft.com/office/officeart/2005/8/layout/cycle5"/>
    <dgm:cxn modelId="{B0ABEFB4-AD7B-4F21-BD1C-1FA31A75B2C2}" type="presOf" srcId="{3689955B-5ABA-41F9-853D-B9F23645D0F5}" destId="{B4A9A644-BE90-4E76-BCED-0D301739E2E9}" srcOrd="0" destOrd="0" presId="urn:microsoft.com/office/officeart/2005/8/layout/cycle5"/>
    <dgm:cxn modelId="{4D96625E-7C14-4E03-B6D3-5B4EFF045804}" type="presOf" srcId="{FC6A8751-C045-42CF-817E-723B8071ED8F}" destId="{2046B9B3-7229-428D-95E8-CC70DFD3769E}" srcOrd="0" destOrd="0" presId="urn:microsoft.com/office/officeart/2005/8/layout/cycle5"/>
    <dgm:cxn modelId="{1147E0B7-201B-4759-AC5F-06EB84E80069}" type="presOf" srcId="{B58F6448-0FAE-43CB-9713-55FBCF137476}" destId="{843A22EC-32FE-46D0-890E-06E941ACA9B2}" srcOrd="0" destOrd="0" presId="urn:microsoft.com/office/officeart/2005/8/layout/cycle5"/>
    <dgm:cxn modelId="{98B50352-545A-456D-8534-F5F875DED091}" type="presOf" srcId="{D2605A5C-4EC2-4D3C-A316-E1345731EC21}" destId="{4098D826-103C-4829-82F1-8EBB04D503DA}" srcOrd="0" destOrd="0" presId="urn:microsoft.com/office/officeart/2005/8/layout/cycle5"/>
    <dgm:cxn modelId="{9F6F034C-B957-4191-AD89-07BADE892C26}" srcId="{D6B9B35D-3C0E-4E3B-9016-286226DD6EBB}" destId="{D2605A5C-4EC2-4D3C-A316-E1345731EC21}" srcOrd="0" destOrd="0" parTransId="{B5A937AC-46CE-40CD-AE46-C92D4EBA1280}" sibTransId="{FC6A8751-C045-42CF-817E-723B8071ED8F}"/>
    <dgm:cxn modelId="{A31AC595-E2D4-4F73-9E15-56C07B6F9798}" type="presOf" srcId="{19EF0437-CDFC-4AD3-AB64-94F3E33E3FEC}" destId="{2EBA759F-C0FD-4C8F-91F1-D3A3E08746B6}" srcOrd="0" destOrd="0" presId="urn:microsoft.com/office/officeart/2005/8/layout/cycle5"/>
    <dgm:cxn modelId="{D8CDEA69-5891-42AF-9215-9C99BFC109E7}" srcId="{D6B9B35D-3C0E-4E3B-9016-286226DD6EBB}" destId="{93515719-7F0C-4961-BD21-37AC9E54B087}" srcOrd="2" destOrd="0" parTransId="{543A7FF6-22BD-47C2-B472-30CE4271D5C9}" sibTransId="{3F052603-406F-4DCD-9F73-99B416139473}"/>
    <dgm:cxn modelId="{66176F95-62C9-47D9-B0BC-5767317F204F}" type="presOf" srcId="{D6B9B35D-3C0E-4E3B-9016-286226DD6EBB}" destId="{E7954B7A-30CD-47EC-87E3-561C8815BF97}" srcOrd="0" destOrd="0" presId="urn:microsoft.com/office/officeart/2005/8/layout/cycle5"/>
    <dgm:cxn modelId="{6FFFD088-BFC7-45DD-A78D-C16BD38A8908}" type="presOf" srcId="{93515719-7F0C-4961-BD21-37AC9E54B087}" destId="{E285855D-1560-44F1-946B-44F4CB42A557}" srcOrd="0" destOrd="0" presId="urn:microsoft.com/office/officeart/2005/8/layout/cycle5"/>
    <dgm:cxn modelId="{1D164FCD-8EAF-416B-812B-7A04ADDD0E49}" type="presOf" srcId="{DA6ABAE2-8503-404B-B84B-85ECC1D9B0FD}" destId="{A0362C79-C202-4A06-8147-116BCE11AEB7}" srcOrd="0" destOrd="0" presId="urn:microsoft.com/office/officeart/2005/8/layout/cycle5"/>
    <dgm:cxn modelId="{722E6367-065E-46D4-9413-3F1ECE38E508}" type="presOf" srcId="{39C33558-A1A1-4558-B537-F7DAE4A9B7CE}" destId="{8E76C189-5149-4282-B41E-176578D32785}" srcOrd="0" destOrd="0" presId="urn:microsoft.com/office/officeart/2005/8/layout/cycle5"/>
    <dgm:cxn modelId="{7F74B58A-1FBC-48A8-A253-95DDD2B4A195}" srcId="{D6B9B35D-3C0E-4E3B-9016-286226DD6EBB}" destId="{A9FB0A07-FB75-42D4-9339-E2E08EA6DC6B}" srcOrd="3" destOrd="0" parTransId="{F01BFAFD-B6B6-4E85-9FDF-F1B9F7A62D40}" sibTransId="{19EF0437-CDFC-4AD3-AB64-94F3E33E3FEC}"/>
    <dgm:cxn modelId="{D90EB12B-39B3-44D4-B0D9-D1077EB4CB4B}" type="presParOf" srcId="{E7954B7A-30CD-47EC-87E3-561C8815BF97}" destId="{4098D826-103C-4829-82F1-8EBB04D503DA}" srcOrd="0" destOrd="0" presId="urn:microsoft.com/office/officeart/2005/8/layout/cycle5"/>
    <dgm:cxn modelId="{BDE17078-AAD6-4FCF-A704-80CFB21F93F0}" type="presParOf" srcId="{E7954B7A-30CD-47EC-87E3-561C8815BF97}" destId="{694A121E-274E-430B-A490-64DD4EF65A56}" srcOrd="1" destOrd="0" presId="urn:microsoft.com/office/officeart/2005/8/layout/cycle5"/>
    <dgm:cxn modelId="{3EDCFFF2-1F3F-4B3C-8E04-BD3E4353DA11}" type="presParOf" srcId="{E7954B7A-30CD-47EC-87E3-561C8815BF97}" destId="{2046B9B3-7229-428D-95E8-CC70DFD3769E}" srcOrd="2" destOrd="0" presId="urn:microsoft.com/office/officeart/2005/8/layout/cycle5"/>
    <dgm:cxn modelId="{0EA15D03-6C5F-4AEB-BC08-CD5B9D98D6D7}" type="presParOf" srcId="{E7954B7A-30CD-47EC-87E3-561C8815BF97}" destId="{843A22EC-32FE-46D0-890E-06E941ACA9B2}" srcOrd="3" destOrd="0" presId="urn:microsoft.com/office/officeart/2005/8/layout/cycle5"/>
    <dgm:cxn modelId="{7158A2C2-A532-46A4-8769-8365B0DBFA1A}" type="presParOf" srcId="{E7954B7A-30CD-47EC-87E3-561C8815BF97}" destId="{58BA7FAE-21A3-4C77-84BE-9E21E79591DD}" srcOrd="4" destOrd="0" presId="urn:microsoft.com/office/officeart/2005/8/layout/cycle5"/>
    <dgm:cxn modelId="{95764C33-E66E-441A-B6A2-87504709E41E}" type="presParOf" srcId="{E7954B7A-30CD-47EC-87E3-561C8815BF97}" destId="{8E76C189-5149-4282-B41E-176578D32785}" srcOrd="5" destOrd="0" presId="urn:microsoft.com/office/officeart/2005/8/layout/cycle5"/>
    <dgm:cxn modelId="{5709F995-D84E-4C43-928C-A8E6DE6E123B}" type="presParOf" srcId="{E7954B7A-30CD-47EC-87E3-561C8815BF97}" destId="{E285855D-1560-44F1-946B-44F4CB42A557}" srcOrd="6" destOrd="0" presId="urn:microsoft.com/office/officeart/2005/8/layout/cycle5"/>
    <dgm:cxn modelId="{1FAD0F14-408E-4400-87EB-FA43E876F73F}" type="presParOf" srcId="{E7954B7A-30CD-47EC-87E3-561C8815BF97}" destId="{765AD304-E597-41CA-97E3-287F8BDF79A7}" srcOrd="7" destOrd="0" presId="urn:microsoft.com/office/officeart/2005/8/layout/cycle5"/>
    <dgm:cxn modelId="{C663EE97-2FF5-41C2-B669-A36BECFB5BEB}" type="presParOf" srcId="{E7954B7A-30CD-47EC-87E3-561C8815BF97}" destId="{0D52E78D-91EF-4F13-8DCF-3C79F3C3B04F}" srcOrd="8" destOrd="0" presId="urn:microsoft.com/office/officeart/2005/8/layout/cycle5"/>
    <dgm:cxn modelId="{E11098B5-233D-4892-AA31-685322FEFBC4}" type="presParOf" srcId="{E7954B7A-30CD-47EC-87E3-561C8815BF97}" destId="{7A404575-EF23-4390-82EC-41E5B0F439D7}" srcOrd="9" destOrd="0" presId="urn:microsoft.com/office/officeart/2005/8/layout/cycle5"/>
    <dgm:cxn modelId="{75A9BDC7-1B03-4D59-B288-E2064C1803BA}" type="presParOf" srcId="{E7954B7A-30CD-47EC-87E3-561C8815BF97}" destId="{8C51C8B1-430B-4DF9-AAD9-E2D56F5896F5}" srcOrd="10" destOrd="0" presId="urn:microsoft.com/office/officeart/2005/8/layout/cycle5"/>
    <dgm:cxn modelId="{D49DC5B5-C0C4-480A-8BAA-39AFC73318C8}" type="presParOf" srcId="{E7954B7A-30CD-47EC-87E3-561C8815BF97}" destId="{2EBA759F-C0FD-4C8F-91F1-D3A3E08746B6}" srcOrd="11" destOrd="0" presId="urn:microsoft.com/office/officeart/2005/8/layout/cycle5"/>
    <dgm:cxn modelId="{B19BFB8B-338C-4870-A698-2EBCB3000C6E}" type="presParOf" srcId="{E7954B7A-30CD-47EC-87E3-561C8815BF97}" destId="{B4A9A644-BE90-4E76-BCED-0D301739E2E9}" srcOrd="12" destOrd="0" presId="urn:microsoft.com/office/officeart/2005/8/layout/cycle5"/>
    <dgm:cxn modelId="{7DAB5ECC-C664-46F2-9B06-3FE4D63DC550}" type="presParOf" srcId="{E7954B7A-30CD-47EC-87E3-561C8815BF97}" destId="{7C1BDE50-6FF1-4DC2-93BE-CC0BE72F7A91}" srcOrd="13" destOrd="0" presId="urn:microsoft.com/office/officeart/2005/8/layout/cycle5"/>
    <dgm:cxn modelId="{05C3A05C-02EB-4D68-9359-88B0789E6616}" type="presParOf" srcId="{E7954B7A-30CD-47EC-87E3-561C8815BF97}" destId="{A0362C79-C202-4A06-8147-116BCE11AEB7}" srcOrd="14" destOrd="0" presId="urn:microsoft.com/office/officeart/2005/8/layout/cycle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21D8D5-E892-4043-8FF9-3046388F221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0A54092-C941-4ED1-8D19-4F58811895D3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>
              <a:latin typeface="Soberana Sans" panose="02000000000000000000" pitchFamily="50" charset="0"/>
            </a:rPr>
            <a:t>Tipo</a:t>
          </a:r>
          <a:endParaRPr lang="es-MX" dirty="0">
            <a:latin typeface="Soberana Sans" panose="02000000000000000000" pitchFamily="50" charset="0"/>
          </a:endParaRPr>
        </a:p>
      </dgm:t>
    </dgm:pt>
    <dgm:pt modelId="{FDE6A28F-5F7E-45F5-9B06-A7915D2A7676}" type="parTrans" cxnId="{5427C2DD-8A2F-40CC-B767-22C4F59AB41C}">
      <dgm:prSet/>
      <dgm:spPr/>
      <dgm:t>
        <a:bodyPr/>
        <a:lstStyle/>
        <a:p>
          <a:endParaRPr lang="es-MX"/>
        </a:p>
      </dgm:t>
    </dgm:pt>
    <dgm:pt modelId="{51A1B113-E1AA-41F4-8F88-A0A39D8D01B8}" type="sibTrans" cxnId="{5427C2DD-8A2F-40CC-B767-22C4F59AB41C}">
      <dgm:prSet/>
      <dgm:spPr/>
      <dgm:t>
        <a:bodyPr/>
        <a:lstStyle/>
        <a:p>
          <a:endParaRPr lang="es-MX"/>
        </a:p>
      </dgm:t>
    </dgm:pt>
    <dgm:pt modelId="{4E63CAC0-DE46-4DC4-A604-7C1D19934751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>
              <a:latin typeface="Soberana Sans" panose="02000000000000000000" pitchFamily="50" charset="0"/>
            </a:rPr>
            <a:t>Estratégico</a:t>
          </a:r>
          <a:endParaRPr lang="es-MX" dirty="0">
            <a:latin typeface="Soberana Sans" panose="02000000000000000000" pitchFamily="50" charset="0"/>
          </a:endParaRPr>
        </a:p>
      </dgm:t>
    </dgm:pt>
    <dgm:pt modelId="{7D644359-E90F-4187-A288-E0947AB4BB83}" type="parTrans" cxnId="{AB9074BA-A7AD-4C63-825D-AE1549D075E7}">
      <dgm:prSet/>
      <dgm:spPr/>
      <dgm:t>
        <a:bodyPr/>
        <a:lstStyle/>
        <a:p>
          <a:endParaRPr lang="es-MX"/>
        </a:p>
      </dgm:t>
    </dgm:pt>
    <dgm:pt modelId="{2834C4E4-684B-4215-9940-9F36D8EFABD1}" type="sibTrans" cxnId="{AB9074BA-A7AD-4C63-825D-AE1549D075E7}">
      <dgm:prSet/>
      <dgm:spPr/>
      <dgm:t>
        <a:bodyPr/>
        <a:lstStyle/>
        <a:p>
          <a:endParaRPr lang="es-MX"/>
        </a:p>
      </dgm:t>
    </dgm:pt>
    <dgm:pt modelId="{139039D2-884C-422A-A856-5E755BA9A196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>
              <a:latin typeface="Soberana Sans" panose="02000000000000000000" pitchFamily="50" charset="0"/>
            </a:rPr>
            <a:t>Gestión</a:t>
          </a:r>
          <a:endParaRPr lang="es-MX" dirty="0">
            <a:latin typeface="Soberana Sans" panose="02000000000000000000" pitchFamily="50" charset="0"/>
          </a:endParaRPr>
        </a:p>
      </dgm:t>
    </dgm:pt>
    <dgm:pt modelId="{03EBD015-F658-4E7C-81D8-D4E3A9ECA658}" type="parTrans" cxnId="{A4B86080-C56D-42C1-B202-83732EA6CEE8}">
      <dgm:prSet/>
      <dgm:spPr/>
      <dgm:t>
        <a:bodyPr/>
        <a:lstStyle/>
        <a:p>
          <a:endParaRPr lang="es-MX"/>
        </a:p>
      </dgm:t>
    </dgm:pt>
    <dgm:pt modelId="{149EDCF4-513B-46CC-8E56-7E2085E02CB7}" type="sibTrans" cxnId="{A4B86080-C56D-42C1-B202-83732EA6CEE8}">
      <dgm:prSet/>
      <dgm:spPr/>
      <dgm:t>
        <a:bodyPr/>
        <a:lstStyle/>
        <a:p>
          <a:endParaRPr lang="es-MX"/>
        </a:p>
      </dgm:t>
    </dgm:pt>
    <dgm:pt modelId="{A8B5C96E-36A6-47DD-A181-6D7C1C96E279}" type="pres">
      <dgm:prSet presAssocID="{EA21D8D5-E892-4043-8FF9-3046388F221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823ABDF-C48D-41C0-813A-56C1708D5558}" type="pres">
      <dgm:prSet presAssocID="{10A54092-C941-4ED1-8D19-4F58811895D3}" presName="root1" presStyleCnt="0"/>
      <dgm:spPr/>
    </dgm:pt>
    <dgm:pt modelId="{A68CD70C-087A-4E86-9FA4-97B43D3D1556}" type="pres">
      <dgm:prSet presAssocID="{10A54092-C941-4ED1-8D19-4F58811895D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420CDF0-A6DF-4AAD-ADB0-2606139C60CF}" type="pres">
      <dgm:prSet presAssocID="{10A54092-C941-4ED1-8D19-4F58811895D3}" presName="level2hierChild" presStyleCnt="0"/>
      <dgm:spPr/>
    </dgm:pt>
    <dgm:pt modelId="{D1BF1407-7FF1-4DFA-8F53-335ED0D6CCB3}" type="pres">
      <dgm:prSet presAssocID="{7D644359-E90F-4187-A288-E0947AB4BB83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FB5FA9B7-73E8-4D0A-923F-7BC95F825E64}" type="pres">
      <dgm:prSet presAssocID="{7D644359-E90F-4187-A288-E0947AB4BB83}" presName="connTx" presStyleLbl="parChTrans1D2" presStyleIdx="0" presStyleCnt="2"/>
      <dgm:spPr/>
      <dgm:t>
        <a:bodyPr/>
        <a:lstStyle/>
        <a:p>
          <a:endParaRPr lang="es-MX"/>
        </a:p>
      </dgm:t>
    </dgm:pt>
    <dgm:pt modelId="{36813467-231B-4F5F-9DA6-0A919D7E4545}" type="pres">
      <dgm:prSet presAssocID="{4E63CAC0-DE46-4DC4-A604-7C1D19934751}" presName="root2" presStyleCnt="0"/>
      <dgm:spPr/>
    </dgm:pt>
    <dgm:pt modelId="{2267A031-D86D-4717-A552-A4392268D628}" type="pres">
      <dgm:prSet presAssocID="{4E63CAC0-DE46-4DC4-A604-7C1D19934751}" presName="LevelTwoTextNode" presStyleLbl="node2" presStyleIdx="0" presStyleCnt="2" custScaleY="18122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3C4C9B4-C5B7-4BD5-A4CC-CA6121629DBC}" type="pres">
      <dgm:prSet presAssocID="{4E63CAC0-DE46-4DC4-A604-7C1D19934751}" presName="level3hierChild" presStyleCnt="0"/>
      <dgm:spPr/>
    </dgm:pt>
    <dgm:pt modelId="{A554057D-E31E-4E47-B5C1-B3AD2E895F2A}" type="pres">
      <dgm:prSet presAssocID="{03EBD015-F658-4E7C-81D8-D4E3A9ECA658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702F1EAD-4B7A-43CE-9CCA-898DFDC20643}" type="pres">
      <dgm:prSet presAssocID="{03EBD015-F658-4E7C-81D8-D4E3A9ECA658}" presName="connTx" presStyleLbl="parChTrans1D2" presStyleIdx="1" presStyleCnt="2"/>
      <dgm:spPr/>
      <dgm:t>
        <a:bodyPr/>
        <a:lstStyle/>
        <a:p>
          <a:endParaRPr lang="es-MX"/>
        </a:p>
      </dgm:t>
    </dgm:pt>
    <dgm:pt modelId="{09D2361D-A1CB-40E5-8519-AD30946C7718}" type="pres">
      <dgm:prSet presAssocID="{139039D2-884C-422A-A856-5E755BA9A196}" presName="root2" presStyleCnt="0"/>
      <dgm:spPr/>
    </dgm:pt>
    <dgm:pt modelId="{2FB13868-1C1B-4640-9DA3-CF997528366D}" type="pres">
      <dgm:prSet presAssocID="{139039D2-884C-422A-A856-5E755BA9A196}" presName="LevelTwoTextNode" presStyleLbl="node2" presStyleIdx="1" presStyleCnt="2" custScaleY="18153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79DFB9C-367F-4FFB-B250-BDD521BD2C62}" type="pres">
      <dgm:prSet presAssocID="{139039D2-884C-422A-A856-5E755BA9A196}" presName="level3hierChild" presStyleCnt="0"/>
      <dgm:spPr/>
    </dgm:pt>
  </dgm:ptLst>
  <dgm:cxnLst>
    <dgm:cxn modelId="{7221C233-A738-4F06-8030-F2389967C654}" type="presOf" srcId="{EA21D8D5-E892-4043-8FF9-3046388F221F}" destId="{A8B5C96E-36A6-47DD-A181-6D7C1C96E279}" srcOrd="0" destOrd="0" presId="urn:microsoft.com/office/officeart/2008/layout/HorizontalMultiLevelHierarchy"/>
    <dgm:cxn modelId="{F265AA9D-8906-48B8-BEFD-5A7A925E43CB}" type="presOf" srcId="{03EBD015-F658-4E7C-81D8-D4E3A9ECA658}" destId="{702F1EAD-4B7A-43CE-9CCA-898DFDC20643}" srcOrd="1" destOrd="0" presId="urn:microsoft.com/office/officeart/2008/layout/HorizontalMultiLevelHierarchy"/>
    <dgm:cxn modelId="{5427C2DD-8A2F-40CC-B767-22C4F59AB41C}" srcId="{EA21D8D5-E892-4043-8FF9-3046388F221F}" destId="{10A54092-C941-4ED1-8D19-4F58811895D3}" srcOrd="0" destOrd="0" parTransId="{FDE6A28F-5F7E-45F5-9B06-A7915D2A7676}" sibTransId="{51A1B113-E1AA-41F4-8F88-A0A39D8D01B8}"/>
    <dgm:cxn modelId="{A4B86080-C56D-42C1-B202-83732EA6CEE8}" srcId="{10A54092-C941-4ED1-8D19-4F58811895D3}" destId="{139039D2-884C-422A-A856-5E755BA9A196}" srcOrd="1" destOrd="0" parTransId="{03EBD015-F658-4E7C-81D8-D4E3A9ECA658}" sibTransId="{149EDCF4-513B-46CC-8E56-7E2085E02CB7}"/>
    <dgm:cxn modelId="{A181D737-B564-456E-BBA8-82E38C32EFA6}" type="presOf" srcId="{139039D2-884C-422A-A856-5E755BA9A196}" destId="{2FB13868-1C1B-4640-9DA3-CF997528366D}" srcOrd="0" destOrd="0" presId="urn:microsoft.com/office/officeart/2008/layout/HorizontalMultiLevelHierarchy"/>
    <dgm:cxn modelId="{CA54637A-FF5C-42F6-B6EA-1871BDB37FB9}" type="presOf" srcId="{4E63CAC0-DE46-4DC4-A604-7C1D19934751}" destId="{2267A031-D86D-4717-A552-A4392268D628}" srcOrd="0" destOrd="0" presId="urn:microsoft.com/office/officeart/2008/layout/HorizontalMultiLevelHierarchy"/>
    <dgm:cxn modelId="{7738D131-068A-42EE-A45A-AEDC9ADEFBD9}" type="presOf" srcId="{7D644359-E90F-4187-A288-E0947AB4BB83}" destId="{D1BF1407-7FF1-4DFA-8F53-335ED0D6CCB3}" srcOrd="0" destOrd="0" presId="urn:microsoft.com/office/officeart/2008/layout/HorizontalMultiLevelHierarchy"/>
    <dgm:cxn modelId="{AB9074BA-A7AD-4C63-825D-AE1549D075E7}" srcId="{10A54092-C941-4ED1-8D19-4F58811895D3}" destId="{4E63CAC0-DE46-4DC4-A604-7C1D19934751}" srcOrd="0" destOrd="0" parTransId="{7D644359-E90F-4187-A288-E0947AB4BB83}" sibTransId="{2834C4E4-684B-4215-9940-9F36D8EFABD1}"/>
    <dgm:cxn modelId="{55CF8D1E-B6B2-449D-BEB2-4684879D0818}" type="presOf" srcId="{03EBD015-F658-4E7C-81D8-D4E3A9ECA658}" destId="{A554057D-E31E-4E47-B5C1-B3AD2E895F2A}" srcOrd="0" destOrd="0" presId="urn:microsoft.com/office/officeart/2008/layout/HorizontalMultiLevelHierarchy"/>
    <dgm:cxn modelId="{78E6431D-9A63-4400-B621-8AF9756FF3BF}" type="presOf" srcId="{10A54092-C941-4ED1-8D19-4F58811895D3}" destId="{A68CD70C-087A-4E86-9FA4-97B43D3D1556}" srcOrd="0" destOrd="0" presId="urn:microsoft.com/office/officeart/2008/layout/HorizontalMultiLevelHierarchy"/>
    <dgm:cxn modelId="{BFBA6D87-6DA9-4263-8C3D-079FE4489E1F}" type="presOf" srcId="{7D644359-E90F-4187-A288-E0947AB4BB83}" destId="{FB5FA9B7-73E8-4D0A-923F-7BC95F825E64}" srcOrd="1" destOrd="0" presId="urn:microsoft.com/office/officeart/2008/layout/HorizontalMultiLevelHierarchy"/>
    <dgm:cxn modelId="{90EFE36B-B8C8-474C-B943-13773F0A3D57}" type="presParOf" srcId="{A8B5C96E-36A6-47DD-A181-6D7C1C96E279}" destId="{C823ABDF-C48D-41C0-813A-56C1708D5558}" srcOrd="0" destOrd="0" presId="urn:microsoft.com/office/officeart/2008/layout/HorizontalMultiLevelHierarchy"/>
    <dgm:cxn modelId="{E61EC89B-0A43-4972-81A9-02A12C2C0897}" type="presParOf" srcId="{C823ABDF-C48D-41C0-813A-56C1708D5558}" destId="{A68CD70C-087A-4E86-9FA4-97B43D3D1556}" srcOrd="0" destOrd="0" presId="urn:microsoft.com/office/officeart/2008/layout/HorizontalMultiLevelHierarchy"/>
    <dgm:cxn modelId="{1D711E05-8C93-4495-B78B-BD0E488B2D7F}" type="presParOf" srcId="{C823ABDF-C48D-41C0-813A-56C1708D5558}" destId="{7420CDF0-A6DF-4AAD-ADB0-2606139C60CF}" srcOrd="1" destOrd="0" presId="urn:microsoft.com/office/officeart/2008/layout/HorizontalMultiLevelHierarchy"/>
    <dgm:cxn modelId="{92BAC4C8-9F5B-4ED1-BA9F-527D13F26D56}" type="presParOf" srcId="{7420CDF0-A6DF-4AAD-ADB0-2606139C60CF}" destId="{D1BF1407-7FF1-4DFA-8F53-335ED0D6CCB3}" srcOrd="0" destOrd="0" presId="urn:microsoft.com/office/officeart/2008/layout/HorizontalMultiLevelHierarchy"/>
    <dgm:cxn modelId="{30C1946E-68C4-422F-9E4C-5FD0DAC86315}" type="presParOf" srcId="{D1BF1407-7FF1-4DFA-8F53-335ED0D6CCB3}" destId="{FB5FA9B7-73E8-4D0A-923F-7BC95F825E64}" srcOrd="0" destOrd="0" presId="urn:microsoft.com/office/officeart/2008/layout/HorizontalMultiLevelHierarchy"/>
    <dgm:cxn modelId="{4F65EE74-0B1F-4D4C-89AA-2AD11B904E0D}" type="presParOf" srcId="{7420CDF0-A6DF-4AAD-ADB0-2606139C60CF}" destId="{36813467-231B-4F5F-9DA6-0A919D7E4545}" srcOrd="1" destOrd="0" presId="urn:microsoft.com/office/officeart/2008/layout/HorizontalMultiLevelHierarchy"/>
    <dgm:cxn modelId="{5A1F5F37-30A3-45EE-9653-5AF30610DA83}" type="presParOf" srcId="{36813467-231B-4F5F-9DA6-0A919D7E4545}" destId="{2267A031-D86D-4717-A552-A4392268D628}" srcOrd="0" destOrd="0" presId="urn:microsoft.com/office/officeart/2008/layout/HorizontalMultiLevelHierarchy"/>
    <dgm:cxn modelId="{E4A449B3-BCA3-4677-B126-CF92285608D7}" type="presParOf" srcId="{36813467-231B-4F5F-9DA6-0A919D7E4545}" destId="{D3C4C9B4-C5B7-4BD5-A4CC-CA6121629DBC}" srcOrd="1" destOrd="0" presId="urn:microsoft.com/office/officeart/2008/layout/HorizontalMultiLevelHierarchy"/>
    <dgm:cxn modelId="{7FB7A501-168C-4C6E-968A-299F2BBF74F6}" type="presParOf" srcId="{7420CDF0-A6DF-4AAD-ADB0-2606139C60CF}" destId="{A554057D-E31E-4E47-B5C1-B3AD2E895F2A}" srcOrd="2" destOrd="0" presId="urn:microsoft.com/office/officeart/2008/layout/HorizontalMultiLevelHierarchy"/>
    <dgm:cxn modelId="{1A98651F-B463-4081-BDAB-B6EF6A2C326C}" type="presParOf" srcId="{A554057D-E31E-4E47-B5C1-B3AD2E895F2A}" destId="{702F1EAD-4B7A-43CE-9CCA-898DFDC20643}" srcOrd="0" destOrd="0" presId="urn:microsoft.com/office/officeart/2008/layout/HorizontalMultiLevelHierarchy"/>
    <dgm:cxn modelId="{A28728C9-23A8-4E93-8723-6C2E1C5A8C94}" type="presParOf" srcId="{7420CDF0-A6DF-4AAD-ADB0-2606139C60CF}" destId="{09D2361D-A1CB-40E5-8519-AD30946C7718}" srcOrd="3" destOrd="0" presId="urn:microsoft.com/office/officeart/2008/layout/HorizontalMultiLevelHierarchy"/>
    <dgm:cxn modelId="{794DD78E-DB9E-4A2A-BCA9-4887B863FFFC}" type="presParOf" srcId="{09D2361D-A1CB-40E5-8519-AD30946C7718}" destId="{2FB13868-1C1B-4640-9DA3-CF997528366D}" srcOrd="0" destOrd="0" presId="urn:microsoft.com/office/officeart/2008/layout/HorizontalMultiLevelHierarchy"/>
    <dgm:cxn modelId="{EA1856F1-9A74-4A3B-87FC-F8E533E6B532}" type="presParOf" srcId="{09D2361D-A1CB-40E5-8519-AD30946C7718}" destId="{F79DFB9C-367F-4FFB-B250-BDD521BD2C6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21D8D5-E892-4043-8FF9-3046388F221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0A54092-C941-4ED1-8D19-4F58811895D3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>
              <a:latin typeface="Soberana Sans" panose="02000000000000000000" pitchFamily="50" charset="0"/>
            </a:rPr>
            <a:t>Dimensión</a:t>
          </a:r>
          <a:endParaRPr lang="es-MX" dirty="0">
            <a:latin typeface="Soberana Sans" panose="02000000000000000000" pitchFamily="50" charset="0"/>
          </a:endParaRPr>
        </a:p>
      </dgm:t>
    </dgm:pt>
    <dgm:pt modelId="{FDE6A28F-5F7E-45F5-9B06-A7915D2A7676}" type="parTrans" cxnId="{5427C2DD-8A2F-40CC-B767-22C4F59AB41C}">
      <dgm:prSet/>
      <dgm:spPr/>
      <dgm:t>
        <a:bodyPr/>
        <a:lstStyle/>
        <a:p>
          <a:endParaRPr lang="es-MX"/>
        </a:p>
      </dgm:t>
    </dgm:pt>
    <dgm:pt modelId="{51A1B113-E1AA-41F4-8F88-A0A39D8D01B8}" type="sibTrans" cxnId="{5427C2DD-8A2F-40CC-B767-22C4F59AB41C}">
      <dgm:prSet/>
      <dgm:spPr/>
      <dgm:t>
        <a:bodyPr/>
        <a:lstStyle/>
        <a:p>
          <a:endParaRPr lang="es-MX"/>
        </a:p>
      </dgm:t>
    </dgm:pt>
    <dgm:pt modelId="{4E63CAC0-DE46-4DC4-A604-7C1D19934751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>
              <a:latin typeface="Soberana Sans" panose="02000000000000000000" pitchFamily="50" charset="0"/>
            </a:rPr>
            <a:t>Eficacia</a:t>
          </a:r>
          <a:endParaRPr lang="es-MX" dirty="0">
            <a:latin typeface="Soberana Sans" panose="02000000000000000000" pitchFamily="50" charset="0"/>
          </a:endParaRPr>
        </a:p>
      </dgm:t>
    </dgm:pt>
    <dgm:pt modelId="{7D644359-E90F-4187-A288-E0947AB4BB83}" type="parTrans" cxnId="{AB9074BA-A7AD-4C63-825D-AE1549D075E7}">
      <dgm:prSet/>
      <dgm:spPr/>
      <dgm:t>
        <a:bodyPr/>
        <a:lstStyle/>
        <a:p>
          <a:endParaRPr lang="es-MX"/>
        </a:p>
      </dgm:t>
    </dgm:pt>
    <dgm:pt modelId="{2834C4E4-684B-4215-9940-9F36D8EFABD1}" type="sibTrans" cxnId="{AB9074BA-A7AD-4C63-825D-AE1549D075E7}">
      <dgm:prSet/>
      <dgm:spPr/>
      <dgm:t>
        <a:bodyPr/>
        <a:lstStyle/>
        <a:p>
          <a:endParaRPr lang="es-MX"/>
        </a:p>
      </dgm:t>
    </dgm:pt>
    <dgm:pt modelId="{139039D2-884C-422A-A856-5E755BA9A196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>
              <a:latin typeface="Soberana Sans" panose="02000000000000000000" pitchFamily="50" charset="0"/>
            </a:rPr>
            <a:t>Otros</a:t>
          </a:r>
          <a:endParaRPr lang="es-MX" dirty="0">
            <a:latin typeface="Soberana Sans" panose="02000000000000000000" pitchFamily="50" charset="0"/>
          </a:endParaRPr>
        </a:p>
      </dgm:t>
    </dgm:pt>
    <dgm:pt modelId="{03EBD015-F658-4E7C-81D8-D4E3A9ECA658}" type="parTrans" cxnId="{A4B86080-C56D-42C1-B202-83732EA6CEE8}">
      <dgm:prSet/>
      <dgm:spPr/>
      <dgm:t>
        <a:bodyPr/>
        <a:lstStyle/>
        <a:p>
          <a:endParaRPr lang="es-MX"/>
        </a:p>
      </dgm:t>
    </dgm:pt>
    <dgm:pt modelId="{149EDCF4-513B-46CC-8E56-7E2085E02CB7}" type="sibTrans" cxnId="{A4B86080-C56D-42C1-B202-83732EA6CEE8}">
      <dgm:prSet/>
      <dgm:spPr/>
      <dgm:t>
        <a:bodyPr/>
        <a:lstStyle/>
        <a:p>
          <a:endParaRPr lang="es-MX"/>
        </a:p>
      </dgm:t>
    </dgm:pt>
    <dgm:pt modelId="{7076BE1B-AB27-49A5-ACE1-E214D52266D2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>
              <a:latin typeface="Soberana Sans" panose="02000000000000000000" pitchFamily="50" charset="0"/>
            </a:rPr>
            <a:t>Eficiencia</a:t>
          </a:r>
          <a:endParaRPr lang="es-MX" dirty="0">
            <a:latin typeface="Soberana Sans" panose="02000000000000000000" pitchFamily="50" charset="0"/>
          </a:endParaRPr>
        </a:p>
      </dgm:t>
    </dgm:pt>
    <dgm:pt modelId="{1CC7883E-1C0E-4ECF-91B3-A2139290222B}" type="parTrans" cxnId="{80C6F97D-567B-42ED-ACAD-BA430C0A1BAC}">
      <dgm:prSet/>
      <dgm:spPr/>
      <dgm:t>
        <a:bodyPr/>
        <a:lstStyle/>
        <a:p>
          <a:endParaRPr lang="es-MX"/>
        </a:p>
      </dgm:t>
    </dgm:pt>
    <dgm:pt modelId="{8D68F3DA-026E-414F-9F93-1547F939FEF6}" type="sibTrans" cxnId="{80C6F97D-567B-42ED-ACAD-BA430C0A1BAC}">
      <dgm:prSet/>
      <dgm:spPr/>
      <dgm:t>
        <a:bodyPr/>
        <a:lstStyle/>
        <a:p>
          <a:endParaRPr lang="es-MX"/>
        </a:p>
      </dgm:t>
    </dgm:pt>
    <dgm:pt modelId="{CE4013FC-A1F0-4DFA-9642-DC84F8C05298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>
              <a:latin typeface="Soberana Sans" panose="02000000000000000000" pitchFamily="50" charset="0"/>
            </a:rPr>
            <a:t>Calidad</a:t>
          </a:r>
          <a:endParaRPr lang="es-MX" dirty="0">
            <a:latin typeface="Soberana Sans" panose="02000000000000000000" pitchFamily="50" charset="0"/>
          </a:endParaRPr>
        </a:p>
      </dgm:t>
    </dgm:pt>
    <dgm:pt modelId="{BB73D808-6CFB-40E2-8929-4DEC21D9EF20}" type="parTrans" cxnId="{9EE27C89-521C-4C65-82EC-411B43ABFDCA}">
      <dgm:prSet/>
      <dgm:spPr/>
      <dgm:t>
        <a:bodyPr/>
        <a:lstStyle/>
        <a:p>
          <a:endParaRPr lang="es-MX"/>
        </a:p>
      </dgm:t>
    </dgm:pt>
    <dgm:pt modelId="{0270A734-DBD8-48B3-9829-0FD688B15461}" type="sibTrans" cxnId="{9EE27C89-521C-4C65-82EC-411B43ABFDCA}">
      <dgm:prSet/>
      <dgm:spPr/>
      <dgm:t>
        <a:bodyPr/>
        <a:lstStyle/>
        <a:p>
          <a:endParaRPr lang="es-MX"/>
        </a:p>
      </dgm:t>
    </dgm:pt>
    <dgm:pt modelId="{E739E9BE-CFD2-46B4-AFF3-B519372E6CB7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>
              <a:latin typeface="Soberana Sans" panose="02000000000000000000" pitchFamily="50" charset="0"/>
            </a:rPr>
            <a:t>Economía</a:t>
          </a:r>
          <a:endParaRPr lang="es-MX" dirty="0">
            <a:latin typeface="Soberana Sans" panose="02000000000000000000" pitchFamily="50" charset="0"/>
          </a:endParaRPr>
        </a:p>
      </dgm:t>
    </dgm:pt>
    <dgm:pt modelId="{29A299F5-450D-4C50-ADAD-AC25AD4CABEB}" type="parTrans" cxnId="{940A1EE3-8E14-4011-8A3A-3B84FC694F1C}">
      <dgm:prSet/>
      <dgm:spPr/>
      <dgm:t>
        <a:bodyPr/>
        <a:lstStyle/>
        <a:p>
          <a:endParaRPr lang="es-MX"/>
        </a:p>
      </dgm:t>
    </dgm:pt>
    <dgm:pt modelId="{45D6F0C6-A056-4426-92B1-901F8DAAA318}" type="sibTrans" cxnId="{940A1EE3-8E14-4011-8A3A-3B84FC694F1C}">
      <dgm:prSet/>
      <dgm:spPr/>
      <dgm:t>
        <a:bodyPr/>
        <a:lstStyle/>
        <a:p>
          <a:endParaRPr lang="es-MX"/>
        </a:p>
      </dgm:t>
    </dgm:pt>
    <dgm:pt modelId="{A8B5C96E-36A6-47DD-A181-6D7C1C96E279}" type="pres">
      <dgm:prSet presAssocID="{EA21D8D5-E892-4043-8FF9-3046388F221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823ABDF-C48D-41C0-813A-56C1708D5558}" type="pres">
      <dgm:prSet presAssocID="{10A54092-C941-4ED1-8D19-4F58811895D3}" presName="root1" presStyleCnt="0"/>
      <dgm:spPr/>
    </dgm:pt>
    <dgm:pt modelId="{A68CD70C-087A-4E86-9FA4-97B43D3D1556}" type="pres">
      <dgm:prSet presAssocID="{10A54092-C941-4ED1-8D19-4F58811895D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420CDF0-A6DF-4AAD-ADB0-2606139C60CF}" type="pres">
      <dgm:prSet presAssocID="{10A54092-C941-4ED1-8D19-4F58811895D3}" presName="level2hierChild" presStyleCnt="0"/>
      <dgm:spPr/>
    </dgm:pt>
    <dgm:pt modelId="{D1BF1407-7FF1-4DFA-8F53-335ED0D6CCB3}" type="pres">
      <dgm:prSet presAssocID="{7D644359-E90F-4187-A288-E0947AB4BB83}" presName="conn2-1" presStyleLbl="parChTrans1D2" presStyleIdx="0" presStyleCnt="5"/>
      <dgm:spPr/>
      <dgm:t>
        <a:bodyPr/>
        <a:lstStyle/>
        <a:p>
          <a:endParaRPr lang="es-MX"/>
        </a:p>
      </dgm:t>
    </dgm:pt>
    <dgm:pt modelId="{FB5FA9B7-73E8-4D0A-923F-7BC95F825E64}" type="pres">
      <dgm:prSet presAssocID="{7D644359-E90F-4187-A288-E0947AB4BB83}" presName="connTx" presStyleLbl="parChTrans1D2" presStyleIdx="0" presStyleCnt="5"/>
      <dgm:spPr/>
      <dgm:t>
        <a:bodyPr/>
        <a:lstStyle/>
        <a:p>
          <a:endParaRPr lang="es-MX"/>
        </a:p>
      </dgm:t>
    </dgm:pt>
    <dgm:pt modelId="{36813467-231B-4F5F-9DA6-0A919D7E4545}" type="pres">
      <dgm:prSet presAssocID="{4E63CAC0-DE46-4DC4-A604-7C1D19934751}" presName="root2" presStyleCnt="0"/>
      <dgm:spPr/>
    </dgm:pt>
    <dgm:pt modelId="{2267A031-D86D-4717-A552-A4392268D628}" type="pres">
      <dgm:prSet presAssocID="{4E63CAC0-DE46-4DC4-A604-7C1D19934751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3C4C9B4-C5B7-4BD5-A4CC-CA6121629DBC}" type="pres">
      <dgm:prSet presAssocID="{4E63CAC0-DE46-4DC4-A604-7C1D19934751}" presName="level3hierChild" presStyleCnt="0"/>
      <dgm:spPr/>
    </dgm:pt>
    <dgm:pt modelId="{E94F0B95-85F0-4248-B786-6BAA204D61F5}" type="pres">
      <dgm:prSet presAssocID="{1CC7883E-1C0E-4ECF-91B3-A2139290222B}" presName="conn2-1" presStyleLbl="parChTrans1D2" presStyleIdx="1" presStyleCnt="5"/>
      <dgm:spPr/>
      <dgm:t>
        <a:bodyPr/>
        <a:lstStyle/>
        <a:p>
          <a:endParaRPr lang="es-MX"/>
        </a:p>
      </dgm:t>
    </dgm:pt>
    <dgm:pt modelId="{4BA47421-C3B1-4E42-8DA5-72C41F1AF28D}" type="pres">
      <dgm:prSet presAssocID="{1CC7883E-1C0E-4ECF-91B3-A2139290222B}" presName="connTx" presStyleLbl="parChTrans1D2" presStyleIdx="1" presStyleCnt="5"/>
      <dgm:spPr/>
      <dgm:t>
        <a:bodyPr/>
        <a:lstStyle/>
        <a:p>
          <a:endParaRPr lang="es-MX"/>
        </a:p>
      </dgm:t>
    </dgm:pt>
    <dgm:pt modelId="{89F5E7D9-E59B-4C57-85BF-80E2AB33F0EC}" type="pres">
      <dgm:prSet presAssocID="{7076BE1B-AB27-49A5-ACE1-E214D52266D2}" presName="root2" presStyleCnt="0"/>
      <dgm:spPr/>
    </dgm:pt>
    <dgm:pt modelId="{5C00ADAB-9FFF-4A91-BC6E-77DE0FCC493A}" type="pres">
      <dgm:prSet presAssocID="{7076BE1B-AB27-49A5-ACE1-E214D52266D2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3DBF796-B1F1-42D5-A730-0CA398D20473}" type="pres">
      <dgm:prSet presAssocID="{7076BE1B-AB27-49A5-ACE1-E214D52266D2}" presName="level3hierChild" presStyleCnt="0"/>
      <dgm:spPr/>
    </dgm:pt>
    <dgm:pt modelId="{E5F34F95-2696-4A02-B2C4-039982F461D4}" type="pres">
      <dgm:prSet presAssocID="{BB73D808-6CFB-40E2-8929-4DEC21D9EF20}" presName="conn2-1" presStyleLbl="parChTrans1D2" presStyleIdx="2" presStyleCnt="5"/>
      <dgm:spPr/>
      <dgm:t>
        <a:bodyPr/>
        <a:lstStyle/>
        <a:p>
          <a:endParaRPr lang="es-MX"/>
        </a:p>
      </dgm:t>
    </dgm:pt>
    <dgm:pt modelId="{D303FFE0-1BB8-405D-8E0C-C3B5FF43EFBE}" type="pres">
      <dgm:prSet presAssocID="{BB73D808-6CFB-40E2-8929-4DEC21D9EF20}" presName="connTx" presStyleLbl="parChTrans1D2" presStyleIdx="2" presStyleCnt="5"/>
      <dgm:spPr/>
      <dgm:t>
        <a:bodyPr/>
        <a:lstStyle/>
        <a:p>
          <a:endParaRPr lang="es-MX"/>
        </a:p>
      </dgm:t>
    </dgm:pt>
    <dgm:pt modelId="{9052A719-2423-4C0E-B1D7-AEE9233A8158}" type="pres">
      <dgm:prSet presAssocID="{CE4013FC-A1F0-4DFA-9642-DC84F8C05298}" presName="root2" presStyleCnt="0"/>
      <dgm:spPr/>
    </dgm:pt>
    <dgm:pt modelId="{E64A1B6A-F076-4C96-8728-AAB2F54E4B4B}" type="pres">
      <dgm:prSet presAssocID="{CE4013FC-A1F0-4DFA-9642-DC84F8C05298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E76B144-25FF-48B2-8370-05B124C6C5A0}" type="pres">
      <dgm:prSet presAssocID="{CE4013FC-A1F0-4DFA-9642-DC84F8C05298}" presName="level3hierChild" presStyleCnt="0"/>
      <dgm:spPr/>
    </dgm:pt>
    <dgm:pt modelId="{52EC09DE-7716-4F3F-8D05-A732A9E55A6A}" type="pres">
      <dgm:prSet presAssocID="{29A299F5-450D-4C50-ADAD-AC25AD4CABEB}" presName="conn2-1" presStyleLbl="parChTrans1D2" presStyleIdx="3" presStyleCnt="5"/>
      <dgm:spPr/>
      <dgm:t>
        <a:bodyPr/>
        <a:lstStyle/>
        <a:p>
          <a:endParaRPr lang="es-MX"/>
        </a:p>
      </dgm:t>
    </dgm:pt>
    <dgm:pt modelId="{D758D790-56C8-4560-A807-35E42E4BA2B2}" type="pres">
      <dgm:prSet presAssocID="{29A299F5-450D-4C50-ADAD-AC25AD4CABEB}" presName="connTx" presStyleLbl="parChTrans1D2" presStyleIdx="3" presStyleCnt="5"/>
      <dgm:spPr/>
      <dgm:t>
        <a:bodyPr/>
        <a:lstStyle/>
        <a:p>
          <a:endParaRPr lang="es-MX"/>
        </a:p>
      </dgm:t>
    </dgm:pt>
    <dgm:pt modelId="{27BD9F53-CF41-45A0-9365-11EB7A4CFFB0}" type="pres">
      <dgm:prSet presAssocID="{E739E9BE-CFD2-46B4-AFF3-B519372E6CB7}" presName="root2" presStyleCnt="0"/>
      <dgm:spPr/>
    </dgm:pt>
    <dgm:pt modelId="{4F81B468-6DA6-449F-BB2A-C0EF89F0B1B7}" type="pres">
      <dgm:prSet presAssocID="{E739E9BE-CFD2-46B4-AFF3-B519372E6CB7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BB6A7C5-1C76-42D9-B88D-7D07201BBB5E}" type="pres">
      <dgm:prSet presAssocID="{E739E9BE-CFD2-46B4-AFF3-B519372E6CB7}" presName="level3hierChild" presStyleCnt="0"/>
      <dgm:spPr/>
    </dgm:pt>
    <dgm:pt modelId="{A554057D-E31E-4E47-B5C1-B3AD2E895F2A}" type="pres">
      <dgm:prSet presAssocID="{03EBD015-F658-4E7C-81D8-D4E3A9ECA658}" presName="conn2-1" presStyleLbl="parChTrans1D2" presStyleIdx="4" presStyleCnt="5"/>
      <dgm:spPr/>
      <dgm:t>
        <a:bodyPr/>
        <a:lstStyle/>
        <a:p>
          <a:endParaRPr lang="es-MX"/>
        </a:p>
      </dgm:t>
    </dgm:pt>
    <dgm:pt modelId="{702F1EAD-4B7A-43CE-9CCA-898DFDC20643}" type="pres">
      <dgm:prSet presAssocID="{03EBD015-F658-4E7C-81D8-D4E3A9ECA658}" presName="connTx" presStyleLbl="parChTrans1D2" presStyleIdx="4" presStyleCnt="5"/>
      <dgm:spPr/>
      <dgm:t>
        <a:bodyPr/>
        <a:lstStyle/>
        <a:p>
          <a:endParaRPr lang="es-MX"/>
        </a:p>
      </dgm:t>
    </dgm:pt>
    <dgm:pt modelId="{09D2361D-A1CB-40E5-8519-AD30946C7718}" type="pres">
      <dgm:prSet presAssocID="{139039D2-884C-422A-A856-5E755BA9A196}" presName="root2" presStyleCnt="0"/>
      <dgm:spPr/>
    </dgm:pt>
    <dgm:pt modelId="{2FB13868-1C1B-4640-9DA3-CF997528366D}" type="pres">
      <dgm:prSet presAssocID="{139039D2-884C-422A-A856-5E755BA9A196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79DFB9C-367F-4FFB-B250-BDD521BD2C62}" type="pres">
      <dgm:prSet presAssocID="{139039D2-884C-422A-A856-5E755BA9A196}" presName="level3hierChild" presStyleCnt="0"/>
      <dgm:spPr/>
    </dgm:pt>
  </dgm:ptLst>
  <dgm:cxnLst>
    <dgm:cxn modelId="{36FD4BCD-B4AA-4441-B32E-82886BB60D20}" type="presOf" srcId="{1CC7883E-1C0E-4ECF-91B3-A2139290222B}" destId="{4BA47421-C3B1-4E42-8DA5-72C41F1AF28D}" srcOrd="1" destOrd="0" presId="urn:microsoft.com/office/officeart/2008/layout/HorizontalMultiLevelHierarchy"/>
    <dgm:cxn modelId="{BAB9BC6D-F5CD-4A11-B2C9-7D960D7396C6}" type="presOf" srcId="{E739E9BE-CFD2-46B4-AFF3-B519372E6CB7}" destId="{4F81B468-6DA6-449F-BB2A-C0EF89F0B1B7}" srcOrd="0" destOrd="0" presId="urn:microsoft.com/office/officeart/2008/layout/HorizontalMultiLevelHierarchy"/>
    <dgm:cxn modelId="{32A3E9A6-F842-4AD3-A21D-7937355DE6D1}" type="presOf" srcId="{BB73D808-6CFB-40E2-8929-4DEC21D9EF20}" destId="{D303FFE0-1BB8-405D-8E0C-C3B5FF43EFBE}" srcOrd="1" destOrd="0" presId="urn:microsoft.com/office/officeart/2008/layout/HorizontalMultiLevelHierarchy"/>
    <dgm:cxn modelId="{91C49982-09D4-4086-BA53-A14DEBAB3F13}" type="presOf" srcId="{7076BE1B-AB27-49A5-ACE1-E214D52266D2}" destId="{5C00ADAB-9FFF-4A91-BC6E-77DE0FCC493A}" srcOrd="0" destOrd="0" presId="urn:microsoft.com/office/officeart/2008/layout/HorizontalMultiLevelHierarchy"/>
    <dgm:cxn modelId="{CD3DF800-D283-4E8F-86EE-F091B26FA877}" type="presOf" srcId="{CE4013FC-A1F0-4DFA-9642-DC84F8C05298}" destId="{E64A1B6A-F076-4C96-8728-AAB2F54E4B4B}" srcOrd="0" destOrd="0" presId="urn:microsoft.com/office/officeart/2008/layout/HorizontalMultiLevelHierarchy"/>
    <dgm:cxn modelId="{75BB0229-C22D-47DA-A7E7-DAF22F5624FC}" type="presOf" srcId="{7D644359-E90F-4187-A288-E0947AB4BB83}" destId="{FB5FA9B7-73E8-4D0A-923F-7BC95F825E64}" srcOrd="1" destOrd="0" presId="urn:microsoft.com/office/officeart/2008/layout/HorizontalMultiLevelHierarchy"/>
    <dgm:cxn modelId="{CFE7624C-A641-49A7-9795-F7ED81FB7648}" type="presOf" srcId="{29A299F5-450D-4C50-ADAD-AC25AD4CABEB}" destId="{52EC09DE-7716-4F3F-8D05-A732A9E55A6A}" srcOrd="0" destOrd="0" presId="urn:microsoft.com/office/officeart/2008/layout/HorizontalMultiLevelHierarchy"/>
    <dgm:cxn modelId="{80C6F97D-567B-42ED-ACAD-BA430C0A1BAC}" srcId="{10A54092-C941-4ED1-8D19-4F58811895D3}" destId="{7076BE1B-AB27-49A5-ACE1-E214D52266D2}" srcOrd="1" destOrd="0" parTransId="{1CC7883E-1C0E-4ECF-91B3-A2139290222B}" sibTransId="{8D68F3DA-026E-414F-9F93-1547F939FEF6}"/>
    <dgm:cxn modelId="{E06F3845-5847-45E1-AA7C-99FD9BBA2708}" type="presOf" srcId="{03EBD015-F658-4E7C-81D8-D4E3A9ECA658}" destId="{702F1EAD-4B7A-43CE-9CCA-898DFDC20643}" srcOrd="1" destOrd="0" presId="urn:microsoft.com/office/officeart/2008/layout/HorizontalMultiLevelHierarchy"/>
    <dgm:cxn modelId="{9EE27C89-521C-4C65-82EC-411B43ABFDCA}" srcId="{10A54092-C941-4ED1-8D19-4F58811895D3}" destId="{CE4013FC-A1F0-4DFA-9642-DC84F8C05298}" srcOrd="2" destOrd="0" parTransId="{BB73D808-6CFB-40E2-8929-4DEC21D9EF20}" sibTransId="{0270A734-DBD8-48B3-9829-0FD688B15461}"/>
    <dgm:cxn modelId="{87E72C8B-0115-43ED-85AE-7B963E78E8DF}" type="presOf" srcId="{1CC7883E-1C0E-4ECF-91B3-A2139290222B}" destId="{E94F0B95-85F0-4248-B786-6BAA204D61F5}" srcOrd="0" destOrd="0" presId="urn:microsoft.com/office/officeart/2008/layout/HorizontalMultiLevelHierarchy"/>
    <dgm:cxn modelId="{AB9074BA-A7AD-4C63-825D-AE1549D075E7}" srcId="{10A54092-C941-4ED1-8D19-4F58811895D3}" destId="{4E63CAC0-DE46-4DC4-A604-7C1D19934751}" srcOrd="0" destOrd="0" parTransId="{7D644359-E90F-4187-A288-E0947AB4BB83}" sibTransId="{2834C4E4-684B-4215-9940-9F36D8EFABD1}"/>
    <dgm:cxn modelId="{C017D53D-B357-45B5-A282-9BA50931DB91}" type="presOf" srcId="{139039D2-884C-422A-A856-5E755BA9A196}" destId="{2FB13868-1C1B-4640-9DA3-CF997528366D}" srcOrd="0" destOrd="0" presId="urn:microsoft.com/office/officeart/2008/layout/HorizontalMultiLevelHierarchy"/>
    <dgm:cxn modelId="{A4B86080-C56D-42C1-B202-83732EA6CEE8}" srcId="{10A54092-C941-4ED1-8D19-4F58811895D3}" destId="{139039D2-884C-422A-A856-5E755BA9A196}" srcOrd="4" destOrd="0" parTransId="{03EBD015-F658-4E7C-81D8-D4E3A9ECA658}" sibTransId="{149EDCF4-513B-46CC-8E56-7E2085E02CB7}"/>
    <dgm:cxn modelId="{4072A99F-7E72-4C6A-92D1-0C237C36A20F}" type="presOf" srcId="{29A299F5-450D-4C50-ADAD-AC25AD4CABEB}" destId="{D758D790-56C8-4560-A807-35E42E4BA2B2}" srcOrd="1" destOrd="0" presId="urn:microsoft.com/office/officeart/2008/layout/HorizontalMultiLevelHierarchy"/>
    <dgm:cxn modelId="{940A1EE3-8E14-4011-8A3A-3B84FC694F1C}" srcId="{10A54092-C941-4ED1-8D19-4F58811895D3}" destId="{E739E9BE-CFD2-46B4-AFF3-B519372E6CB7}" srcOrd="3" destOrd="0" parTransId="{29A299F5-450D-4C50-ADAD-AC25AD4CABEB}" sibTransId="{45D6F0C6-A056-4426-92B1-901F8DAAA318}"/>
    <dgm:cxn modelId="{27BF47C7-7D9F-470C-A7A9-5784EDB1C312}" type="presOf" srcId="{7D644359-E90F-4187-A288-E0947AB4BB83}" destId="{D1BF1407-7FF1-4DFA-8F53-335ED0D6CCB3}" srcOrd="0" destOrd="0" presId="urn:microsoft.com/office/officeart/2008/layout/HorizontalMultiLevelHierarchy"/>
    <dgm:cxn modelId="{E70A8289-01CA-4BFB-9BBB-1DA24A77FE35}" type="presOf" srcId="{4E63CAC0-DE46-4DC4-A604-7C1D19934751}" destId="{2267A031-D86D-4717-A552-A4392268D628}" srcOrd="0" destOrd="0" presId="urn:microsoft.com/office/officeart/2008/layout/HorizontalMultiLevelHierarchy"/>
    <dgm:cxn modelId="{A5081DE0-661B-4E88-AFD8-E6F10D59B6C4}" type="presOf" srcId="{03EBD015-F658-4E7C-81D8-D4E3A9ECA658}" destId="{A554057D-E31E-4E47-B5C1-B3AD2E895F2A}" srcOrd="0" destOrd="0" presId="urn:microsoft.com/office/officeart/2008/layout/HorizontalMultiLevelHierarchy"/>
    <dgm:cxn modelId="{5427C2DD-8A2F-40CC-B767-22C4F59AB41C}" srcId="{EA21D8D5-E892-4043-8FF9-3046388F221F}" destId="{10A54092-C941-4ED1-8D19-4F58811895D3}" srcOrd="0" destOrd="0" parTransId="{FDE6A28F-5F7E-45F5-9B06-A7915D2A7676}" sibTransId="{51A1B113-E1AA-41F4-8F88-A0A39D8D01B8}"/>
    <dgm:cxn modelId="{B0B6D5F4-19A2-4CCB-AC24-21CA7B4FE323}" type="presOf" srcId="{10A54092-C941-4ED1-8D19-4F58811895D3}" destId="{A68CD70C-087A-4E86-9FA4-97B43D3D1556}" srcOrd="0" destOrd="0" presId="urn:microsoft.com/office/officeart/2008/layout/HorizontalMultiLevelHierarchy"/>
    <dgm:cxn modelId="{7B8440DD-8C0C-4CB0-ABBE-78E02088C922}" type="presOf" srcId="{EA21D8D5-E892-4043-8FF9-3046388F221F}" destId="{A8B5C96E-36A6-47DD-A181-6D7C1C96E279}" srcOrd="0" destOrd="0" presId="urn:microsoft.com/office/officeart/2008/layout/HorizontalMultiLevelHierarchy"/>
    <dgm:cxn modelId="{4662E545-3C5B-4DC3-AF59-C3406FA8DFB1}" type="presOf" srcId="{BB73D808-6CFB-40E2-8929-4DEC21D9EF20}" destId="{E5F34F95-2696-4A02-B2C4-039982F461D4}" srcOrd="0" destOrd="0" presId="urn:microsoft.com/office/officeart/2008/layout/HorizontalMultiLevelHierarchy"/>
    <dgm:cxn modelId="{A0103FD9-4CA9-40E2-9D13-CC3AEBC33F40}" type="presParOf" srcId="{A8B5C96E-36A6-47DD-A181-6D7C1C96E279}" destId="{C823ABDF-C48D-41C0-813A-56C1708D5558}" srcOrd="0" destOrd="0" presId="urn:microsoft.com/office/officeart/2008/layout/HorizontalMultiLevelHierarchy"/>
    <dgm:cxn modelId="{E3DB6F6A-9555-467F-87D7-90F8C91FA646}" type="presParOf" srcId="{C823ABDF-C48D-41C0-813A-56C1708D5558}" destId="{A68CD70C-087A-4E86-9FA4-97B43D3D1556}" srcOrd="0" destOrd="0" presId="urn:microsoft.com/office/officeart/2008/layout/HorizontalMultiLevelHierarchy"/>
    <dgm:cxn modelId="{5DE1B849-C0A1-41AA-BB7C-E34627F68FB8}" type="presParOf" srcId="{C823ABDF-C48D-41C0-813A-56C1708D5558}" destId="{7420CDF0-A6DF-4AAD-ADB0-2606139C60CF}" srcOrd="1" destOrd="0" presId="urn:microsoft.com/office/officeart/2008/layout/HorizontalMultiLevelHierarchy"/>
    <dgm:cxn modelId="{50349FC8-6A21-43F0-979A-7505C5EAA9B6}" type="presParOf" srcId="{7420CDF0-A6DF-4AAD-ADB0-2606139C60CF}" destId="{D1BF1407-7FF1-4DFA-8F53-335ED0D6CCB3}" srcOrd="0" destOrd="0" presId="urn:microsoft.com/office/officeart/2008/layout/HorizontalMultiLevelHierarchy"/>
    <dgm:cxn modelId="{663008EF-E2A0-4C10-8C7A-A75FA5B45E09}" type="presParOf" srcId="{D1BF1407-7FF1-4DFA-8F53-335ED0D6CCB3}" destId="{FB5FA9B7-73E8-4D0A-923F-7BC95F825E64}" srcOrd="0" destOrd="0" presId="urn:microsoft.com/office/officeart/2008/layout/HorizontalMultiLevelHierarchy"/>
    <dgm:cxn modelId="{FA0F0F39-65E9-4444-A21F-9345EFA9A144}" type="presParOf" srcId="{7420CDF0-A6DF-4AAD-ADB0-2606139C60CF}" destId="{36813467-231B-4F5F-9DA6-0A919D7E4545}" srcOrd="1" destOrd="0" presId="urn:microsoft.com/office/officeart/2008/layout/HorizontalMultiLevelHierarchy"/>
    <dgm:cxn modelId="{C54F7C62-B7FD-40E3-8F02-D7C722EC443B}" type="presParOf" srcId="{36813467-231B-4F5F-9DA6-0A919D7E4545}" destId="{2267A031-D86D-4717-A552-A4392268D628}" srcOrd="0" destOrd="0" presId="urn:microsoft.com/office/officeart/2008/layout/HorizontalMultiLevelHierarchy"/>
    <dgm:cxn modelId="{E246465A-90F9-46C9-A757-6CBC1F1AD033}" type="presParOf" srcId="{36813467-231B-4F5F-9DA6-0A919D7E4545}" destId="{D3C4C9B4-C5B7-4BD5-A4CC-CA6121629DBC}" srcOrd="1" destOrd="0" presId="urn:microsoft.com/office/officeart/2008/layout/HorizontalMultiLevelHierarchy"/>
    <dgm:cxn modelId="{11F24EC6-A9A1-4755-8015-930633D47923}" type="presParOf" srcId="{7420CDF0-A6DF-4AAD-ADB0-2606139C60CF}" destId="{E94F0B95-85F0-4248-B786-6BAA204D61F5}" srcOrd="2" destOrd="0" presId="urn:microsoft.com/office/officeart/2008/layout/HorizontalMultiLevelHierarchy"/>
    <dgm:cxn modelId="{9F2E9822-7BD6-4036-9D6E-2BFB64E33B95}" type="presParOf" srcId="{E94F0B95-85F0-4248-B786-6BAA204D61F5}" destId="{4BA47421-C3B1-4E42-8DA5-72C41F1AF28D}" srcOrd="0" destOrd="0" presId="urn:microsoft.com/office/officeart/2008/layout/HorizontalMultiLevelHierarchy"/>
    <dgm:cxn modelId="{F3C1124D-E198-4F45-8BBD-4A70565FBE6A}" type="presParOf" srcId="{7420CDF0-A6DF-4AAD-ADB0-2606139C60CF}" destId="{89F5E7D9-E59B-4C57-85BF-80E2AB33F0EC}" srcOrd="3" destOrd="0" presId="urn:microsoft.com/office/officeart/2008/layout/HorizontalMultiLevelHierarchy"/>
    <dgm:cxn modelId="{C0E4981D-0810-40EE-B1CF-6FB27AACD2D3}" type="presParOf" srcId="{89F5E7D9-E59B-4C57-85BF-80E2AB33F0EC}" destId="{5C00ADAB-9FFF-4A91-BC6E-77DE0FCC493A}" srcOrd="0" destOrd="0" presId="urn:microsoft.com/office/officeart/2008/layout/HorizontalMultiLevelHierarchy"/>
    <dgm:cxn modelId="{B49C198A-81B1-44EB-B533-E4994AA74276}" type="presParOf" srcId="{89F5E7D9-E59B-4C57-85BF-80E2AB33F0EC}" destId="{03DBF796-B1F1-42D5-A730-0CA398D20473}" srcOrd="1" destOrd="0" presId="urn:microsoft.com/office/officeart/2008/layout/HorizontalMultiLevelHierarchy"/>
    <dgm:cxn modelId="{0F017567-06B2-47C1-B301-2C0BE3FDD8E3}" type="presParOf" srcId="{7420CDF0-A6DF-4AAD-ADB0-2606139C60CF}" destId="{E5F34F95-2696-4A02-B2C4-039982F461D4}" srcOrd="4" destOrd="0" presId="urn:microsoft.com/office/officeart/2008/layout/HorizontalMultiLevelHierarchy"/>
    <dgm:cxn modelId="{D36DD78A-EBF2-45DF-A457-92FAE9775820}" type="presParOf" srcId="{E5F34F95-2696-4A02-B2C4-039982F461D4}" destId="{D303FFE0-1BB8-405D-8E0C-C3B5FF43EFBE}" srcOrd="0" destOrd="0" presId="urn:microsoft.com/office/officeart/2008/layout/HorizontalMultiLevelHierarchy"/>
    <dgm:cxn modelId="{4830605B-4233-4D68-A257-90E02C75DE98}" type="presParOf" srcId="{7420CDF0-A6DF-4AAD-ADB0-2606139C60CF}" destId="{9052A719-2423-4C0E-B1D7-AEE9233A8158}" srcOrd="5" destOrd="0" presId="urn:microsoft.com/office/officeart/2008/layout/HorizontalMultiLevelHierarchy"/>
    <dgm:cxn modelId="{FDA5322E-CB76-46AD-97C8-36DF761943A0}" type="presParOf" srcId="{9052A719-2423-4C0E-B1D7-AEE9233A8158}" destId="{E64A1B6A-F076-4C96-8728-AAB2F54E4B4B}" srcOrd="0" destOrd="0" presId="urn:microsoft.com/office/officeart/2008/layout/HorizontalMultiLevelHierarchy"/>
    <dgm:cxn modelId="{D28FF99F-C00B-46C1-AD6C-8A8C54F7736B}" type="presParOf" srcId="{9052A719-2423-4C0E-B1D7-AEE9233A8158}" destId="{4E76B144-25FF-48B2-8370-05B124C6C5A0}" srcOrd="1" destOrd="0" presId="urn:microsoft.com/office/officeart/2008/layout/HorizontalMultiLevelHierarchy"/>
    <dgm:cxn modelId="{1D37AC47-7E2C-4DA8-86C9-4AC55FC97FB6}" type="presParOf" srcId="{7420CDF0-A6DF-4AAD-ADB0-2606139C60CF}" destId="{52EC09DE-7716-4F3F-8D05-A732A9E55A6A}" srcOrd="6" destOrd="0" presId="urn:microsoft.com/office/officeart/2008/layout/HorizontalMultiLevelHierarchy"/>
    <dgm:cxn modelId="{EDAE2133-4DEB-46C8-A787-903D2E1824B7}" type="presParOf" srcId="{52EC09DE-7716-4F3F-8D05-A732A9E55A6A}" destId="{D758D790-56C8-4560-A807-35E42E4BA2B2}" srcOrd="0" destOrd="0" presId="urn:microsoft.com/office/officeart/2008/layout/HorizontalMultiLevelHierarchy"/>
    <dgm:cxn modelId="{F73ECDD6-390A-4029-8AEE-B08B984289FD}" type="presParOf" srcId="{7420CDF0-A6DF-4AAD-ADB0-2606139C60CF}" destId="{27BD9F53-CF41-45A0-9365-11EB7A4CFFB0}" srcOrd="7" destOrd="0" presId="urn:microsoft.com/office/officeart/2008/layout/HorizontalMultiLevelHierarchy"/>
    <dgm:cxn modelId="{F2B0EAF7-567B-43B6-9EBD-85E2CFAA646B}" type="presParOf" srcId="{27BD9F53-CF41-45A0-9365-11EB7A4CFFB0}" destId="{4F81B468-6DA6-449F-BB2A-C0EF89F0B1B7}" srcOrd="0" destOrd="0" presId="urn:microsoft.com/office/officeart/2008/layout/HorizontalMultiLevelHierarchy"/>
    <dgm:cxn modelId="{7035E5DB-E603-4207-928D-F1421B46BF02}" type="presParOf" srcId="{27BD9F53-CF41-45A0-9365-11EB7A4CFFB0}" destId="{DBB6A7C5-1C76-42D9-B88D-7D07201BBB5E}" srcOrd="1" destOrd="0" presId="urn:microsoft.com/office/officeart/2008/layout/HorizontalMultiLevelHierarchy"/>
    <dgm:cxn modelId="{42CA1DAD-EA4E-4629-8EB9-E0887B274D3F}" type="presParOf" srcId="{7420CDF0-A6DF-4AAD-ADB0-2606139C60CF}" destId="{A554057D-E31E-4E47-B5C1-B3AD2E895F2A}" srcOrd="8" destOrd="0" presId="urn:microsoft.com/office/officeart/2008/layout/HorizontalMultiLevelHierarchy"/>
    <dgm:cxn modelId="{936A860B-7E06-4C98-A8B0-5D34C5B1D5F9}" type="presParOf" srcId="{A554057D-E31E-4E47-B5C1-B3AD2E895F2A}" destId="{702F1EAD-4B7A-43CE-9CCA-898DFDC20643}" srcOrd="0" destOrd="0" presId="urn:microsoft.com/office/officeart/2008/layout/HorizontalMultiLevelHierarchy"/>
    <dgm:cxn modelId="{7982EEED-2F50-4981-95FD-A9B2C557AB7E}" type="presParOf" srcId="{7420CDF0-A6DF-4AAD-ADB0-2606139C60CF}" destId="{09D2361D-A1CB-40E5-8519-AD30946C7718}" srcOrd="9" destOrd="0" presId="urn:microsoft.com/office/officeart/2008/layout/HorizontalMultiLevelHierarchy"/>
    <dgm:cxn modelId="{37DE3A6B-66BC-4127-8B85-40F689B37577}" type="presParOf" srcId="{09D2361D-A1CB-40E5-8519-AD30946C7718}" destId="{2FB13868-1C1B-4640-9DA3-CF997528366D}" srcOrd="0" destOrd="0" presId="urn:microsoft.com/office/officeart/2008/layout/HorizontalMultiLevelHierarchy"/>
    <dgm:cxn modelId="{C0104D55-B830-427A-8FE2-5A779122F2B8}" type="presParOf" srcId="{09D2361D-A1CB-40E5-8519-AD30946C7718}" destId="{F79DFB9C-367F-4FFB-B250-BDD521BD2C6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0DE9F4-9951-40BF-8A60-5ADD6C0E8F53}" type="doc">
      <dgm:prSet loTypeId="urn:microsoft.com/office/officeart/2005/8/layout/cycle3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482C5F72-D63D-42A3-AECD-B4E739D5E3D2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1000" dirty="0" smtClean="0"/>
            <a:t>Consulta de necesidades de evaluación externa a las dependencias y entidades de la APF</a:t>
          </a:r>
          <a:endParaRPr lang="es-MX" sz="1000" dirty="0"/>
        </a:p>
      </dgm:t>
    </dgm:pt>
    <dgm:pt modelId="{FC3AF8B4-2B6F-42F1-B591-685804EA44F2}" type="parTrans" cxnId="{BEDAE5BE-41D7-47B5-876B-B0E50BBD9F13}">
      <dgm:prSet/>
      <dgm:spPr/>
      <dgm:t>
        <a:bodyPr/>
        <a:lstStyle/>
        <a:p>
          <a:endParaRPr lang="es-MX"/>
        </a:p>
      </dgm:t>
    </dgm:pt>
    <dgm:pt modelId="{A0BBAE90-E935-49B8-BCA1-666F2848D46B}" type="sibTrans" cxnId="{BEDAE5BE-41D7-47B5-876B-B0E50BBD9F13}">
      <dgm:prSet/>
      <dgm:spPr/>
      <dgm:t>
        <a:bodyPr/>
        <a:lstStyle/>
        <a:p>
          <a:endParaRPr lang="es-MX"/>
        </a:p>
      </dgm:t>
    </dgm:pt>
    <dgm:pt modelId="{4A939389-54AF-4320-AA71-07D800C04B89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1200" dirty="0" smtClean="0"/>
            <a:t>Identificación de evaluaciones estratégicas</a:t>
          </a:r>
          <a:endParaRPr lang="es-MX" sz="1200" dirty="0"/>
        </a:p>
      </dgm:t>
    </dgm:pt>
    <dgm:pt modelId="{547A2700-12FD-4472-A353-012E9B283353}" type="parTrans" cxnId="{BAA68C1B-D0F3-4EA5-8905-262EE8C71870}">
      <dgm:prSet/>
      <dgm:spPr/>
      <dgm:t>
        <a:bodyPr/>
        <a:lstStyle/>
        <a:p>
          <a:endParaRPr lang="es-MX"/>
        </a:p>
      </dgm:t>
    </dgm:pt>
    <dgm:pt modelId="{D0B5CC26-579A-4830-B44C-7E0ABDF2F38B}" type="sibTrans" cxnId="{BAA68C1B-D0F3-4EA5-8905-262EE8C71870}">
      <dgm:prSet/>
      <dgm:spPr/>
      <dgm:t>
        <a:bodyPr/>
        <a:lstStyle/>
        <a:p>
          <a:endParaRPr lang="es-MX"/>
        </a:p>
      </dgm:t>
    </dgm:pt>
    <dgm:pt modelId="{F8C7C243-FF74-4591-AC9F-87F674E937E1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1200" dirty="0" smtClean="0"/>
            <a:t>Generación de propuesta de PAE</a:t>
          </a:r>
          <a:endParaRPr lang="es-MX" sz="1200" dirty="0"/>
        </a:p>
      </dgm:t>
    </dgm:pt>
    <dgm:pt modelId="{A3BD62A3-4925-4CE4-8199-BFDFA9747C00}" type="parTrans" cxnId="{55B5B4B5-6743-4771-BAFA-160D83C46579}">
      <dgm:prSet/>
      <dgm:spPr/>
      <dgm:t>
        <a:bodyPr/>
        <a:lstStyle/>
        <a:p>
          <a:endParaRPr lang="es-MX"/>
        </a:p>
      </dgm:t>
    </dgm:pt>
    <dgm:pt modelId="{001D082A-863A-4335-8E2C-2A42689DD22D}" type="sibTrans" cxnId="{55B5B4B5-6743-4771-BAFA-160D83C46579}">
      <dgm:prSet/>
      <dgm:spPr/>
      <dgm:t>
        <a:bodyPr/>
        <a:lstStyle/>
        <a:p>
          <a:endParaRPr lang="es-MX"/>
        </a:p>
      </dgm:t>
    </dgm:pt>
    <dgm:pt modelId="{2860F838-6D82-4702-8D64-8C43EB531E29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1000" dirty="0" smtClean="0"/>
            <a:t>Sistematización y análisis de listado de necesidades de evaluación</a:t>
          </a:r>
          <a:endParaRPr lang="es-MX" sz="1000" dirty="0"/>
        </a:p>
      </dgm:t>
    </dgm:pt>
    <dgm:pt modelId="{FB10637F-5790-4B4B-9FEC-5B7F280A3068}" type="parTrans" cxnId="{CD928B1B-A265-4C9A-B29F-21F318BB75F9}">
      <dgm:prSet/>
      <dgm:spPr/>
      <dgm:t>
        <a:bodyPr/>
        <a:lstStyle/>
        <a:p>
          <a:endParaRPr lang="es-MX"/>
        </a:p>
      </dgm:t>
    </dgm:pt>
    <dgm:pt modelId="{34875626-88BD-480E-A381-E94BB3C93B48}" type="sibTrans" cxnId="{CD928B1B-A265-4C9A-B29F-21F318BB75F9}">
      <dgm:prSet/>
      <dgm:spPr/>
      <dgm:t>
        <a:bodyPr/>
        <a:lstStyle/>
        <a:p>
          <a:endParaRPr lang="es-MX"/>
        </a:p>
      </dgm:t>
    </dgm:pt>
    <dgm:pt modelId="{5028763E-E138-4333-8DAF-6AB8BA067296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1000" dirty="0" smtClean="0"/>
            <a:t>Envío de propuesta a CONEVAL para comentarios y retroalimentación </a:t>
          </a:r>
          <a:endParaRPr lang="es-MX" sz="1000" dirty="0"/>
        </a:p>
      </dgm:t>
    </dgm:pt>
    <dgm:pt modelId="{56CE104D-2556-4067-AE00-B041E4BE7064}" type="parTrans" cxnId="{EE6A46E2-3161-4F1D-A86D-03A19AF829B0}">
      <dgm:prSet/>
      <dgm:spPr/>
      <dgm:t>
        <a:bodyPr/>
        <a:lstStyle/>
        <a:p>
          <a:endParaRPr lang="es-MX"/>
        </a:p>
      </dgm:t>
    </dgm:pt>
    <dgm:pt modelId="{E1EE7985-775B-4DAC-BBD5-31FC4F13E050}" type="sibTrans" cxnId="{EE6A46E2-3161-4F1D-A86D-03A19AF829B0}">
      <dgm:prSet/>
      <dgm:spPr/>
      <dgm:t>
        <a:bodyPr/>
        <a:lstStyle/>
        <a:p>
          <a:endParaRPr lang="es-MX"/>
        </a:p>
      </dgm:t>
    </dgm:pt>
    <dgm:pt modelId="{1C6C2942-5B8E-47AD-8F6D-BB5B79268BC3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1200" dirty="0" smtClean="0"/>
            <a:t>Firma y emisión del PAE para el siguiente ejercicio fiscal</a:t>
          </a:r>
          <a:endParaRPr lang="es-MX" sz="1200" dirty="0"/>
        </a:p>
      </dgm:t>
    </dgm:pt>
    <dgm:pt modelId="{E0B7AABF-4921-447B-BAF0-BD6660CF9A78}" type="parTrans" cxnId="{BAF3B8A4-A8CC-483D-B42B-57E2FB19B90C}">
      <dgm:prSet/>
      <dgm:spPr/>
      <dgm:t>
        <a:bodyPr/>
        <a:lstStyle/>
        <a:p>
          <a:endParaRPr lang="es-MX"/>
        </a:p>
      </dgm:t>
    </dgm:pt>
    <dgm:pt modelId="{3F675BAB-641D-4672-9929-67314AA56714}" type="sibTrans" cxnId="{BAF3B8A4-A8CC-483D-B42B-57E2FB19B90C}">
      <dgm:prSet/>
      <dgm:spPr/>
      <dgm:t>
        <a:bodyPr/>
        <a:lstStyle/>
        <a:p>
          <a:endParaRPr lang="es-MX"/>
        </a:p>
      </dgm:t>
    </dgm:pt>
    <dgm:pt modelId="{5F3AE01F-E18F-4172-90A6-97C60B9978FE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1000" dirty="0" smtClean="0"/>
            <a:t>Análisis de resultados de evaluaciones en el ejercicio fiscal</a:t>
          </a:r>
          <a:endParaRPr lang="es-MX" sz="1000" dirty="0"/>
        </a:p>
      </dgm:t>
    </dgm:pt>
    <dgm:pt modelId="{6AD4ACF0-D377-430B-A9F5-C7DEDB1849C5}" type="parTrans" cxnId="{73CF425C-5473-4856-8ED6-8EDD064CE1B2}">
      <dgm:prSet/>
      <dgm:spPr/>
      <dgm:t>
        <a:bodyPr/>
        <a:lstStyle/>
        <a:p>
          <a:endParaRPr lang="es-MX"/>
        </a:p>
      </dgm:t>
    </dgm:pt>
    <dgm:pt modelId="{20A7F92F-5F52-412C-9C4D-11A3B91E32FE}" type="sibTrans" cxnId="{73CF425C-5473-4856-8ED6-8EDD064CE1B2}">
      <dgm:prSet/>
      <dgm:spPr/>
      <dgm:t>
        <a:bodyPr/>
        <a:lstStyle/>
        <a:p>
          <a:endParaRPr lang="es-MX"/>
        </a:p>
      </dgm:t>
    </dgm:pt>
    <dgm:pt modelId="{5C9C4D4D-617A-4BBA-875C-F1288DB20549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1000" dirty="0" smtClean="0"/>
            <a:t>Análisis, revisión, modificación y/o actualización de numerales</a:t>
          </a:r>
          <a:endParaRPr lang="es-MX" sz="1000" dirty="0"/>
        </a:p>
      </dgm:t>
    </dgm:pt>
    <dgm:pt modelId="{A5D6D45F-4915-4F23-BAB1-AE19C602184E}" type="parTrans" cxnId="{6C9D8CC7-B014-4391-8B61-F633B68431AF}">
      <dgm:prSet/>
      <dgm:spPr/>
      <dgm:t>
        <a:bodyPr/>
        <a:lstStyle/>
        <a:p>
          <a:endParaRPr lang="es-MX"/>
        </a:p>
      </dgm:t>
    </dgm:pt>
    <dgm:pt modelId="{092643D6-EA98-48EB-9548-CEE289A8688D}" type="sibTrans" cxnId="{6C9D8CC7-B014-4391-8B61-F633B68431AF}">
      <dgm:prSet/>
      <dgm:spPr/>
      <dgm:t>
        <a:bodyPr/>
        <a:lstStyle/>
        <a:p>
          <a:endParaRPr lang="es-MX"/>
        </a:p>
      </dgm:t>
    </dgm:pt>
    <dgm:pt modelId="{3E851371-12A6-41EF-8482-D7814A0CE0B0}" type="pres">
      <dgm:prSet presAssocID="{3A0DE9F4-9951-40BF-8A60-5ADD6C0E8F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9A795BD-FFDD-41A8-9F71-62ED309EE662}" type="pres">
      <dgm:prSet presAssocID="{3A0DE9F4-9951-40BF-8A60-5ADD6C0E8F53}" presName="cycle" presStyleCnt="0"/>
      <dgm:spPr/>
      <dgm:t>
        <a:bodyPr/>
        <a:lstStyle/>
        <a:p>
          <a:endParaRPr lang="es-MX"/>
        </a:p>
      </dgm:t>
    </dgm:pt>
    <dgm:pt modelId="{7C4C3357-BEFD-4EED-AEB0-DA2C90FC3F7D}" type="pres">
      <dgm:prSet presAssocID="{482C5F72-D63D-42A3-AECD-B4E739D5E3D2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CCFB09-100B-4F3D-8127-4D3A8D913F41}" type="pres">
      <dgm:prSet presAssocID="{A0BBAE90-E935-49B8-BCA1-666F2848D46B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11AA2676-F401-45A5-BFBB-281AE19A2E52}" type="pres">
      <dgm:prSet presAssocID="{2860F838-6D82-4702-8D64-8C43EB531E29}" presName="nodeFollowingNodes" presStyleLbl="node1" presStyleIdx="1" presStyleCnt="8" custRadScaleRad="104217" custRadScaleInc="95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43AA24-769F-4210-9C91-F8B0FB1C623C}" type="pres">
      <dgm:prSet presAssocID="{5F3AE01F-E18F-4172-90A6-97C60B9978FE}" presName="nodeFollowingNodes" presStyleLbl="node1" presStyleIdx="2" presStyleCnt="8" custRadScaleRad="105012" custRadScaleInc="-151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46A47F-A7A3-421D-B660-6FA6C4E11F06}" type="pres">
      <dgm:prSet presAssocID="{4A939389-54AF-4320-AA71-07D800C04B89}" presName="nodeFollowingNodes" presStyleLbl="node1" presStyleIdx="3" presStyleCnt="8" custRadScaleRad="105551" custRadScaleInc="-593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76E77A-9232-4B5C-A0DB-2208379FDE7A}" type="pres">
      <dgm:prSet presAssocID="{5C9C4D4D-617A-4BBA-875C-F1288DB20549}" presName="nodeFollowingNodes" presStyleLbl="node1" presStyleIdx="4" presStyleCnt="8" custRadScaleRad="101153" custRadScaleInc="-6275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7D9281-D1A1-4FDB-B10A-FBC58DEC0502}" type="pres">
      <dgm:prSet presAssocID="{F8C7C243-FF74-4591-AC9F-87F674E937E1}" presName="nodeFollowingNodes" presStyleLbl="node1" presStyleIdx="5" presStyleCnt="8" custRadScaleRad="105758" custRadScaleInc="-3083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CD3960-D4E7-423B-BE0C-0A7E580E3C52}" type="pres">
      <dgm:prSet presAssocID="{5028763E-E138-4333-8DAF-6AB8BA067296}" presName="nodeFollowingNodes" presStyleLbl="node1" presStyleIdx="6" presStyleCnt="8" custRadScaleRad="103555" custRadScaleInc="-604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6CD684-E05B-463C-A53D-57FC21741FDE}" type="pres">
      <dgm:prSet presAssocID="{1C6C2942-5B8E-47AD-8F6D-BB5B79268BC3}" presName="nodeFollowingNodes" presStyleLbl="node1" presStyleIdx="7" presStyleCnt="8" custRadScaleRad="100811" custRadScaleInc="-8799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214A22A-3B9D-4DDF-A2F4-11904FAA9C05}" type="presOf" srcId="{482C5F72-D63D-42A3-AECD-B4E739D5E3D2}" destId="{7C4C3357-BEFD-4EED-AEB0-DA2C90FC3F7D}" srcOrd="0" destOrd="0" presId="urn:microsoft.com/office/officeart/2005/8/layout/cycle3"/>
    <dgm:cxn modelId="{68E0414C-6772-41E6-B3B3-01F70D712D18}" type="presOf" srcId="{5C9C4D4D-617A-4BBA-875C-F1288DB20549}" destId="{4876E77A-9232-4B5C-A0DB-2208379FDE7A}" srcOrd="0" destOrd="0" presId="urn:microsoft.com/office/officeart/2005/8/layout/cycle3"/>
    <dgm:cxn modelId="{BAF3B8A4-A8CC-483D-B42B-57E2FB19B90C}" srcId="{3A0DE9F4-9951-40BF-8A60-5ADD6C0E8F53}" destId="{1C6C2942-5B8E-47AD-8F6D-BB5B79268BC3}" srcOrd="7" destOrd="0" parTransId="{E0B7AABF-4921-447B-BAF0-BD6660CF9A78}" sibTransId="{3F675BAB-641D-4672-9929-67314AA56714}"/>
    <dgm:cxn modelId="{7A37261C-9646-4167-8F83-87B759033B96}" type="presOf" srcId="{5F3AE01F-E18F-4172-90A6-97C60B9978FE}" destId="{4B43AA24-769F-4210-9C91-F8B0FB1C623C}" srcOrd="0" destOrd="0" presId="urn:microsoft.com/office/officeart/2005/8/layout/cycle3"/>
    <dgm:cxn modelId="{EEC9CB16-8932-4140-874B-BAD69883246F}" type="presOf" srcId="{3A0DE9F4-9951-40BF-8A60-5ADD6C0E8F53}" destId="{3E851371-12A6-41EF-8482-D7814A0CE0B0}" srcOrd="0" destOrd="0" presId="urn:microsoft.com/office/officeart/2005/8/layout/cycle3"/>
    <dgm:cxn modelId="{1684B3C9-1CD4-42AD-833D-ADC0CB3377A3}" type="presOf" srcId="{F8C7C243-FF74-4591-AC9F-87F674E937E1}" destId="{1C7D9281-D1A1-4FDB-B10A-FBC58DEC0502}" srcOrd="0" destOrd="0" presId="urn:microsoft.com/office/officeart/2005/8/layout/cycle3"/>
    <dgm:cxn modelId="{EE6A46E2-3161-4F1D-A86D-03A19AF829B0}" srcId="{3A0DE9F4-9951-40BF-8A60-5ADD6C0E8F53}" destId="{5028763E-E138-4333-8DAF-6AB8BA067296}" srcOrd="6" destOrd="0" parTransId="{56CE104D-2556-4067-AE00-B041E4BE7064}" sibTransId="{E1EE7985-775B-4DAC-BBD5-31FC4F13E050}"/>
    <dgm:cxn modelId="{CD928B1B-A265-4C9A-B29F-21F318BB75F9}" srcId="{3A0DE9F4-9951-40BF-8A60-5ADD6C0E8F53}" destId="{2860F838-6D82-4702-8D64-8C43EB531E29}" srcOrd="1" destOrd="0" parTransId="{FB10637F-5790-4B4B-9FEC-5B7F280A3068}" sibTransId="{34875626-88BD-480E-A381-E94BB3C93B48}"/>
    <dgm:cxn modelId="{6C9D8CC7-B014-4391-8B61-F633B68431AF}" srcId="{3A0DE9F4-9951-40BF-8A60-5ADD6C0E8F53}" destId="{5C9C4D4D-617A-4BBA-875C-F1288DB20549}" srcOrd="4" destOrd="0" parTransId="{A5D6D45F-4915-4F23-BAB1-AE19C602184E}" sibTransId="{092643D6-EA98-48EB-9548-CEE289A8688D}"/>
    <dgm:cxn modelId="{BEDAE5BE-41D7-47B5-876B-B0E50BBD9F13}" srcId="{3A0DE9F4-9951-40BF-8A60-5ADD6C0E8F53}" destId="{482C5F72-D63D-42A3-AECD-B4E739D5E3D2}" srcOrd="0" destOrd="0" parTransId="{FC3AF8B4-2B6F-42F1-B591-685804EA44F2}" sibTransId="{A0BBAE90-E935-49B8-BCA1-666F2848D46B}"/>
    <dgm:cxn modelId="{569FADD5-AAF6-4A00-8EF0-9D337E1A8DD4}" type="presOf" srcId="{A0BBAE90-E935-49B8-BCA1-666F2848D46B}" destId="{07CCFB09-100B-4F3D-8127-4D3A8D913F41}" srcOrd="0" destOrd="0" presId="urn:microsoft.com/office/officeart/2005/8/layout/cycle3"/>
    <dgm:cxn modelId="{B682D264-5E3C-488F-AB3A-F8853331DF0C}" type="presOf" srcId="{2860F838-6D82-4702-8D64-8C43EB531E29}" destId="{11AA2676-F401-45A5-BFBB-281AE19A2E52}" srcOrd="0" destOrd="0" presId="urn:microsoft.com/office/officeart/2005/8/layout/cycle3"/>
    <dgm:cxn modelId="{F09F9E82-6DB7-4766-A9CB-3C0F30BBD051}" type="presOf" srcId="{4A939389-54AF-4320-AA71-07D800C04B89}" destId="{2F46A47F-A7A3-421D-B660-6FA6C4E11F06}" srcOrd="0" destOrd="0" presId="urn:microsoft.com/office/officeart/2005/8/layout/cycle3"/>
    <dgm:cxn modelId="{0A86295C-5E2A-4243-90CD-84EBC48244AC}" type="presOf" srcId="{5028763E-E138-4333-8DAF-6AB8BA067296}" destId="{DBCD3960-D4E7-423B-BE0C-0A7E580E3C52}" srcOrd="0" destOrd="0" presId="urn:microsoft.com/office/officeart/2005/8/layout/cycle3"/>
    <dgm:cxn modelId="{55B5B4B5-6743-4771-BAFA-160D83C46579}" srcId="{3A0DE9F4-9951-40BF-8A60-5ADD6C0E8F53}" destId="{F8C7C243-FF74-4591-AC9F-87F674E937E1}" srcOrd="5" destOrd="0" parTransId="{A3BD62A3-4925-4CE4-8199-BFDFA9747C00}" sibTransId="{001D082A-863A-4335-8E2C-2A42689DD22D}"/>
    <dgm:cxn modelId="{73CF425C-5473-4856-8ED6-8EDD064CE1B2}" srcId="{3A0DE9F4-9951-40BF-8A60-5ADD6C0E8F53}" destId="{5F3AE01F-E18F-4172-90A6-97C60B9978FE}" srcOrd="2" destOrd="0" parTransId="{6AD4ACF0-D377-430B-A9F5-C7DEDB1849C5}" sibTransId="{20A7F92F-5F52-412C-9C4D-11A3B91E32FE}"/>
    <dgm:cxn modelId="{BAA68C1B-D0F3-4EA5-8905-262EE8C71870}" srcId="{3A0DE9F4-9951-40BF-8A60-5ADD6C0E8F53}" destId="{4A939389-54AF-4320-AA71-07D800C04B89}" srcOrd="3" destOrd="0" parTransId="{547A2700-12FD-4472-A353-012E9B283353}" sibTransId="{D0B5CC26-579A-4830-B44C-7E0ABDF2F38B}"/>
    <dgm:cxn modelId="{35895C65-5E39-45D1-BE8F-9E30CFD38250}" type="presOf" srcId="{1C6C2942-5B8E-47AD-8F6D-BB5B79268BC3}" destId="{D66CD684-E05B-463C-A53D-57FC21741FDE}" srcOrd="0" destOrd="0" presId="urn:microsoft.com/office/officeart/2005/8/layout/cycle3"/>
    <dgm:cxn modelId="{6C4AAC73-2E91-4AFE-A405-01B588707338}" type="presParOf" srcId="{3E851371-12A6-41EF-8482-D7814A0CE0B0}" destId="{79A795BD-FFDD-41A8-9F71-62ED309EE662}" srcOrd="0" destOrd="0" presId="urn:microsoft.com/office/officeart/2005/8/layout/cycle3"/>
    <dgm:cxn modelId="{71BDE1F7-6CDC-4CB9-8FC4-D5116ACACD78}" type="presParOf" srcId="{79A795BD-FFDD-41A8-9F71-62ED309EE662}" destId="{7C4C3357-BEFD-4EED-AEB0-DA2C90FC3F7D}" srcOrd="0" destOrd="0" presId="urn:microsoft.com/office/officeart/2005/8/layout/cycle3"/>
    <dgm:cxn modelId="{87C35493-A347-4BE8-84CC-CB9952C82A37}" type="presParOf" srcId="{79A795BD-FFDD-41A8-9F71-62ED309EE662}" destId="{07CCFB09-100B-4F3D-8127-4D3A8D913F41}" srcOrd="1" destOrd="0" presId="urn:microsoft.com/office/officeart/2005/8/layout/cycle3"/>
    <dgm:cxn modelId="{342C3690-A487-43F0-A634-890F9A3553C5}" type="presParOf" srcId="{79A795BD-FFDD-41A8-9F71-62ED309EE662}" destId="{11AA2676-F401-45A5-BFBB-281AE19A2E52}" srcOrd="2" destOrd="0" presId="urn:microsoft.com/office/officeart/2005/8/layout/cycle3"/>
    <dgm:cxn modelId="{D190A9AD-6CE8-4FB3-A262-6CFEDB4CEECE}" type="presParOf" srcId="{79A795BD-FFDD-41A8-9F71-62ED309EE662}" destId="{4B43AA24-769F-4210-9C91-F8B0FB1C623C}" srcOrd="3" destOrd="0" presId="urn:microsoft.com/office/officeart/2005/8/layout/cycle3"/>
    <dgm:cxn modelId="{CD850576-F4FE-4760-8625-72D4B9995CEF}" type="presParOf" srcId="{79A795BD-FFDD-41A8-9F71-62ED309EE662}" destId="{2F46A47F-A7A3-421D-B660-6FA6C4E11F06}" srcOrd="4" destOrd="0" presId="urn:microsoft.com/office/officeart/2005/8/layout/cycle3"/>
    <dgm:cxn modelId="{AE8779D7-1CF8-46E5-BAEA-E05BC5F23573}" type="presParOf" srcId="{79A795BD-FFDD-41A8-9F71-62ED309EE662}" destId="{4876E77A-9232-4B5C-A0DB-2208379FDE7A}" srcOrd="5" destOrd="0" presId="urn:microsoft.com/office/officeart/2005/8/layout/cycle3"/>
    <dgm:cxn modelId="{6B004266-7FD1-4245-B61A-91EA42EBFEA6}" type="presParOf" srcId="{79A795BD-FFDD-41A8-9F71-62ED309EE662}" destId="{1C7D9281-D1A1-4FDB-B10A-FBC58DEC0502}" srcOrd="6" destOrd="0" presId="urn:microsoft.com/office/officeart/2005/8/layout/cycle3"/>
    <dgm:cxn modelId="{AB8E5853-0AED-4A79-ACA9-C48BAEAF62FF}" type="presParOf" srcId="{79A795BD-FFDD-41A8-9F71-62ED309EE662}" destId="{DBCD3960-D4E7-423B-BE0C-0A7E580E3C52}" srcOrd="7" destOrd="0" presId="urn:microsoft.com/office/officeart/2005/8/layout/cycle3"/>
    <dgm:cxn modelId="{A3267BD1-E9FC-4479-82F9-3A5037F141EA}" type="presParOf" srcId="{79A795BD-FFDD-41A8-9F71-62ED309EE662}" destId="{D66CD684-E05B-463C-A53D-57FC21741FDE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2A4EF5-B757-4215-8932-A2CC4B0F029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F419BBA-8EA0-4C03-8381-ED3328409468}">
      <dgm:prSet phldrT="[Texto]" custT="1"/>
      <dgm:spPr>
        <a:solidFill>
          <a:srgbClr val="990000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ES" sz="105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Ejercicio del Gasto </a:t>
          </a:r>
          <a:br>
            <a:rPr lang="es-ES" sz="105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</a:br>
          <a:r>
            <a:rPr lang="es-ES" sz="1050" b="1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(PEF)</a:t>
          </a:r>
          <a:endParaRPr lang="es-MX" sz="1050" b="1" dirty="0">
            <a:solidFill>
              <a:sysClr val="window" lastClr="FFFFFF"/>
            </a:solidFill>
            <a:latin typeface="Soberana Sans" pitchFamily="50" charset="0"/>
            <a:ea typeface="+mn-ea"/>
            <a:cs typeface="+mn-cs"/>
          </a:endParaRPr>
        </a:p>
      </dgm:t>
    </dgm:pt>
    <dgm:pt modelId="{4EFE87AA-81AE-4897-AFAB-7A557CF41665}" type="parTrans" cxnId="{ADF84623-9223-46B8-A0FA-5F2DE665883B}">
      <dgm:prSet/>
      <dgm:spPr/>
      <dgm:t>
        <a:bodyPr/>
        <a:lstStyle/>
        <a:p>
          <a:endParaRPr lang="es-MX" sz="2800">
            <a:latin typeface="Soberana Sans" pitchFamily="50" charset="0"/>
          </a:endParaRPr>
        </a:p>
      </dgm:t>
    </dgm:pt>
    <dgm:pt modelId="{12A5EFFD-F3C0-4C6A-98D2-CBF056A03D17}" type="sibTrans" cxnId="{ADF84623-9223-46B8-A0FA-5F2DE665883B}">
      <dgm:prSet/>
      <dgm:spPr>
        <a:xfrm>
          <a:off x="788756" y="249015"/>
          <a:ext cx="2301101" cy="2301101"/>
        </a:xfrm>
        <a:noFill/>
        <a:ln w="9525" cap="flat" cmpd="sng" algn="ctr">
          <a:solidFill>
            <a:srgbClr val="99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 sz="2800">
            <a:latin typeface="Soberana Sans" pitchFamily="50" charset="0"/>
          </a:endParaRPr>
        </a:p>
      </dgm:t>
    </dgm:pt>
    <dgm:pt modelId="{1BD81AC3-65BD-4FAF-80AC-2205D142F752}">
      <dgm:prSet phldrT="[Texto]" custT="1"/>
      <dgm:spPr>
        <a:solidFill>
          <a:srgbClr val="990000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ES" sz="105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Información de Padrones </a:t>
          </a:r>
          <a:br>
            <a:rPr lang="es-ES" sz="105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</a:br>
          <a:r>
            <a:rPr lang="es-ES" sz="1050" b="1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(SIIPP-G)</a:t>
          </a:r>
          <a:endParaRPr lang="es-MX" sz="1050" b="1" dirty="0">
            <a:solidFill>
              <a:sysClr val="window" lastClr="FFFFFF"/>
            </a:solidFill>
            <a:latin typeface="Soberana Sans" pitchFamily="50" charset="0"/>
            <a:ea typeface="+mn-ea"/>
            <a:cs typeface="+mn-cs"/>
          </a:endParaRPr>
        </a:p>
      </dgm:t>
    </dgm:pt>
    <dgm:pt modelId="{095B8566-BEDB-46B0-B451-4DF2656603C5}" type="parTrans" cxnId="{770C2B86-9897-4279-A42D-50E9779E5A83}">
      <dgm:prSet/>
      <dgm:spPr/>
      <dgm:t>
        <a:bodyPr/>
        <a:lstStyle/>
        <a:p>
          <a:endParaRPr lang="es-MX" sz="2800">
            <a:latin typeface="Soberana Sans" pitchFamily="50" charset="0"/>
          </a:endParaRPr>
        </a:p>
      </dgm:t>
    </dgm:pt>
    <dgm:pt modelId="{AD7EB93D-52AE-48DF-8C3C-6DA878FB07E9}" type="sibTrans" cxnId="{770C2B86-9897-4279-A42D-50E9779E5A83}">
      <dgm:prSet/>
      <dgm:spPr>
        <a:xfrm>
          <a:off x="776158" y="571316"/>
          <a:ext cx="2301101" cy="2301101"/>
        </a:xfrm>
        <a:noFill/>
        <a:ln w="9525" cap="flat" cmpd="sng" algn="ctr">
          <a:solidFill>
            <a:srgbClr val="99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 sz="2800">
            <a:latin typeface="Soberana Sans" pitchFamily="50" charset="0"/>
          </a:endParaRPr>
        </a:p>
      </dgm:t>
    </dgm:pt>
    <dgm:pt modelId="{41FBED32-7653-44B4-8223-7FE4AE34B52D}">
      <dgm:prSet phldrT="[Texto]" custT="1"/>
      <dgm:spPr>
        <a:solidFill>
          <a:srgbClr val="990000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ES" sz="105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Aspectos Susceptibles de Mejora </a:t>
          </a:r>
        </a:p>
        <a:p>
          <a:r>
            <a:rPr lang="es-ES" sz="1050" b="1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(ASM)</a:t>
          </a:r>
          <a:endParaRPr lang="es-MX" sz="1050" b="1" dirty="0">
            <a:solidFill>
              <a:sysClr val="window" lastClr="FFFFFF"/>
            </a:solidFill>
            <a:latin typeface="Soberana Sans" pitchFamily="50" charset="0"/>
            <a:ea typeface="+mn-ea"/>
            <a:cs typeface="+mn-cs"/>
          </a:endParaRPr>
        </a:p>
      </dgm:t>
    </dgm:pt>
    <dgm:pt modelId="{632014F5-ADAC-445D-AA98-3882D5AE965E}" type="parTrans" cxnId="{113F235A-AD3F-4476-8A6B-AFF1138EA5AA}">
      <dgm:prSet/>
      <dgm:spPr/>
      <dgm:t>
        <a:bodyPr/>
        <a:lstStyle/>
        <a:p>
          <a:endParaRPr lang="es-MX" sz="2800">
            <a:latin typeface="Soberana Sans" pitchFamily="50" charset="0"/>
          </a:endParaRPr>
        </a:p>
      </dgm:t>
    </dgm:pt>
    <dgm:pt modelId="{D89AF426-9332-4245-A8A0-E4F0CC66D1D1}" type="sibTrans" cxnId="{113F235A-AD3F-4476-8A6B-AFF1138EA5AA}">
      <dgm:prSet/>
      <dgm:spPr>
        <a:xfrm>
          <a:off x="873511" y="308691"/>
          <a:ext cx="2301101" cy="2301101"/>
        </a:xfrm>
        <a:noFill/>
        <a:ln w="9525" cap="flat" cmpd="sng" algn="ctr">
          <a:solidFill>
            <a:srgbClr val="99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 sz="2800">
            <a:latin typeface="Soberana Sans" pitchFamily="50" charset="0"/>
          </a:endParaRPr>
        </a:p>
      </dgm:t>
    </dgm:pt>
    <dgm:pt modelId="{C368FBAD-F6E1-48AC-9CA5-7AA69355CA18}">
      <dgm:prSet phldrT="[Texto]" custT="1"/>
      <dgm:spPr>
        <a:solidFill>
          <a:srgbClr val="990000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ES" sz="105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Evaluaciones Externas </a:t>
          </a:r>
        </a:p>
        <a:p>
          <a:r>
            <a:rPr lang="es-ES" sz="1050" b="1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(PAE)</a:t>
          </a:r>
          <a:endParaRPr lang="es-MX" sz="1050" b="1" dirty="0">
            <a:solidFill>
              <a:sysClr val="window" lastClr="FFFFFF"/>
            </a:solidFill>
            <a:latin typeface="Soberana Sans" pitchFamily="50" charset="0"/>
            <a:ea typeface="+mn-ea"/>
            <a:cs typeface="+mn-cs"/>
          </a:endParaRPr>
        </a:p>
      </dgm:t>
    </dgm:pt>
    <dgm:pt modelId="{69C3473E-13F5-4492-99FE-B64F7878CF64}" type="parTrans" cxnId="{32C3C606-F463-464B-AE89-48039F42BF79}">
      <dgm:prSet/>
      <dgm:spPr/>
      <dgm:t>
        <a:bodyPr/>
        <a:lstStyle/>
        <a:p>
          <a:endParaRPr lang="es-MX" sz="2800">
            <a:latin typeface="Soberana Sans" pitchFamily="50" charset="0"/>
          </a:endParaRPr>
        </a:p>
      </dgm:t>
    </dgm:pt>
    <dgm:pt modelId="{CFB44E81-4A1F-4330-883E-0FCBCFAADC61}" type="sibTrans" cxnId="{32C3C606-F463-464B-AE89-48039F42BF79}">
      <dgm:prSet/>
      <dgm:spPr>
        <a:xfrm>
          <a:off x="970864" y="571316"/>
          <a:ext cx="2301101" cy="2301101"/>
        </a:xfrm>
        <a:noFill/>
        <a:ln w="9525" cap="flat" cmpd="sng" algn="ctr">
          <a:solidFill>
            <a:srgbClr val="99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 sz="2800">
            <a:latin typeface="Soberana Sans" pitchFamily="50" charset="0"/>
          </a:endParaRPr>
        </a:p>
      </dgm:t>
    </dgm:pt>
    <dgm:pt modelId="{EFEF774D-C753-4F8B-B76C-50214EE47969}">
      <dgm:prSet phldrT="[Texto]" custT="1"/>
      <dgm:spPr>
        <a:solidFill>
          <a:srgbClr val="990000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s-ES" sz="105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Matriz de Indicadores para Resultados </a:t>
          </a:r>
          <a:br>
            <a:rPr lang="es-ES" sz="105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</a:br>
          <a:r>
            <a:rPr lang="es-ES" sz="1050" b="1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(MIR)</a:t>
          </a:r>
          <a:endParaRPr lang="es-MX" sz="1050" b="1" dirty="0">
            <a:solidFill>
              <a:sysClr val="window" lastClr="FFFFFF"/>
            </a:solidFill>
            <a:latin typeface="Soberana Sans" pitchFamily="50" charset="0"/>
            <a:ea typeface="+mn-ea"/>
            <a:cs typeface="+mn-cs"/>
          </a:endParaRPr>
        </a:p>
      </dgm:t>
    </dgm:pt>
    <dgm:pt modelId="{9FA922D0-CC69-44BC-8442-146CC171A532}" type="parTrans" cxnId="{B1C5D371-4F11-440B-A532-D14E19A27583}">
      <dgm:prSet/>
      <dgm:spPr/>
      <dgm:t>
        <a:bodyPr/>
        <a:lstStyle/>
        <a:p>
          <a:endParaRPr lang="es-MX" sz="2800">
            <a:latin typeface="Soberana Sans" pitchFamily="50" charset="0"/>
          </a:endParaRPr>
        </a:p>
      </dgm:t>
    </dgm:pt>
    <dgm:pt modelId="{3670D051-FE5B-49B3-A440-817F9A2208CF}" type="sibTrans" cxnId="{B1C5D371-4F11-440B-A532-D14E19A27583}">
      <dgm:prSet/>
      <dgm:spPr>
        <a:xfrm>
          <a:off x="958266" y="249015"/>
          <a:ext cx="2301101" cy="2301101"/>
        </a:xfrm>
        <a:noFill/>
        <a:ln w="9525" cap="flat" cmpd="sng" algn="ctr">
          <a:solidFill>
            <a:srgbClr val="99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 sz="2800">
            <a:latin typeface="Soberana Sans" pitchFamily="50" charset="0"/>
          </a:endParaRPr>
        </a:p>
      </dgm:t>
    </dgm:pt>
    <dgm:pt modelId="{58A8751B-4888-47D9-A72B-DB052A3B3A46}" type="pres">
      <dgm:prSet presAssocID="{042A4EF5-B757-4215-8932-A2CC4B0F02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C4190C6-FC06-4259-BDE9-3619E24C9EE0}" type="pres">
      <dgm:prSet presAssocID="{BF419BBA-8EA0-4C03-8381-ED3328409468}" presName="node" presStyleLbl="node1" presStyleIdx="0" presStyleCnt="5" custScaleX="139724" custScaleY="139724">
        <dgm:presLayoutVars>
          <dgm:bulletEnabled val="1"/>
        </dgm:presLayoutVars>
      </dgm:prSet>
      <dgm:spPr>
        <a:xfrm>
          <a:off x="1404724" y="-93877"/>
          <a:ext cx="1238675" cy="805138"/>
        </a:xfrm>
        <a:prstGeom prst="roundRect">
          <a:avLst/>
        </a:prstGeom>
      </dgm:spPr>
      <dgm:t>
        <a:bodyPr/>
        <a:lstStyle/>
        <a:p>
          <a:endParaRPr lang="es-MX"/>
        </a:p>
      </dgm:t>
    </dgm:pt>
    <dgm:pt modelId="{DFEFFE5E-FFBE-4F4C-884B-240B3CA675FC}" type="pres">
      <dgm:prSet presAssocID="{BF419BBA-8EA0-4C03-8381-ED3328409468}" presName="spNode" presStyleCnt="0"/>
      <dgm:spPr/>
    </dgm:pt>
    <dgm:pt modelId="{D5BCC470-A15B-4651-85AE-2FFC539179C6}" type="pres">
      <dgm:prSet presAssocID="{12A5EFFD-F3C0-4C6A-98D2-CBF056A03D17}" presName="sibTrans" presStyleLbl="sibTrans1D1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1859379" y="244278"/>
              </a:moveTo>
              <a:arcTo wR="1150550" hR="1150550" stAng="18481816" swAng="1777906"/>
            </a:path>
          </a:pathLst>
        </a:custGeom>
      </dgm:spPr>
      <dgm:t>
        <a:bodyPr/>
        <a:lstStyle/>
        <a:p>
          <a:endParaRPr lang="es-MX"/>
        </a:p>
      </dgm:t>
    </dgm:pt>
    <dgm:pt modelId="{A4FA16FF-84F2-49C9-851B-D577C9DF74D3}" type="pres">
      <dgm:prSet presAssocID="{1BD81AC3-65BD-4FAF-80AC-2205D142F752}" presName="node" presStyleLbl="node1" presStyleIdx="1" presStyleCnt="5" custScaleX="139724" custScaleY="139724" custRadScaleRad="95419" custRadScaleInc="55660">
        <dgm:presLayoutVars>
          <dgm:bulletEnabled val="1"/>
        </dgm:presLayoutVars>
      </dgm:prSet>
      <dgm:spPr>
        <a:xfrm>
          <a:off x="2498968" y="967832"/>
          <a:ext cx="1238675" cy="805138"/>
        </a:xfrm>
        <a:prstGeom prst="roundRect">
          <a:avLst/>
        </a:prstGeom>
      </dgm:spPr>
      <dgm:t>
        <a:bodyPr/>
        <a:lstStyle/>
        <a:p>
          <a:endParaRPr lang="es-MX"/>
        </a:p>
      </dgm:t>
    </dgm:pt>
    <dgm:pt modelId="{0A5CFB51-85F1-451D-8961-1C71E61DB6C4}" type="pres">
      <dgm:prSet presAssocID="{1BD81AC3-65BD-4FAF-80AC-2205D142F752}" presName="spNode" presStyleCnt="0"/>
      <dgm:spPr/>
    </dgm:pt>
    <dgm:pt modelId="{3BD8B47A-AEC0-4F06-853F-DED30A18B7F9}" type="pres">
      <dgm:prSet presAssocID="{AD7EB93D-52AE-48DF-8C3C-6DA878FB07E9}" presName="sibTrans" presStyleLbl="sibTrans1D1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2299868" y="1203818"/>
              </a:moveTo>
              <a:arcTo wR="1150550" hR="1150550" stAng="159216" swAng="635189"/>
            </a:path>
          </a:pathLst>
        </a:custGeom>
      </dgm:spPr>
      <dgm:t>
        <a:bodyPr/>
        <a:lstStyle/>
        <a:p>
          <a:endParaRPr lang="es-MX"/>
        </a:p>
      </dgm:t>
    </dgm:pt>
    <dgm:pt modelId="{9C8CBACF-52A4-4213-B925-08CD6882EA85}" type="pres">
      <dgm:prSet presAssocID="{41FBED32-7653-44B4-8223-7FE4AE34B52D}" presName="node" presStyleLbl="node1" presStyleIdx="2" presStyleCnt="5" custScaleX="139724" custScaleY="139724">
        <dgm:presLayoutVars>
          <dgm:bulletEnabled val="1"/>
        </dgm:presLayoutVars>
      </dgm:prSet>
      <dgm:spPr>
        <a:xfrm>
          <a:off x="2081001" y="1987488"/>
          <a:ext cx="1238675" cy="805138"/>
        </a:xfrm>
        <a:prstGeom prst="roundRect">
          <a:avLst/>
        </a:prstGeom>
      </dgm:spPr>
      <dgm:t>
        <a:bodyPr/>
        <a:lstStyle/>
        <a:p>
          <a:endParaRPr lang="es-MX"/>
        </a:p>
      </dgm:t>
    </dgm:pt>
    <dgm:pt modelId="{6C1470A2-7892-4183-A461-658CEA6552F5}" type="pres">
      <dgm:prSet presAssocID="{41FBED32-7653-44B4-8223-7FE4AE34B52D}" presName="spNode" presStyleCnt="0"/>
      <dgm:spPr/>
    </dgm:pt>
    <dgm:pt modelId="{59E8EDFD-3715-4B73-9DBC-AD07BFBA2A3A}" type="pres">
      <dgm:prSet presAssocID="{D89AF426-9332-4245-A8A0-E4F0CC66D1D1}" presName="sibTrans" presStyleLbl="sibTrans1D1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1206352" y="2299747"/>
              </a:moveTo>
              <a:arcTo wR="1150550" hR="1150550" stAng="5233203" swAng="333593"/>
            </a:path>
          </a:pathLst>
        </a:custGeom>
      </dgm:spPr>
      <dgm:t>
        <a:bodyPr/>
        <a:lstStyle/>
        <a:p>
          <a:endParaRPr lang="es-MX"/>
        </a:p>
      </dgm:t>
    </dgm:pt>
    <dgm:pt modelId="{C9CC41CC-96F8-41E9-9D04-6BB221C05286}" type="pres">
      <dgm:prSet presAssocID="{C368FBAD-F6E1-48AC-9CA5-7AA69355CA18}" presName="node" presStyleLbl="node1" presStyleIdx="3" presStyleCnt="5" custScaleX="139724" custScaleY="139724">
        <dgm:presLayoutVars>
          <dgm:bulletEnabled val="1"/>
        </dgm:presLayoutVars>
      </dgm:prSet>
      <dgm:spPr>
        <a:xfrm>
          <a:off x="728448" y="1987488"/>
          <a:ext cx="1238675" cy="805138"/>
        </a:xfrm>
        <a:prstGeom prst="roundRect">
          <a:avLst/>
        </a:prstGeom>
      </dgm:spPr>
      <dgm:t>
        <a:bodyPr/>
        <a:lstStyle/>
        <a:p>
          <a:endParaRPr lang="es-MX"/>
        </a:p>
      </dgm:t>
    </dgm:pt>
    <dgm:pt modelId="{3F56C840-34E1-4FCE-8E61-C048B151C18B}" type="pres">
      <dgm:prSet presAssocID="{C368FBAD-F6E1-48AC-9CA5-7AA69355CA18}" presName="spNode" presStyleCnt="0"/>
      <dgm:spPr/>
    </dgm:pt>
    <dgm:pt modelId="{B2582C54-5458-4A4E-A22A-685EC5F8F1E1}" type="pres">
      <dgm:prSet presAssocID="{CFB44E81-4A1F-4330-883E-0FCBCFAADC61}" presName="sibTrans" presStyleLbl="sibTrans1D1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30582" y="1414063"/>
              </a:moveTo>
              <a:arcTo wR="1150550" hR="1150550" stAng="10005595" swAng="635189"/>
            </a:path>
          </a:pathLst>
        </a:custGeom>
      </dgm:spPr>
      <dgm:t>
        <a:bodyPr/>
        <a:lstStyle/>
        <a:p>
          <a:endParaRPr lang="es-MX"/>
        </a:p>
      </dgm:t>
    </dgm:pt>
    <dgm:pt modelId="{974C7A14-94D6-471D-B00D-FE3EED6C35C9}" type="pres">
      <dgm:prSet presAssocID="{EFEF774D-C753-4F8B-B76C-50214EE47969}" presName="node" presStyleLbl="node1" presStyleIdx="4" presStyleCnt="5" custScaleX="139724" custScaleY="139724" custRadScaleRad="95419" custRadScaleInc="-55660">
        <dgm:presLayoutVars>
          <dgm:bulletEnabled val="1"/>
        </dgm:presLayoutVars>
      </dgm:prSet>
      <dgm:spPr>
        <a:xfrm>
          <a:off x="310481" y="967832"/>
          <a:ext cx="1238675" cy="805138"/>
        </a:xfrm>
        <a:prstGeom prst="roundRect">
          <a:avLst/>
        </a:prstGeom>
      </dgm:spPr>
      <dgm:t>
        <a:bodyPr/>
        <a:lstStyle/>
        <a:p>
          <a:endParaRPr lang="es-MX"/>
        </a:p>
      </dgm:t>
    </dgm:pt>
    <dgm:pt modelId="{EF2A132B-2210-4A05-A903-8673C2F5A166}" type="pres">
      <dgm:prSet presAssocID="{EFEF774D-C753-4F8B-B76C-50214EE47969}" presName="spNode" presStyleCnt="0"/>
      <dgm:spPr/>
    </dgm:pt>
    <dgm:pt modelId="{91717F63-48EA-4595-B493-F1E1EB0F172D}" type="pres">
      <dgm:prSet presAssocID="{3670D051-FE5B-49B3-A440-817F9A2208CF}" presName="sibTrans" presStyleLbl="sibTrans1D1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86339" y="713262"/>
              </a:moveTo>
              <a:arcTo wR="1150550" hR="1150550" stAng="12140278" swAng="1777906"/>
            </a:path>
          </a:pathLst>
        </a:custGeom>
      </dgm:spPr>
      <dgm:t>
        <a:bodyPr/>
        <a:lstStyle/>
        <a:p>
          <a:endParaRPr lang="es-MX"/>
        </a:p>
      </dgm:t>
    </dgm:pt>
  </dgm:ptLst>
  <dgm:cxnLst>
    <dgm:cxn modelId="{CAE39EFB-7006-429C-A1B1-87C4AE39B961}" type="presOf" srcId="{12A5EFFD-F3C0-4C6A-98D2-CBF056A03D17}" destId="{D5BCC470-A15B-4651-85AE-2FFC539179C6}" srcOrd="0" destOrd="0" presId="urn:microsoft.com/office/officeart/2005/8/layout/cycle6"/>
    <dgm:cxn modelId="{055421A0-D2BC-4D06-BD2A-A6BF7EFF76DD}" type="presOf" srcId="{EFEF774D-C753-4F8B-B76C-50214EE47969}" destId="{974C7A14-94D6-471D-B00D-FE3EED6C35C9}" srcOrd="0" destOrd="0" presId="urn:microsoft.com/office/officeart/2005/8/layout/cycle6"/>
    <dgm:cxn modelId="{CB33CF4A-3353-45F5-AD85-EB0C74BE499A}" type="presOf" srcId="{3670D051-FE5B-49B3-A440-817F9A2208CF}" destId="{91717F63-48EA-4595-B493-F1E1EB0F172D}" srcOrd="0" destOrd="0" presId="urn:microsoft.com/office/officeart/2005/8/layout/cycle6"/>
    <dgm:cxn modelId="{3E24B7CE-CF7E-4392-86F8-9C7C70E5F347}" type="presOf" srcId="{1BD81AC3-65BD-4FAF-80AC-2205D142F752}" destId="{A4FA16FF-84F2-49C9-851B-D577C9DF74D3}" srcOrd="0" destOrd="0" presId="urn:microsoft.com/office/officeart/2005/8/layout/cycle6"/>
    <dgm:cxn modelId="{6A37EA44-7969-4B77-8E6C-544C6138F4B8}" type="presOf" srcId="{CFB44E81-4A1F-4330-883E-0FCBCFAADC61}" destId="{B2582C54-5458-4A4E-A22A-685EC5F8F1E1}" srcOrd="0" destOrd="0" presId="urn:microsoft.com/office/officeart/2005/8/layout/cycle6"/>
    <dgm:cxn modelId="{770C2B86-9897-4279-A42D-50E9779E5A83}" srcId="{042A4EF5-B757-4215-8932-A2CC4B0F0296}" destId="{1BD81AC3-65BD-4FAF-80AC-2205D142F752}" srcOrd="1" destOrd="0" parTransId="{095B8566-BEDB-46B0-B451-4DF2656603C5}" sibTransId="{AD7EB93D-52AE-48DF-8C3C-6DA878FB07E9}"/>
    <dgm:cxn modelId="{113F235A-AD3F-4476-8A6B-AFF1138EA5AA}" srcId="{042A4EF5-B757-4215-8932-A2CC4B0F0296}" destId="{41FBED32-7653-44B4-8223-7FE4AE34B52D}" srcOrd="2" destOrd="0" parTransId="{632014F5-ADAC-445D-AA98-3882D5AE965E}" sibTransId="{D89AF426-9332-4245-A8A0-E4F0CC66D1D1}"/>
    <dgm:cxn modelId="{711A05D8-2F34-47E7-A0DB-BC51CCAE6383}" type="presOf" srcId="{41FBED32-7653-44B4-8223-7FE4AE34B52D}" destId="{9C8CBACF-52A4-4213-B925-08CD6882EA85}" srcOrd="0" destOrd="0" presId="urn:microsoft.com/office/officeart/2005/8/layout/cycle6"/>
    <dgm:cxn modelId="{B1C5D371-4F11-440B-A532-D14E19A27583}" srcId="{042A4EF5-B757-4215-8932-A2CC4B0F0296}" destId="{EFEF774D-C753-4F8B-B76C-50214EE47969}" srcOrd="4" destOrd="0" parTransId="{9FA922D0-CC69-44BC-8442-146CC171A532}" sibTransId="{3670D051-FE5B-49B3-A440-817F9A2208CF}"/>
    <dgm:cxn modelId="{B161F618-9713-4856-89DE-0C99F6C34828}" type="presOf" srcId="{042A4EF5-B757-4215-8932-A2CC4B0F0296}" destId="{58A8751B-4888-47D9-A72B-DB052A3B3A46}" srcOrd="0" destOrd="0" presId="urn:microsoft.com/office/officeart/2005/8/layout/cycle6"/>
    <dgm:cxn modelId="{B8B0B23B-828C-4978-80B8-90DAF2D1AC3D}" type="presOf" srcId="{BF419BBA-8EA0-4C03-8381-ED3328409468}" destId="{BC4190C6-FC06-4259-BDE9-3619E24C9EE0}" srcOrd="0" destOrd="0" presId="urn:microsoft.com/office/officeart/2005/8/layout/cycle6"/>
    <dgm:cxn modelId="{92F4FE1D-7723-47FE-A429-88BEDA8E263D}" type="presOf" srcId="{C368FBAD-F6E1-48AC-9CA5-7AA69355CA18}" destId="{C9CC41CC-96F8-41E9-9D04-6BB221C05286}" srcOrd="0" destOrd="0" presId="urn:microsoft.com/office/officeart/2005/8/layout/cycle6"/>
    <dgm:cxn modelId="{ADF84623-9223-46B8-A0FA-5F2DE665883B}" srcId="{042A4EF5-B757-4215-8932-A2CC4B0F0296}" destId="{BF419BBA-8EA0-4C03-8381-ED3328409468}" srcOrd="0" destOrd="0" parTransId="{4EFE87AA-81AE-4897-AFAB-7A557CF41665}" sibTransId="{12A5EFFD-F3C0-4C6A-98D2-CBF056A03D17}"/>
    <dgm:cxn modelId="{EF50C049-7C62-4DC7-A949-4D65D0B9EBE7}" type="presOf" srcId="{D89AF426-9332-4245-A8A0-E4F0CC66D1D1}" destId="{59E8EDFD-3715-4B73-9DBC-AD07BFBA2A3A}" srcOrd="0" destOrd="0" presId="urn:microsoft.com/office/officeart/2005/8/layout/cycle6"/>
    <dgm:cxn modelId="{32C3C606-F463-464B-AE89-48039F42BF79}" srcId="{042A4EF5-B757-4215-8932-A2CC4B0F0296}" destId="{C368FBAD-F6E1-48AC-9CA5-7AA69355CA18}" srcOrd="3" destOrd="0" parTransId="{69C3473E-13F5-4492-99FE-B64F7878CF64}" sibTransId="{CFB44E81-4A1F-4330-883E-0FCBCFAADC61}"/>
    <dgm:cxn modelId="{46F72D80-CA14-483C-A616-5993A94F3346}" type="presOf" srcId="{AD7EB93D-52AE-48DF-8C3C-6DA878FB07E9}" destId="{3BD8B47A-AEC0-4F06-853F-DED30A18B7F9}" srcOrd="0" destOrd="0" presId="urn:microsoft.com/office/officeart/2005/8/layout/cycle6"/>
    <dgm:cxn modelId="{0605CB2A-D5F0-498A-B263-39BB7A28A68A}" type="presParOf" srcId="{58A8751B-4888-47D9-A72B-DB052A3B3A46}" destId="{BC4190C6-FC06-4259-BDE9-3619E24C9EE0}" srcOrd="0" destOrd="0" presId="urn:microsoft.com/office/officeart/2005/8/layout/cycle6"/>
    <dgm:cxn modelId="{06820DA8-35DE-4FD7-8348-DFDB3B43844D}" type="presParOf" srcId="{58A8751B-4888-47D9-A72B-DB052A3B3A46}" destId="{DFEFFE5E-FFBE-4F4C-884B-240B3CA675FC}" srcOrd="1" destOrd="0" presId="urn:microsoft.com/office/officeart/2005/8/layout/cycle6"/>
    <dgm:cxn modelId="{6FBE3CBE-0A79-4C55-B02E-1CE0EFA355F4}" type="presParOf" srcId="{58A8751B-4888-47D9-A72B-DB052A3B3A46}" destId="{D5BCC470-A15B-4651-85AE-2FFC539179C6}" srcOrd="2" destOrd="0" presId="urn:microsoft.com/office/officeart/2005/8/layout/cycle6"/>
    <dgm:cxn modelId="{CBCA404F-CD98-4099-ADA1-A2029B4FD830}" type="presParOf" srcId="{58A8751B-4888-47D9-A72B-DB052A3B3A46}" destId="{A4FA16FF-84F2-49C9-851B-D577C9DF74D3}" srcOrd="3" destOrd="0" presId="urn:microsoft.com/office/officeart/2005/8/layout/cycle6"/>
    <dgm:cxn modelId="{2FE9D538-B52B-4A31-BE4C-8F508F838776}" type="presParOf" srcId="{58A8751B-4888-47D9-A72B-DB052A3B3A46}" destId="{0A5CFB51-85F1-451D-8961-1C71E61DB6C4}" srcOrd="4" destOrd="0" presId="urn:microsoft.com/office/officeart/2005/8/layout/cycle6"/>
    <dgm:cxn modelId="{759C2C8D-FE0D-4DE2-A581-0C1F382A6F09}" type="presParOf" srcId="{58A8751B-4888-47D9-A72B-DB052A3B3A46}" destId="{3BD8B47A-AEC0-4F06-853F-DED30A18B7F9}" srcOrd="5" destOrd="0" presId="urn:microsoft.com/office/officeart/2005/8/layout/cycle6"/>
    <dgm:cxn modelId="{BA2799AE-B833-4F3B-BA3A-5F2746E57DF3}" type="presParOf" srcId="{58A8751B-4888-47D9-A72B-DB052A3B3A46}" destId="{9C8CBACF-52A4-4213-B925-08CD6882EA85}" srcOrd="6" destOrd="0" presId="urn:microsoft.com/office/officeart/2005/8/layout/cycle6"/>
    <dgm:cxn modelId="{21B22EAD-23AB-406E-AADF-A236E8F60E37}" type="presParOf" srcId="{58A8751B-4888-47D9-A72B-DB052A3B3A46}" destId="{6C1470A2-7892-4183-A461-658CEA6552F5}" srcOrd="7" destOrd="0" presId="urn:microsoft.com/office/officeart/2005/8/layout/cycle6"/>
    <dgm:cxn modelId="{9103EC67-8DF7-4248-8441-74477F444D82}" type="presParOf" srcId="{58A8751B-4888-47D9-A72B-DB052A3B3A46}" destId="{59E8EDFD-3715-4B73-9DBC-AD07BFBA2A3A}" srcOrd="8" destOrd="0" presId="urn:microsoft.com/office/officeart/2005/8/layout/cycle6"/>
    <dgm:cxn modelId="{096EF077-9DFB-40F0-A38E-5EA09D5ABCF8}" type="presParOf" srcId="{58A8751B-4888-47D9-A72B-DB052A3B3A46}" destId="{C9CC41CC-96F8-41E9-9D04-6BB221C05286}" srcOrd="9" destOrd="0" presId="urn:microsoft.com/office/officeart/2005/8/layout/cycle6"/>
    <dgm:cxn modelId="{827844BE-C971-49E4-B1A3-B84D38E0C829}" type="presParOf" srcId="{58A8751B-4888-47D9-A72B-DB052A3B3A46}" destId="{3F56C840-34E1-4FCE-8E61-C048B151C18B}" srcOrd="10" destOrd="0" presId="urn:microsoft.com/office/officeart/2005/8/layout/cycle6"/>
    <dgm:cxn modelId="{D93A4FB8-5F89-43CE-9BC3-ECF387ABEA60}" type="presParOf" srcId="{58A8751B-4888-47D9-A72B-DB052A3B3A46}" destId="{B2582C54-5458-4A4E-A22A-685EC5F8F1E1}" srcOrd="11" destOrd="0" presId="urn:microsoft.com/office/officeart/2005/8/layout/cycle6"/>
    <dgm:cxn modelId="{9CB64C3E-E6C4-48AE-9002-9F5F6BB3F851}" type="presParOf" srcId="{58A8751B-4888-47D9-A72B-DB052A3B3A46}" destId="{974C7A14-94D6-471D-B00D-FE3EED6C35C9}" srcOrd="12" destOrd="0" presId="urn:microsoft.com/office/officeart/2005/8/layout/cycle6"/>
    <dgm:cxn modelId="{DB4A7645-4501-40EB-BE55-566A5575CB9F}" type="presParOf" srcId="{58A8751B-4888-47D9-A72B-DB052A3B3A46}" destId="{EF2A132B-2210-4A05-A903-8673C2F5A166}" srcOrd="13" destOrd="0" presId="urn:microsoft.com/office/officeart/2005/8/layout/cycle6"/>
    <dgm:cxn modelId="{23CF6796-69F9-4323-BD47-F86319E09F07}" type="presParOf" srcId="{58A8751B-4888-47D9-A72B-DB052A3B3A46}" destId="{91717F63-48EA-4595-B493-F1E1EB0F172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B60083-944E-41D3-B260-EB98E5A5B2E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91139A7-EB15-4F57-BB7C-C1A1FDE44A06}">
      <dgm:prSet phldrT="[Texto]"/>
      <dgm:spPr/>
      <dgm:t>
        <a:bodyPr/>
        <a:lstStyle/>
        <a:p>
          <a:r>
            <a:rPr lang="es-ES" dirty="0" smtClean="0">
              <a:latin typeface="Calibri" panose="020F0502020204030204" pitchFamily="34" charset="0"/>
            </a:rPr>
            <a:t>5.Recursos Humanos</a:t>
          </a:r>
          <a:endParaRPr lang="es-MX" dirty="0">
            <a:latin typeface="Calibri" panose="020F0502020204030204" pitchFamily="34" charset="0"/>
          </a:endParaRPr>
        </a:p>
      </dgm:t>
    </dgm:pt>
    <dgm:pt modelId="{41B2569F-BECB-4C58-9710-0EEE34D88E12}" type="parTrans" cxnId="{D5E91299-976A-4675-9240-5C26A011117C}">
      <dgm:prSet/>
      <dgm:spPr/>
      <dgm:t>
        <a:bodyPr/>
        <a:lstStyle/>
        <a:p>
          <a:endParaRPr lang="es-MX"/>
        </a:p>
      </dgm:t>
    </dgm:pt>
    <dgm:pt modelId="{0E344A87-53D2-46DC-8CE4-52171709F6FF}" type="sibTrans" cxnId="{D5E91299-976A-4675-9240-5C26A011117C}">
      <dgm:prSet/>
      <dgm:spPr/>
      <dgm:t>
        <a:bodyPr/>
        <a:lstStyle/>
        <a:p>
          <a:endParaRPr lang="es-MX"/>
        </a:p>
      </dgm:t>
    </dgm:pt>
    <dgm:pt modelId="{50DAE5FE-0944-44AF-82B7-E99C7286D2FB}">
      <dgm:prSet phldrT="[Texto]"/>
      <dgm:spPr/>
      <dgm:t>
        <a:bodyPr/>
        <a:lstStyle/>
        <a:p>
          <a:r>
            <a:rPr lang="es-ES" dirty="0" smtClean="0">
              <a:latin typeface="Calibri" panose="020F0502020204030204" pitchFamily="34" charset="0"/>
            </a:rPr>
            <a:t>1. </a:t>
          </a:r>
        </a:p>
        <a:p>
          <a:r>
            <a:rPr lang="es-ES" dirty="0" smtClean="0">
              <a:latin typeface="Calibri" panose="020F0502020204030204" pitchFamily="34" charset="0"/>
            </a:rPr>
            <a:t>PbR-SED</a:t>
          </a:r>
          <a:endParaRPr lang="es-MX" dirty="0">
            <a:latin typeface="Calibri" panose="020F0502020204030204" pitchFamily="34" charset="0"/>
          </a:endParaRPr>
        </a:p>
      </dgm:t>
    </dgm:pt>
    <dgm:pt modelId="{4D51E238-E5A0-4B3F-898B-14402A6B630A}" type="parTrans" cxnId="{753C82FF-7856-4078-A61B-6491D0AA41B4}">
      <dgm:prSet/>
      <dgm:spPr/>
      <dgm:t>
        <a:bodyPr/>
        <a:lstStyle/>
        <a:p>
          <a:endParaRPr lang="es-MX"/>
        </a:p>
      </dgm:t>
    </dgm:pt>
    <dgm:pt modelId="{941C9AF3-7EBE-4953-9C58-036B075FD451}" type="sibTrans" cxnId="{753C82FF-7856-4078-A61B-6491D0AA41B4}">
      <dgm:prSet/>
      <dgm:spPr/>
      <dgm:t>
        <a:bodyPr/>
        <a:lstStyle/>
        <a:p>
          <a:endParaRPr lang="es-MX"/>
        </a:p>
      </dgm:t>
    </dgm:pt>
    <dgm:pt modelId="{8EDA20FF-283C-4114-B701-18969B74F1F7}">
      <dgm:prSet phldrT="[Texto]"/>
      <dgm:spPr/>
      <dgm:t>
        <a:bodyPr/>
        <a:lstStyle/>
        <a:p>
          <a:r>
            <a:rPr lang="es-ES" dirty="0" smtClean="0">
              <a:latin typeface="Calibri" panose="020F0502020204030204" pitchFamily="34" charset="0"/>
            </a:rPr>
            <a:t>2. Transparencia</a:t>
          </a:r>
          <a:endParaRPr lang="es-MX" dirty="0">
            <a:latin typeface="Calibri" panose="020F0502020204030204" pitchFamily="34" charset="0"/>
          </a:endParaRPr>
        </a:p>
      </dgm:t>
    </dgm:pt>
    <dgm:pt modelId="{F3182D74-332B-4F2B-93EE-BC6FDA3D4BB2}" type="parTrans" cxnId="{B815CB98-B8F8-4CC6-91E9-C972A00C24E0}">
      <dgm:prSet/>
      <dgm:spPr/>
      <dgm:t>
        <a:bodyPr/>
        <a:lstStyle/>
        <a:p>
          <a:endParaRPr lang="es-MX"/>
        </a:p>
      </dgm:t>
    </dgm:pt>
    <dgm:pt modelId="{E773E558-38CF-4FA4-AF45-40420AA76D28}" type="sibTrans" cxnId="{B815CB98-B8F8-4CC6-91E9-C972A00C24E0}">
      <dgm:prSet/>
      <dgm:spPr/>
      <dgm:t>
        <a:bodyPr/>
        <a:lstStyle/>
        <a:p>
          <a:endParaRPr lang="es-MX"/>
        </a:p>
      </dgm:t>
    </dgm:pt>
    <dgm:pt modelId="{989B929E-22B4-4035-A672-E70B79CD884A}">
      <dgm:prSet phldrT="[Texto]"/>
      <dgm:spPr/>
      <dgm:t>
        <a:bodyPr/>
        <a:lstStyle/>
        <a:p>
          <a:r>
            <a:rPr lang="es-ES" dirty="0" smtClean="0">
              <a:latin typeface="Calibri" panose="020F0502020204030204" pitchFamily="34" charset="0"/>
            </a:rPr>
            <a:t>3. Capacitación PbR-SED</a:t>
          </a:r>
          <a:endParaRPr lang="es-MX" dirty="0">
            <a:latin typeface="Calibri" panose="020F0502020204030204" pitchFamily="34" charset="0"/>
          </a:endParaRPr>
        </a:p>
      </dgm:t>
    </dgm:pt>
    <dgm:pt modelId="{ACD74A01-F2CC-4FF3-B78B-0597A2751E22}" type="parTrans" cxnId="{A28F6C3B-08B4-4327-8D9A-5C32BBA99C8D}">
      <dgm:prSet/>
      <dgm:spPr/>
      <dgm:t>
        <a:bodyPr/>
        <a:lstStyle/>
        <a:p>
          <a:endParaRPr lang="es-MX"/>
        </a:p>
      </dgm:t>
    </dgm:pt>
    <dgm:pt modelId="{10DC5FE1-EB73-4CDC-973D-73CDB1B70161}" type="sibTrans" cxnId="{A28F6C3B-08B4-4327-8D9A-5C32BBA99C8D}">
      <dgm:prSet/>
      <dgm:spPr/>
      <dgm:t>
        <a:bodyPr/>
        <a:lstStyle/>
        <a:p>
          <a:endParaRPr lang="es-MX"/>
        </a:p>
      </dgm:t>
    </dgm:pt>
    <dgm:pt modelId="{9A1C2FB7-1103-4411-ADE7-71FEF27343B9}">
      <dgm:prSet phldrT="[Texto]"/>
      <dgm:spPr/>
      <dgm:t>
        <a:bodyPr/>
        <a:lstStyle/>
        <a:p>
          <a:r>
            <a:rPr lang="es-ES" dirty="0" smtClean="0">
              <a:latin typeface="Calibri" panose="020F0502020204030204" pitchFamily="34" charset="0"/>
            </a:rPr>
            <a:t>4. Adquisiciones</a:t>
          </a:r>
          <a:endParaRPr lang="es-MX" dirty="0">
            <a:latin typeface="Calibri" panose="020F0502020204030204" pitchFamily="34" charset="0"/>
          </a:endParaRPr>
        </a:p>
      </dgm:t>
    </dgm:pt>
    <dgm:pt modelId="{424332FA-9B89-4019-A8B0-6E175D413946}" type="parTrans" cxnId="{61B632D5-4BD1-4FD5-87C7-67AD36B556C2}">
      <dgm:prSet/>
      <dgm:spPr/>
      <dgm:t>
        <a:bodyPr/>
        <a:lstStyle/>
        <a:p>
          <a:endParaRPr lang="es-MX"/>
        </a:p>
      </dgm:t>
    </dgm:pt>
    <dgm:pt modelId="{D1A232E8-8899-452F-AE92-B7AF22BC4923}" type="sibTrans" cxnId="{61B632D5-4BD1-4FD5-87C7-67AD36B556C2}">
      <dgm:prSet/>
      <dgm:spPr/>
      <dgm:t>
        <a:bodyPr/>
        <a:lstStyle/>
        <a:p>
          <a:endParaRPr lang="es-MX"/>
        </a:p>
      </dgm:t>
    </dgm:pt>
    <dgm:pt modelId="{87027782-5A81-42FC-8A0B-7AE3E6D9CEB4}" type="pres">
      <dgm:prSet presAssocID="{CEB60083-944E-41D3-B260-EB98E5A5B2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79EB0AA-2D87-44EC-9971-F0585BE28A59}" type="pres">
      <dgm:prSet presAssocID="{B91139A7-EB15-4F57-BB7C-C1A1FDE44A06}" presName="node" presStyleLbl="node1" presStyleIdx="0" presStyleCnt="5" custScaleX="141559" custScaleY="12028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A37088-138E-4577-8F03-66D0E0DDFD6B}" type="pres">
      <dgm:prSet presAssocID="{B91139A7-EB15-4F57-BB7C-C1A1FDE44A06}" presName="spNode" presStyleCnt="0"/>
      <dgm:spPr/>
      <dgm:t>
        <a:bodyPr/>
        <a:lstStyle/>
        <a:p>
          <a:endParaRPr lang="es-MX"/>
        </a:p>
      </dgm:t>
    </dgm:pt>
    <dgm:pt modelId="{278F9980-47B4-4EF4-AE07-74CB5FD01E07}" type="pres">
      <dgm:prSet presAssocID="{0E344A87-53D2-46DC-8CE4-52171709F6FF}" presName="sibTrans" presStyleLbl="sibTrans1D1" presStyleIdx="0" presStyleCnt="5"/>
      <dgm:spPr/>
      <dgm:t>
        <a:bodyPr/>
        <a:lstStyle/>
        <a:p>
          <a:endParaRPr lang="es-MX"/>
        </a:p>
      </dgm:t>
    </dgm:pt>
    <dgm:pt modelId="{1F5299A4-E68D-46A1-A1B8-85B6947E7BE2}" type="pres">
      <dgm:prSet presAssocID="{50DAE5FE-0944-44AF-82B7-E99C7286D2FB}" presName="node" presStyleLbl="node1" presStyleIdx="1" presStyleCnt="5" custScaleX="141559" custScaleY="120288" custRadScaleRad="95558" custRadScaleInc="517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68C54B-6913-4ACE-BDF7-127C0AC73136}" type="pres">
      <dgm:prSet presAssocID="{50DAE5FE-0944-44AF-82B7-E99C7286D2FB}" presName="spNode" presStyleCnt="0"/>
      <dgm:spPr/>
      <dgm:t>
        <a:bodyPr/>
        <a:lstStyle/>
        <a:p>
          <a:endParaRPr lang="es-MX"/>
        </a:p>
      </dgm:t>
    </dgm:pt>
    <dgm:pt modelId="{464A3A70-0FAA-4573-B3AE-6EEF65FB7FC9}" type="pres">
      <dgm:prSet presAssocID="{941C9AF3-7EBE-4953-9C58-036B075FD451}" presName="sibTrans" presStyleLbl="sibTrans1D1" presStyleIdx="1" presStyleCnt="5"/>
      <dgm:spPr/>
      <dgm:t>
        <a:bodyPr/>
        <a:lstStyle/>
        <a:p>
          <a:endParaRPr lang="es-MX"/>
        </a:p>
      </dgm:t>
    </dgm:pt>
    <dgm:pt modelId="{1995478B-5624-4964-A688-84853B882AF6}" type="pres">
      <dgm:prSet presAssocID="{8EDA20FF-283C-4114-B701-18969B74F1F7}" presName="node" presStyleLbl="node1" presStyleIdx="2" presStyleCnt="5" custScaleX="141559" custScaleY="12028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9DA4BC-F422-4CCE-974C-966EC3887935}" type="pres">
      <dgm:prSet presAssocID="{8EDA20FF-283C-4114-B701-18969B74F1F7}" presName="spNode" presStyleCnt="0"/>
      <dgm:spPr/>
      <dgm:t>
        <a:bodyPr/>
        <a:lstStyle/>
        <a:p>
          <a:endParaRPr lang="es-MX"/>
        </a:p>
      </dgm:t>
    </dgm:pt>
    <dgm:pt modelId="{289424C2-6847-456E-A21C-B512665CB2FF}" type="pres">
      <dgm:prSet presAssocID="{E773E558-38CF-4FA4-AF45-40420AA76D28}" presName="sibTrans" presStyleLbl="sibTrans1D1" presStyleIdx="2" presStyleCnt="5"/>
      <dgm:spPr/>
      <dgm:t>
        <a:bodyPr/>
        <a:lstStyle/>
        <a:p>
          <a:endParaRPr lang="es-MX"/>
        </a:p>
      </dgm:t>
    </dgm:pt>
    <dgm:pt modelId="{35583F83-98C8-425E-A56B-514134C4547C}" type="pres">
      <dgm:prSet presAssocID="{989B929E-22B4-4035-A672-E70B79CD884A}" presName="node" presStyleLbl="node1" presStyleIdx="3" presStyleCnt="5" custScaleX="141559" custScaleY="12028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E66AD8-406E-4B79-80A7-D5BA72B1053B}" type="pres">
      <dgm:prSet presAssocID="{989B929E-22B4-4035-A672-E70B79CD884A}" presName="spNode" presStyleCnt="0"/>
      <dgm:spPr/>
      <dgm:t>
        <a:bodyPr/>
        <a:lstStyle/>
        <a:p>
          <a:endParaRPr lang="es-MX"/>
        </a:p>
      </dgm:t>
    </dgm:pt>
    <dgm:pt modelId="{609D3966-86C0-4B4D-BCC9-7B1CA142D7FF}" type="pres">
      <dgm:prSet presAssocID="{10DC5FE1-EB73-4CDC-973D-73CDB1B70161}" presName="sibTrans" presStyleLbl="sibTrans1D1" presStyleIdx="3" presStyleCnt="5"/>
      <dgm:spPr/>
      <dgm:t>
        <a:bodyPr/>
        <a:lstStyle/>
        <a:p>
          <a:endParaRPr lang="es-MX"/>
        </a:p>
      </dgm:t>
    </dgm:pt>
    <dgm:pt modelId="{9F0BC780-4DE3-41DE-900D-807E3C12109A}" type="pres">
      <dgm:prSet presAssocID="{9A1C2FB7-1103-4411-ADE7-71FEF27343B9}" presName="node" presStyleLbl="node1" presStyleIdx="4" presStyleCnt="5" custScaleX="141559" custScaleY="120288" custRadScaleRad="95558" custRadScaleInc="-517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2D1FAB-EF65-45E2-9B32-DB1DD6685F6E}" type="pres">
      <dgm:prSet presAssocID="{9A1C2FB7-1103-4411-ADE7-71FEF27343B9}" presName="spNode" presStyleCnt="0"/>
      <dgm:spPr/>
      <dgm:t>
        <a:bodyPr/>
        <a:lstStyle/>
        <a:p>
          <a:endParaRPr lang="es-MX"/>
        </a:p>
      </dgm:t>
    </dgm:pt>
    <dgm:pt modelId="{A8782E17-6560-40F7-A143-195B75D20578}" type="pres">
      <dgm:prSet presAssocID="{D1A232E8-8899-452F-AE92-B7AF22BC4923}" presName="sibTrans" presStyleLbl="sibTrans1D1" presStyleIdx="4" presStyleCnt="5"/>
      <dgm:spPr/>
      <dgm:t>
        <a:bodyPr/>
        <a:lstStyle/>
        <a:p>
          <a:endParaRPr lang="es-MX"/>
        </a:p>
      </dgm:t>
    </dgm:pt>
  </dgm:ptLst>
  <dgm:cxnLst>
    <dgm:cxn modelId="{D044BA30-62BC-40F9-81D5-ABCA6D937468}" type="presOf" srcId="{8EDA20FF-283C-4114-B701-18969B74F1F7}" destId="{1995478B-5624-4964-A688-84853B882AF6}" srcOrd="0" destOrd="0" presId="urn:microsoft.com/office/officeart/2005/8/layout/cycle6"/>
    <dgm:cxn modelId="{A4E6D1D6-358F-4EFE-8E85-6B3E1EBCF8D4}" type="presOf" srcId="{E773E558-38CF-4FA4-AF45-40420AA76D28}" destId="{289424C2-6847-456E-A21C-B512665CB2FF}" srcOrd="0" destOrd="0" presId="urn:microsoft.com/office/officeart/2005/8/layout/cycle6"/>
    <dgm:cxn modelId="{5DAB658E-9196-4D6A-97C4-1A0A006B81F5}" type="presOf" srcId="{CEB60083-944E-41D3-B260-EB98E5A5B2E1}" destId="{87027782-5A81-42FC-8A0B-7AE3E6D9CEB4}" srcOrd="0" destOrd="0" presId="urn:microsoft.com/office/officeart/2005/8/layout/cycle6"/>
    <dgm:cxn modelId="{DB033385-682F-489E-B6E9-69291A270481}" type="presOf" srcId="{9A1C2FB7-1103-4411-ADE7-71FEF27343B9}" destId="{9F0BC780-4DE3-41DE-900D-807E3C12109A}" srcOrd="0" destOrd="0" presId="urn:microsoft.com/office/officeart/2005/8/layout/cycle6"/>
    <dgm:cxn modelId="{C45BF1F1-504E-4233-852C-4F55B6496091}" type="presOf" srcId="{50DAE5FE-0944-44AF-82B7-E99C7286D2FB}" destId="{1F5299A4-E68D-46A1-A1B8-85B6947E7BE2}" srcOrd="0" destOrd="0" presId="urn:microsoft.com/office/officeart/2005/8/layout/cycle6"/>
    <dgm:cxn modelId="{51BD3713-6F62-4C67-9891-222B62CE27B8}" type="presOf" srcId="{989B929E-22B4-4035-A672-E70B79CD884A}" destId="{35583F83-98C8-425E-A56B-514134C4547C}" srcOrd="0" destOrd="0" presId="urn:microsoft.com/office/officeart/2005/8/layout/cycle6"/>
    <dgm:cxn modelId="{C999969A-C6ED-45D7-A838-59A015AC854C}" type="presOf" srcId="{B91139A7-EB15-4F57-BB7C-C1A1FDE44A06}" destId="{579EB0AA-2D87-44EC-9971-F0585BE28A59}" srcOrd="0" destOrd="0" presId="urn:microsoft.com/office/officeart/2005/8/layout/cycle6"/>
    <dgm:cxn modelId="{A28F6C3B-08B4-4327-8D9A-5C32BBA99C8D}" srcId="{CEB60083-944E-41D3-B260-EB98E5A5B2E1}" destId="{989B929E-22B4-4035-A672-E70B79CD884A}" srcOrd="3" destOrd="0" parTransId="{ACD74A01-F2CC-4FF3-B78B-0597A2751E22}" sibTransId="{10DC5FE1-EB73-4CDC-973D-73CDB1B70161}"/>
    <dgm:cxn modelId="{61B632D5-4BD1-4FD5-87C7-67AD36B556C2}" srcId="{CEB60083-944E-41D3-B260-EB98E5A5B2E1}" destId="{9A1C2FB7-1103-4411-ADE7-71FEF27343B9}" srcOrd="4" destOrd="0" parTransId="{424332FA-9B89-4019-A8B0-6E175D413946}" sibTransId="{D1A232E8-8899-452F-AE92-B7AF22BC4923}"/>
    <dgm:cxn modelId="{80005899-45CB-4772-8A8E-4366C4622CE9}" type="presOf" srcId="{0E344A87-53D2-46DC-8CE4-52171709F6FF}" destId="{278F9980-47B4-4EF4-AE07-74CB5FD01E07}" srcOrd="0" destOrd="0" presId="urn:microsoft.com/office/officeart/2005/8/layout/cycle6"/>
    <dgm:cxn modelId="{753C82FF-7856-4078-A61B-6491D0AA41B4}" srcId="{CEB60083-944E-41D3-B260-EB98E5A5B2E1}" destId="{50DAE5FE-0944-44AF-82B7-E99C7286D2FB}" srcOrd="1" destOrd="0" parTransId="{4D51E238-E5A0-4B3F-898B-14402A6B630A}" sibTransId="{941C9AF3-7EBE-4953-9C58-036B075FD451}"/>
    <dgm:cxn modelId="{D5E91299-976A-4675-9240-5C26A011117C}" srcId="{CEB60083-944E-41D3-B260-EB98E5A5B2E1}" destId="{B91139A7-EB15-4F57-BB7C-C1A1FDE44A06}" srcOrd="0" destOrd="0" parTransId="{41B2569F-BECB-4C58-9710-0EEE34D88E12}" sibTransId="{0E344A87-53D2-46DC-8CE4-52171709F6FF}"/>
    <dgm:cxn modelId="{B815CB98-B8F8-4CC6-91E9-C972A00C24E0}" srcId="{CEB60083-944E-41D3-B260-EB98E5A5B2E1}" destId="{8EDA20FF-283C-4114-B701-18969B74F1F7}" srcOrd="2" destOrd="0" parTransId="{F3182D74-332B-4F2B-93EE-BC6FDA3D4BB2}" sibTransId="{E773E558-38CF-4FA4-AF45-40420AA76D28}"/>
    <dgm:cxn modelId="{77475D9E-93A6-41F5-9FE2-C2151921FC5F}" type="presOf" srcId="{10DC5FE1-EB73-4CDC-973D-73CDB1B70161}" destId="{609D3966-86C0-4B4D-BCC9-7B1CA142D7FF}" srcOrd="0" destOrd="0" presId="urn:microsoft.com/office/officeart/2005/8/layout/cycle6"/>
    <dgm:cxn modelId="{C69F909C-CC8B-4060-9B6F-3B95508E9A0D}" type="presOf" srcId="{D1A232E8-8899-452F-AE92-B7AF22BC4923}" destId="{A8782E17-6560-40F7-A143-195B75D20578}" srcOrd="0" destOrd="0" presId="urn:microsoft.com/office/officeart/2005/8/layout/cycle6"/>
    <dgm:cxn modelId="{C66E2FF4-14F9-4729-80BB-8B2688A06B41}" type="presOf" srcId="{941C9AF3-7EBE-4953-9C58-036B075FD451}" destId="{464A3A70-0FAA-4573-B3AE-6EEF65FB7FC9}" srcOrd="0" destOrd="0" presId="urn:microsoft.com/office/officeart/2005/8/layout/cycle6"/>
    <dgm:cxn modelId="{4CCCEB1B-F2CD-4FAD-8311-B32B5C602AFD}" type="presParOf" srcId="{87027782-5A81-42FC-8A0B-7AE3E6D9CEB4}" destId="{579EB0AA-2D87-44EC-9971-F0585BE28A59}" srcOrd="0" destOrd="0" presId="urn:microsoft.com/office/officeart/2005/8/layout/cycle6"/>
    <dgm:cxn modelId="{A11318F2-F58A-4627-85C2-AF69397DDEAB}" type="presParOf" srcId="{87027782-5A81-42FC-8A0B-7AE3E6D9CEB4}" destId="{91A37088-138E-4577-8F03-66D0E0DDFD6B}" srcOrd="1" destOrd="0" presId="urn:microsoft.com/office/officeart/2005/8/layout/cycle6"/>
    <dgm:cxn modelId="{868974EB-1D67-4310-9410-407A16644DC7}" type="presParOf" srcId="{87027782-5A81-42FC-8A0B-7AE3E6D9CEB4}" destId="{278F9980-47B4-4EF4-AE07-74CB5FD01E07}" srcOrd="2" destOrd="0" presId="urn:microsoft.com/office/officeart/2005/8/layout/cycle6"/>
    <dgm:cxn modelId="{8EA9DAE0-451D-4139-B94B-B4F80A460F3F}" type="presParOf" srcId="{87027782-5A81-42FC-8A0B-7AE3E6D9CEB4}" destId="{1F5299A4-E68D-46A1-A1B8-85B6947E7BE2}" srcOrd="3" destOrd="0" presId="urn:microsoft.com/office/officeart/2005/8/layout/cycle6"/>
    <dgm:cxn modelId="{407D643E-BD2E-4C79-9B8C-DF79E38C2BE2}" type="presParOf" srcId="{87027782-5A81-42FC-8A0B-7AE3E6D9CEB4}" destId="{0E68C54B-6913-4ACE-BDF7-127C0AC73136}" srcOrd="4" destOrd="0" presId="urn:microsoft.com/office/officeart/2005/8/layout/cycle6"/>
    <dgm:cxn modelId="{00DD285A-6C55-4CC7-9BA7-24D2DDE42914}" type="presParOf" srcId="{87027782-5A81-42FC-8A0B-7AE3E6D9CEB4}" destId="{464A3A70-0FAA-4573-B3AE-6EEF65FB7FC9}" srcOrd="5" destOrd="0" presId="urn:microsoft.com/office/officeart/2005/8/layout/cycle6"/>
    <dgm:cxn modelId="{009BAE2D-3B86-4FA8-8DFE-7F74468F3879}" type="presParOf" srcId="{87027782-5A81-42FC-8A0B-7AE3E6D9CEB4}" destId="{1995478B-5624-4964-A688-84853B882AF6}" srcOrd="6" destOrd="0" presId="urn:microsoft.com/office/officeart/2005/8/layout/cycle6"/>
    <dgm:cxn modelId="{39EAE10A-5733-4556-BF15-6218A22CD3F3}" type="presParOf" srcId="{87027782-5A81-42FC-8A0B-7AE3E6D9CEB4}" destId="{859DA4BC-F422-4CCE-974C-966EC3887935}" srcOrd="7" destOrd="0" presId="urn:microsoft.com/office/officeart/2005/8/layout/cycle6"/>
    <dgm:cxn modelId="{50040C1A-C7F1-4AFB-86D0-11EB7302E7C8}" type="presParOf" srcId="{87027782-5A81-42FC-8A0B-7AE3E6D9CEB4}" destId="{289424C2-6847-456E-A21C-B512665CB2FF}" srcOrd="8" destOrd="0" presId="urn:microsoft.com/office/officeart/2005/8/layout/cycle6"/>
    <dgm:cxn modelId="{F60432D9-38A2-4D35-8238-3780A72AFDE8}" type="presParOf" srcId="{87027782-5A81-42FC-8A0B-7AE3E6D9CEB4}" destId="{35583F83-98C8-425E-A56B-514134C4547C}" srcOrd="9" destOrd="0" presId="urn:microsoft.com/office/officeart/2005/8/layout/cycle6"/>
    <dgm:cxn modelId="{F975C90A-18B4-49C5-92B9-DF537F43AB79}" type="presParOf" srcId="{87027782-5A81-42FC-8A0B-7AE3E6D9CEB4}" destId="{D1E66AD8-406E-4B79-80A7-D5BA72B1053B}" srcOrd="10" destOrd="0" presId="urn:microsoft.com/office/officeart/2005/8/layout/cycle6"/>
    <dgm:cxn modelId="{24B3F353-9E0C-4539-B878-115858C59E7C}" type="presParOf" srcId="{87027782-5A81-42FC-8A0B-7AE3E6D9CEB4}" destId="{609D3966-86C0-4B4D-BCC9-7B1CA142D7FF}" srcOrd="11" destOrd="0" presId="urn:microsoft.com/office/officeart/2005/8/layout/cycle6"/>
    <dgm:cxn modelId="{A795D691-8493-4A42-8EFA-F061743E4026}" type="presParOf" srcId="{87027782-5A81-42FC-8A0B-7AE3E6D9CEB4}" destId="{9F0BC780-4DE3-41DE-900D-807E3C12109A}" srcOrd="12" destOrd="0" presId="urn:microsoft.com/office/officeart/2005/8/layout/cycle6"/>
    <dgm:cxn modelId="{5D916D52-75B9-44DE-AB79-7CDE8EFFBCFD}" type="presParOf" srcId="{87027782-5A81-42FC-8A0B-7AE3E6D9CEB4}" destId="{422D1FAB-EF65-45E2-9B32-DB1DD6685F6E}" srcOrd="13" destOrd="0" presId="urn:microsoft.com/office/officeart/2005/8/layout/cycle6"/>
    <dgm:cxn modelId="{9740C5B3-3360-4867-B0F4-93342EC9626F}" type="presParOf" srcId="{87027782-5A81-42FC-8A0B-7AE3E6D9CEB4}" destId="{A8782E17-6560-40F7-A143-195B75D2057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4EB2B3-BDCB-4BA3-A1D8-C26467F3F16B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E83C0CBD-0813-40BD-99E4-6134C682C88D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00853F"/>
        </a:solidFill>
        <a:ln>
          <a:solidFill>
            <a:srgbClr val="325C5F"/>
          </a:solidFill>
        </a:ln>
      </dgm:spPr>
      <dgm:t>
        <a:bodyPr/>
        <a:lstStyle/>
        <a:p>
          <a:r>
            <a:rPr lang="es-MX" sz="1600" b="1" dirty="0">
              <a:latin typeface="Soberana Sans" panose="02000000000000000000" pitchFamily="50" charset="0"/>
            </a:rPr>
            <a:t>SFU</a:t>
          </a:r>
        </a:p>
      </dgm:t>
    </dgm:pt>
    <dgm:pt modelId="{493FEBDB-5DF2-43C8-A994-9513B0287077}" type="parTrans" cxnId="{5F12F8E9-F304-4D34-8F32-F5C69ED525F3}">
      <dgm:prSet/>
      <dgm:spPr/>
      <dgm:t>
        <a:bodyPr/>
        <a:lstStyle/>
        <a:p>
          <a:endParaRPr lang="es-MX" sz="1100">
            <a:latin typeface="+mj-lt"/>
          </a:endParaRPr>
        </a:p>
      </dgm:t>
    </dgm:pt>
    <dgm:pt modelId="{B53140C6-4637-4E35-9A57-ED6318F020B3}" type="sibTrans" cxnId="{5F12F8E9-F304-4D34-8F32-F5C69ED525F3}">
      <dgm:prSet/>
      <dgm:spPr/>
      <dgm:t>
        <a:bodyPr/>
        <a:lstStyle/>
        <a:p>
          <a:endParaRPr lang="es-MX" sz="1100">
            <a:latin typeface="+mj-lt"/>
          </a:endParaRPr>
        </a:p>
      </dgm:t>
    </dgm:pt>
    <dgm:pt modelId="{0B361753-BB00-45DE-A665-5611B1854A43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MX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Gestión de Proyectos</a:t>
          </a:r>
          <a:endParaRPr lang="es-MX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F5A4AA-3C08-4059-A45C-4CA9009A90AF}" type="parTrans" cxnId="{06DF07A8-4DF8-4A5B-A17C-31A32F804406}">
      <dgm:prSet/>
      <dgm:spPr/>
      <dgm:t>
        <a:bodyPr/>
        <a:lstStyle/>
        <a:p>
          <a:endParaRPr lang="es-MX" sz="1100">
            <a:latin typeface="+mj-lt"/>
          </a:endParaRPr>
        </a:p>
      </dgm:t>
    </dgm:pt>
    <dgm:pt modelId="{4944D4C2-D8F7-4437-9448-9640F0FC8EB0}" type="sibTrans" cxnId="{06DF07A8-4DF8-4A5B-A17C-31A32F804406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MX" sz="1100">
            <a:latin typeface="+mj-lt"/>
          </a:endParaRPr>
        </a:p>
      </dgm:t>
    </dgm:pt>
    <dgm:pt modelId="{DB97A947-F049-4D3C-8D2E-8478CD315F6A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MX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Avance Financiero</a:t>
          </a:r>
          <a:endParaRPr lang="es-MX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DA7F95-BD9B-4592-8AEC-18B64671EE37}" type="parTrans" cxnId="{5EF74CF4-B5E6-4EB4-978E-7A93A3327AC6}">
      <dgm:prSet/>
      <dgm:spPr/>
      <dgm:t>
        <a:bodyPr/>
        <a:lstStyle/>
        <a:p>
          <a:endParaRPr lang="es-MX" sz="1100">
            <a:latin typeface="+mj-lt"/>
          </a:endParaRPr>
        </a:p>
      </dgm:t>
    </dgm:pt>
    <dgm:pt modelId="{57B8D7CF-D5BF-408A-B5A3-BD1674493BCA}" type="sibTrans" cxnId="{5EF74CF4-B5E6-4EB4-978E-7A93A3327AC6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MX" sz="1100">
            <a:latin typeface="+mj-lt"/>
          </a:endParaRPr>
        </a:p>
      </dgm:t>
    </dgm:pt>
    <dgm:pt modelId="{8A2D04EA-A6BB-4519-8417-6C9EE175F32A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MX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Indicadores</a:t>
          </a:r>
          <a:endParaRPr lang="es-MX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9A3B37-6DF8-4446-8B54-A4D0FE62A429}" type="parTrans" cxnId="{2B90D508-1A35-4F83-AF2A-027792A55328}">
      <dgm:prSet/>
      <dgm:spPr/>
      <dgm:t>
        <a:bodyPr/>
        <a:lstStyle/>
        <a:p>
          <a:endParaRPr lang="es-MX" sz="1100">
            <a:latin typeface="+mj-lt"/>
          </a:endParaRPr>
        </a:p>
      </dgm:t>
    </dgm:pt>
    <dgm:pt modelId="{82CC9A5E-5E13-496E-A997-DC944AE5FAFF}" type="sibTrans" cxnId="{2B90D508-1A35-4F83-AF2A-027792A55328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MX" sz="1100">
            <a:latin typeface="+mj-lt"/>
          </a:endParaRPr>
        </a:p>
      </dgm:t>
    </dgm:pt>
    <dgm:pt modelId="{9315721E-7853-4F66-AD23-4B9560838929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MX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Evaluaciones</a:t>
          </a:r>
        </a:p>
      </dgm:t>
    </dgm:pt>
    <dgm:pt modelId="{A6B975A3-9854-48FD-B8DB-452A5DDA7EF7}" type="parTrans" cxnId="{7F66A73F-0484-4F5D-A3A5-D6E57EFD818B}">
      <dgm:prSet/>
      <dgm:spPr/>
      <dgm:t>
        <a:bodyPr/>
        <a:lstStyle/>
        <a:p>
          <a:endParaRPr lang="es-MX" sz="1100">
            <a:latin typeface="+mj-lt"/>
          </a:endParaRPr>
        </a:p>
      </dgm:t>
    </dgm:pt>
    <dgm:pt modelId="{DD6B6CA1-4AE9-48E8-A620-342540A184D1}" type="sibTrans" cxnId="{7F66A73F-0484-4F5D-A3A5-D6E57EFD818B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MX" sz="1100">
            <a:latin typeface="+mj-lt"/>
          </a:endParaRPr>
        </a:p>
      </dgm:t>
    </dgm:pt>
    <dgm:pt modelId="{750E7949-7234-45F8-9830-9BC0535940F0}" type="pres">
      <dgm:prSet presAssocID="{764EB2B3-BDCB-4BA3-A1D8-C26467F3F1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5862612-42AD-4241-9322-217227DE2771}" type="pres">
      <dgm:prSet presAssocID="{E83C0CBD-0813-40BD-99E4-6134C682C88D}" presName="centerShape" presStyleLbl="node0" presStyleIdx="0" presStyleCnt="1"/>
      <dgm:spPr/>
      <dgm:t>
        <a:bodyPr/>
        <a:lstStyle/>
        <a:p>
          <a:endParaRPr lang="es-MX"/>
        </a:p>
      </dgm:t>
    </dgm:pt>
    <dgm:pt modelId="{84043CED-01B9-4D93-983E-E9D9A5E9F0DE}" type="pres">
      <dgm:prSet presAssocID="{0B361753-BB00-45DE-A665-5611B1854A43}" presName="node" presStyleLbl="node1" presStyleIdx="0" presStyleCnt="4" custScaleX="144257" custScaleY="112062" custRadScaleRad="90231" custRadScaleInc="-32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BD8B50-5DC7-40EF-8353-CB9C2388CBD6}" type="pres">
      <dgm:prSet presAssocID="{0B361753-BB00-45DE-A665-5611B1854A43}" presName="dummy" presStyleCnt="0"/>
      <dgm:spPr/>
      <dgm:t>
        <a:bodyPr/>
        <a:lstStyle/>
        <a:p>
          <a:endParaRPr lang="es-MX"/>
        </a:p>
      </dgm:t>
    </dgm:pt>
    <dgm:pt modelId="{FB873647-2874-43BE-8999-0EAF8174B458}" type="pres">
      <dgm:prSet presAssocID="{4944D4C2-D8F7-4437-9448-9640F0FC8EB0}" presName="sibTrans" presStyleLbl="sibTrans2D1" presStyleIdx="0" presStyleCnt="4"/>
      <dgm:spPr/>
      <dgm:t>
        <a:bodyPr/>
        <a:lstStyle/>
        <a:p>
          <a:endParaRPr lang="es-MX"/>
        </a:p>
      </dgm:t>
    </dgm:pt>
    <dgm:pt modelId="{01ECD766-061C-468E-B2B7-2E3D9DEFAFB5}" type="pres">
      <dgm:prSet presAssocID="{DB97A947-F049-4D3C-8D2E-8478CD315F6A}" presName="node" presStyleLbl="node1" presStyleIdx="1" presStyleCnt="4" custScaleX="137734" custScaleY="1127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825085-8035-42B4-AC31-FFCAADC1F474}" type="pres">
      <dgm:prSet presAssocID="{DB97A947-F049-4D3C-8D2E-8478CD315F6A}" presName="dummy" presStyleCnt="0"/>
      <dgm:spPr/>
      <dgm:t>
        <a:bodyPr/>
        <a:lstStyle/>
        <a:p>
          <a:endParaRPr lang="es-MX"/>
        </a:p>
      </dgm:t>
    </dgm:pt>
    <dgm:pt modelId="{AE17F8F2-74F7-41AC-A66F-6E5570CBFFEB}" type="pres">
      <dgm:prSet presAssocID="{57B8D7CF-D5BF-408A-B5A3-BD1674493BCA}" presName="sibTrans" presStyleLbl="sibTrans2D1" presStyleIdx="1" presStyleCnt="4"/>
      <dgm:spPr/>
      <dgm:t>
        <a:bodyPr/>
        <a:lstStyle/>
        <a:p>
          <a:endParaRPr lang="es-MX"/>
        </a:p>
      </dgm:t>
    </dgm:pt>
    <dgm:pt modelId="{4B6273E9-EEEE-47E1-8FF8-EFFC10F8EF08}" type="pres">
      <dgm:prSet presAssocID="{8A2D04EA-A6BB-4519-8417-6C9EE175F32A}" presName="node" presStyleLbl="node1" presStyleIdx="2" presStyleCnt="4" custScaleX="156213" custScaleY="1216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434228-149A-47C1-BF3C-121101AE4ED8}" type="pres">
      <dgm:prSet presAssocID="{8A2D04EA-A6BB-4519-8417-6C9EE175F32A}" presName="dummy" presStyleCnt="0"/>
      <dgm:spPr/>
      <dgm:t>
        <a:bodyPr/>
        <a:lstStyle/>
        <a:p>
          <a:endParaRPr lang="es-MX"/>
        </a:p>
      </dgm:t>
    </dgm:pt>
    <dgm:pt modelId="{B531D43C-B8D6-4EAB-8B1B-D48D62D4FFA8}" type="pres">
      <dgm:prSet presAssocID="{82CC9A5E-5E13-496E-A997-DC944AE5FAFF}" presName="sibTrans" presStyleLbl="sibTrans2D1" presStyleIdx="2" presStyleCnt="4"/>
      <dgm:spPr/>
      <dgm:t>
        <a:bodyPr/>
        <a:lstStyle/>
        <a:p>
          <a:endParaRPr lang="es-MX"/>
        </a:p>
      </dgm:t>
    </dgm:pt>
    <dgm:pt modelId="{0AF40E8F-7B92-4FE6-8C96-EF1E32959990}" type="pres">
      <dgm:prSet presAssocID="{9315721E-7853-4F66-AD23-4B9560838929}" presName="node" presStyleLbl="node1" presStyleIdx="3" presStyleCnt="4" custScaleX="133757" custScaleY="114954" custRadScaleRad="103022" custRadScaleInc="20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A34822-A940-4F0B-B602-3C3F453B7A8B}" type="pres">
      <dgm:prSet presAssocID="{9315721E-7853-4F66-AD23-4B9560838929}" presName="dummy" presStyleCnt="0"/>
      <dgm:spPr/>
      <dgm:t>
        <a:bodyPr/>
        <a:lstStyle/>
        <a:p>
          <a:endParaRPr lang="es-MX"/>
        </a:p>
      </dgm:t>
    </dgm:pt>
    <dgm:pt modelId="{84F14F65-EE80-467F-8875-2EEACEEB5BDA}" type="pres">
      <dgm:prSet presAssocID="{DD6B6CA1-4AE9-48E8-A620-342540A184D1}" presName="sibTrans" presStyleLbl="sibTrans2D1" presStyleIdx="3" presStyleCnt="4"/>
      <dgm:spPr/>
      <dgm:t>
        <a:bodyPr/>
        <a:lstStyle/>
        <a:p>
          <a:endParaRPr lang="es-MX"/>
        </a:p>
      </dgm:t>
    </dgm:pt>
  </dgm:ptLst>
  <dgm:cxnLst>
    <dgm:cxn modelId="{017E9035-BC03-4678-AC18-B95DEBE5C679}" type="presOf" srcId="{764EB2B3-BDCB-4BA3-A1D8-C26467F3F16B}" destId="{750E7949-7234-45F8-9830-9BC0535940F0}" srcOrd="0" destOrd="0" presId="urn:microsoft.com/office/officeart/2005/8/layout/radial6"/>
    <dgm:cxn modelId="{47782E0B-5983-4F64-BDDF-0190EA236494}" type="presOf" srcId="{9315721E-7853-4F66-AD23-4B9560838929}" destId="{0AF40E8F-7B92-4FE6-8C96-EF1E32959990}" srcOrd="0" destOrd="0" presId="urn:microsoft.com/office/officeart/2005/8/layout/radial6"/>
    <dgm:cxn modelId="{06DF07A8-4DF8-4A5B-A17C-31A32F804406}" srcId="{E83C0CBD-0813-40BD-99E4-6134C682C88D}" destId="{0B361753-BB00-45DE-A665-5611B1854A43}" srcOrd="0" destOrd="0" parTransId="{BCF5A4AA-3C08-4059-A45C-4CA9009A90AF}" sibTransId="{4944D4C2-D8F7-4437-9448-9640F0FC8EB0}"/>
    <dgm:cxn modelId="{E9F8C67C-36A8-410C-AAED-455B30B3EA23}" type="presOf" srcId="{0B361753-BB00-45DE-A665-5611B1854A43}" destId="{84043CED-01B9-4D93-983E-E9D9A5E9F0DE}" srcOrd="0" destOrd="0" presId="urn:microsoft.com/office/officeart/2005/8/layout/radial6"/>
    <dgm:cxn modelId="{B2166488-496C-46F2-AF43-E96E731BAB3D}" type="presOf" srcId="{82CC9A5E-5E13-496E-A997-DC944AE5FAFF}" destId="{B531D43C-B8D6-4EAB-8B1B-D48D62D4FFA8}" srcOrd="0" destOrd="0" presId="urn:microsoft.com/office/officeart/2005/8/layout/radial6"/>
    <dgm:cxn modelId="{5EE86789-6488-4F49-BE28-DE8135258756}" type="presOf" srcId="{E83C0CBD-0813-40BD-99E4-6134C682C88D}" destId="{05862612-42AD-4241-9322-217227DE2771}" srcOrd="0" destOrd="0" presId="urn:microsoft.com/office/officeart/2005/8/layout/radial6"/>
    <dgm:cxn modelId="{3038B649-031F-4123-85B2-7AA83A98159F}" type="presOf" srcId="{DB97A947-F049-4D3C-8D2E-8478CD315F6A}" destId="{01ECD766-061C-468E-B2B7-2E3D9DEFAFB5}" srcOrd="0" destOrd="0" presId="urn:microsoft.com/office/officeart/2005/8/layout/radial6"/>
    <dgm:cxn modelId="{7F66A73F-0484-4F5D-A3A5-D6E57EFD818B}" srcId="{E83C0CBD-0813-40BD-99E4-6134C682C88D}" destId="{9315721E-7853-4F66-AD23-4B9560838929}" srcOrd="3" destOrd="0" parTransId="{A6B975A3-9854-48FD-B8DB-452A5DDA7EF7}" sibTransId="{DD6B6CA1-4AE9-48E8-A620-342540A184D1}"/>
    <dgm:cxn modelId="{E677D1D9-13E3-487A-A19A-FCD8E36DE40C}" type="presOf" srcId="{57B8D7CF-D5BF-408A-B5A3-BD1674493BCA}" destId="{AE17F8F2-74F7-41AC-A66F-6E5570CBFFEB}" srcOrd="0" destOrd="0" presId="urn:microsoft.com/office/officeart/2005/8/layout/radial6"/>
    <dgm:cxn modelId="{5EF74CF4-B5E6-4EB4-978E-7A93A3327AC6}" srcId="{E83C0CBD-0813-40BD-99E4-6134C682C88D}" destId="{DB97A947-F049-4D3C-8D2E-8478CD315F6A}" srcOrd="1" destOrd="0" parTransId="{C9DA7F95-BD9B-4592-8AEC-18B64671EE37}" sibTransId="{57B8D7CF-D5BF-408A-B5A3-BD1674493BCA}"/>
    <dgm:cxn modelId="{2B90D508-1A35-4F83-AF2A-027792A55328}" srcId="{E83C0CBD-0813-40BD-99E4-6134C682C88D}" destId="{8A2D04EA-A6BB-4519-8417-6C9EE175F32A}" srcOrd="2" destOrd="0" parTransId="{CC9A3B37-6DF8-4446-8B54-A4D0FE62A429}" sibTransId="{82CC9A5E-5E13-496E-A997-DC944AE5FAFF}"/>
    <dgm:cxn modelId="{C894E24D-84B3-4A0E-857A-D5B6791A4522}" type="presOf" srcId="{8A2D04EA-A6BB-4519-8417-6C9EE175F32A}" destId="{4B6273E9-EEEE-47E1-8FF8-EFFC10F8EF08}" srcOrd="0" destOrd="0" presId="urn:microsoft.com/office/officeart/2005/8/layout/radial6"/>
    <dgm:cxn modelId="{92EA295C-58CD-4B88-896F-0BA34001E23B}" type="presOf" srcId="{4944D4C2-D8F7-4437-9448-9640F0FC8EB0}" destId="{FB873647-2874-43BE-8999-0EAF8174B458}" srcOrd="0" destOrd="0" presId="urn:microsoft.com/office/officeart/2005/8/layout/radial6"/>
    <dgm:cxn modelId="{5F12F8E9-F304-4D34-8F32-F5C69ED525F3}" srcId="{764EB2B3-BDCB-4BA3-A1D8-C26467F3F16B}" destId="{E83C0CBD-0813-40BD-99E4-6134C682C88D}" srcOrd="0" destOrd="0" parTransId="{493FEBDB-5DF2-43C8-A994-9513B0287077}" sibTransId="{B53140C6-4637-4E35-9A57-ED6318F020B3}"/>
    <dgm:cxn modelId="{D181F0AC-A85B-4EB8-84B1-EFB5035134DE}" type="presOf" srcId="{DD6B6CA1-4AE9-48E8-A620-342540A184D1}" destId="{84F14F65-EE80-467F-8875-2EEACEEB5BDA}" srcOrd="0" destOrd="0" presId="urn:microsoft.com/office/officeart/2005/8/layout/radial6"/>
    <dgm:cxn modelId="{871281C5-DEF8-43C3-B9E9-55B9B11EF096}" type="presParOf" srcId="{750E7949-7234-45F8-9830-9BC0535940F0}" destId="{05862612-42AD-4241-9322-217227DE2771}" srcOrd="0" destOrd="0" presId="urn:microsoft.com/office/officeart/2005/8/layout/radial6"/>
    <dgm:cxn modelId="{F9C6D34E-8EA6-4F2D-ABAB-4ED9743CBAB5}" type="presParOf" srcId="{750E7949-7234-45F8-9830-9BC0535940F0}" destId="{84043CED-01B9-4D93-983E-E9D9A5E9F0DE}" srcOrd="1" destOrd="0" presId="urn:microsoft.com/office/officeart/2005/8/layout/radial6"/>
    <dgm:cxn modelId="{F949889C-491A-4A74-891A-E6CA3292C3DB}" type="presParOf" srcId="{750E7949-7234-45F8-9830-9BC0535940F0}" destId="{05BD8B50-5DC7-40EF-8353-CB9C2388CBD6}" srcOrd="2" destOrd="0" presId="urn:microsoft.com/office/officeart/2005/8/layout/radial6"/>
    <dgm:cxn modelId="{E0E85BFD-E1B0-4EDE-9D3C-57A9A93B98C9}" type="presParOf" srcId="{750E7949-7234-45F8-9830-9BC0535940F0}" destId="{FB873647-2874-43BE-8999-0EAF8174B458}" srcOrd="3" destOrd="0" presId="urn:microsoft.com/office/officeart/2005/8/layout/radial6"/>
    <dgm:cxn modelId="{B2F94A30-F909-4C2C-8EDB-12287C420422}" type="presParOf" srcId="{750E7949-7234-45F8-9830-9BC0535940F0}" destId="{01ECD766-061C-468E-B2B7-2E3D9DEFAFB5}" srcOrd="4" destOrd="0" presId="urn:microsoft.com/office/officeart/2005/8/layout/radial6"/>
    <dgm:cxn modelId="{842FA585-D6EB-44CB-BB9B-33F7307A5AC0}" type="presParOf" srcId="{750E7949-7234-45F8-9830-9BC0535940F0}" destId="{7F825085-8035-42B4-AC31-FFCAADC1F474}" srcOrd="5" destOrd="0" presId="urn:microsoft.com/office/officeart/2005/8/layout/radial6"/>
    <dgm:cxn modelId="{69139F8F-5469-443C-A5AF-97ADAFEC3C2F}" type="presParOf" srcId="{750E7949-7234-45F8-9830-9BC0535940F0}" destId="{AE17F8F2-74F7-41AC-A66F-6E5570CBFFEB}" srcOrd="6" destOrd="0" presId="urn:microsoft.com/office/officeart/2005/8/layout/radial6"/>
    <dgm:cxn modelId="{59EA04E0-E4BA-4E03-81BA-B0DBF5AAD284}" type="presParOf" srcId="{750E7949-7234-45F8-9830-9BC0535940F0}" destId="{4B6273E9-EEEE-47E1-8FF8-EFFC10F8EF08}" srcOrd="7" destOrd="0" presId="urn:microsoft.com/office/officeart/2005/8/layout/radial6"/>
    <dgm:cxn modelId="{D3E0EBA3-93AA-4872-9CA7-D3BF561F0750}" type="presParOf" srcId="{750E7949-7234-45F8-9830-9BC0535940F0}" destId="{D3434228-149A-47C1-BF3C-121101AE4ED8}" srcOrd="8" destOrd="0" presId="urn:microsoft.com/office/officeart/2005/8/layout/radial6"/>
    <dgm:cxn modelId="{7B0E0048-1ABE-4642-A1E7-7B604AEF01C3}" type="presParOf" srcId="{750E7949-7234-45F8-9830-9BC0535940F0}" destId="{B531D43C-B8D6-4EAB-8B1B-D48D62D4FFA8}" srcOrd="9" destOrd="0" presId="urn:microsoft.com/office/officeart/2005/8/layout/radial6"/>
    <dgm:cxn modelId="{35D70A0C-F951-48AF-B097-0F82ABAAB699}" type="presParOf" srcId="{750E7949-7234-45F8-9830-9BC0535940F0}" destId="{0AF40E8F-7B92-4FE6-8C96-EF1E32959990}" srcOrd="10" destOrd="0" presId="urn:microsoft.com/office/officeart/2005/8/layout/radial6"/>
    <dgm:cxn modelId="{8E7B73E0-7BFF-4855-B512-29A3413E7AAA}" type="presParOf" srcId="{750E7949-7234-45F8-9830-9BC0535940F0}" destId="{7AA34822-A940-4F0B-B602-3C3F453B7A8B}" srcOrd="11" destOrd="0" presId="urn:microsoft.com/office/officeart/2005/8/layout/radial6"/>
    <dgm:cxn modelId="{9BB5FC42-3415-433D-8459-2146C2C1BBFE}" type="presParOf" srcId="{750E7949-7234-45F8-9830-9BC0535940F0}" destId="{84F14F65-EE80-467F-8875-2EEACEEB5BD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3596C-A24E-43D8-87CA-05D044E31579}">
      <dsp:nvSpPr>
        <dsp:cNvPr id="0" name=""/>
        <dsp:cNvSpPr/>
      </dsp:nvSpPr>
      <dsp:spPr>
        <a:xfrm>
          <a:off x="2230669" y="1512138"/>
          <a:ext cx="1634393" cy="1674058"/>
        </a:xfrm>
        <a:prstGeom prst="ellipse">
          <a:avLst/>
        </a:prstGeom>
        <a:solidFill>
          <a:srgbClr val="FFFFFF"/>
        </a:solidFill>
        <a:ln w="57150" cap="flat" cmpd="sng" algn="ctr">
          <a:solidFill>
            <a:srgbClr val="E69460"/>
          </a:solidFill>
          <a:prstDash val="dash"/>
        </a:ln>
        <a:effectLst>
          <a:glow rad="63500">
            <a:schemeClr val="bg1">
              <a:lumMod val="95000"/>
              <a:alpha val="40000"/>
            </a:schemeClr>
          </a:glow>
          <a:softEdge rad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rPr>
            <a:t>Pilares de la Gestión para Resultados</a:t>
          </a:r>
          <a:endParaRPr lang="es-MX" sz="1500" b="1" kern="1200" dirty="0">
            <a:solidFill>
              <a:schemeClr val="tx1">
                <a:lumMod val="65000"/>
                <a:lumOff val="35000"/>
              </a:schemeClr>
            </a:solidFill>
            <a:latin typeface="Soberana Sans" panose="02000000000000000000" pitchFamily="50" charset="0"/>
          </a:endParaRPr>
        </a:p>
      </dsp:txBody>
      <dsp:txXfrm>
        <a:off x="2470020" y="1757298"/>
        <a:ext cx="1155691" cy="1183738"/>
      </dsp:txXfrm>
    </dsp:sp>
    <dsp:sp modelId="{A4258A58-3D14-4739-9404-EE83B3A923E4}">
      <dsp:nvSpPr>
        <dsp:cNvPr id="0" name=""/>
        <dsp:cNvSpPr/>
      </dsp:nvSpPr>
      <dsp:spPr>
        <a:xfrm rot="10800000">
          <a:off x="1084628" y="2227021"/>
          <a:ext cx="1083009" cy="244291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E5594-899F-4D4B-B75A-525691348C5C}">
      <dsp:nvSpPr>
        <dsp:cNvPr id="0" name=""/>
        <dsp:cNvSpPr/>
      </dsp:nvSpPr>
      <dsp:spPr>
        <a:xfrm>
          <a:off x="400627" y="1918679"/>
          <a:ext cx="1368001" cy="860975"/>
        </a:xfrm>
        <a:prstGeom prst="roundRect">
          <a:avLst>
            <a:gd name="adj" fmla="val 10000"/>
          </a:avLst>
        </a:prstGeom>
        <a:solidFill>
          <a:srgbClr val="325C5F"/>
        </a:solidFill>
        <a:ln w="25400" cap="flat" cmpd="sng" algn="ctr">
          <a:solidFill>
            <a:srgbClr val="325C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bg1"/>
              </a:solidFill>
              <a:latin typeface="Soberana Sans" panose="02000000000000000000" pitchFamily="50" charset="0"/>
            </a:rPr>
            <a:t>1. Planeación orientada a Resultados</a:t>
          </a:r>
          <a:endParaRPr lang="es-MX" sz="1200" kern="1200" dirty="0">
            <a:solidFill>
              <a:schemeClr val="bg1"/>
            </a:solidFill>
            <a:latin typeface="Soberana Sans" panose="02000000000000000000" pitchFamily="50" charset="0"/>
          </a:endParaRPr>
        </a:p>
      </dsp:txBody>
      <dsp:txXfrm>
        <a:off x="425844" y="1943896"/>
        <a:ext cx="1317567" cy="810541"/>
      </dsp:txXfrm>
    </dsp:sp>
    <dsp:sp modelId="{AA427D79-2E93-42F1-99E0-C2E2C2E5D57B}">
      <dsp:nvSpPr>
        <dsp:cNvPr id="0" name=""/>
        <dsp:cNvSpPr/>
      </dsp:nvSpPr>
      <dsp:spPr>
        <a:xfrm rot="13284670">
          <a:off x="1476984" y="1298373"/>
          <a:ext cx="1035903" cy="244291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50F3F-1AFE-46AA-96EB-9AFD2EC2BCEE}">
      <dsp:nvSpPr>
        <dsp:cNvPr id="0" name=""/>
        <dsp:cNvSpPr/>
      </dsp:nvSpPr>
      <dsp:spPr>
        <a:xfrm>
          <a:off x="924608" y="647428"/>
          <a:ext cx="1363745" cy="860975"/>
        </a:xfrm>
        <a:prstGeom prst="roundRect">
          <a:avLst>
            <a:gd name="adj" fmla="val 10000"/>
          </a:avLst>
        </a:prstGeom>
        <a:solidFill>
          <a:srgbClr val="325C5F"/>
        </a:solidFill>
        <a:ln w="25400" cap="flat" cmpd="sng" algn="ctr">
          <a:solidFill>
            <a:srgbClr val="325C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bg1"/>
              </a:solidFill>
              <a:latin typeface="Soberana Sans" panose="02000000000000000000" pitchFamily="50" charset="0"/>
            </a:rPr>
            <a:t>2. </a:t>
          </a:r>
          <a:r>
            <a:rPr lang="es-MX" sz="1200" b="1" kern="1200" dirty="0" smtClean="0">
              <a:solidFill>
                <a:schemeClr val="bg1"/>
              </a:solidFill>
              <a:latin typeface="Soberana Sans" panose="02000000000000000000" pitchFamily="50" charset="0"/>
            </a:rPr>
            <a:t>Presupuesto por Resultados</a:t>
          </a:r>
          <a:endParaRPr lang="es-MX" sz="1200" b="1" kern="1200" dirty="0">
            <a:solidFill>
              <a:schemeClr val="bg1"/>
            </a:solidFill>
            <a:latin typeface="Soberana Sans" panose="02000000000000000000" pitchFamily="50" charset="0"/>
          </a:endParaRPr>
        </a:p>
      </dsp:txBody>
      <dsp:txXfrm>
        <a:off x="949825" y="672645"/>
        <a:ext cx="1313311" cy="810541"/>
      </dsp:txXfrm>
    </dsp:sp>
    <dsp:sp modelId="{5F051B46-60B7-4923-B129-591C82E5BDBF}">
      <dsp:nvSpPr>
        <dsp:cNvPr id="0" name=""/>
        <dsp:cNvSpPr/>
      </dsp:nvSpPr>
      <dsp:spPr>
        <a:xfrm rot="16200000">
          <a:off x="2515732" y="795916"/>
          <a:ext cx="1064267" cy="244291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BCA13-AA0D-481D-9DC9-7A295525A77A}">
      <dsp:nvSpPr>
        <dsp:cNvPr id="0" name=""/>
        <dsp:cNvSpPr/>
      </dsp:nvSpPr>
      <dsp:spPr>
        <a:xfrm>
          <a:off x="2381277" y="-44559"/>
          <a:ext cx="1333179" cy="860975"/>
        </a:xfrm>
        <a:prstGeom prst="roundRect">
          <a:avLst>
            <a:gd name="adj" fmla="val 10000"/>
          </a:avLst>
        </a:prstGeom>
        <a:solidFill>
          <a:srgbClr val="325C5F"/>
        </a:solidFill>
        <a:ln w="25400" cap="flat" cmpd="sng" algn="ctr">
          <a:solidFill>
            <a:srgbClr val="325C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bg1"/>
              </a:solidFill>
              <a:latin typeface="Soberana Sans" panose="02000000000000000000" pitchFamily="50" charset="0"/>
            </a:rPr>
            <a:t>3. Gestión financiera, auditoría y adquisiciones</a:t>
          </a:r>
          <a:endParaRPr lang="es-MX" sz="1200" kern="1200" dirty="0">
            <a:solidFill>
              <a:schemeClr val="bg1"/>
            </a:solidFill>
            <a:latin typeface="Soberana Sans" panose="02000000000000000000" pitchFamily="50" charset="0"/>
          </a:endParaRPr>
        </a:p>
      </dsp:txBody>
      <dsp:txXfrm>
        <a:off x="2406494" y="-19342"/>
        <a:ext cx="1282745" cy="810541"/>
      </dsp:txXfrm>
    </dsp:sp>
    <dsp:sp modelId="{E626CEB0-D87D-47F5-B1F5-8DCE75B7893A}">
      <dsp:nvSpPr>
        <dsp:cNvPr id="0" name=""/>
        <dsp:cNvSpPr/>
      </dsp:nvSpPr>
      <dsp:spPr>
        <a:xfrm rot="19140257">
          <a:off x="3588242" y="1300532"/>
          <a:ext cx="1051176" cy="244291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22704-868F-45B2-8DA6-FF2C0379BE77}">
      <dsp:nvSpPr>
        <dsp:cNvPr id="0" name=""/>
        <dsp:cNvSpPr/>
      </dsp:nvSpPr>
      <dsp:spPr>
        <a:xfrm>
          <a:off x="3800871" y="647403"/>
          <a:ext cx="1419302" cy="860975"/>
        </a:xfrm>
        <a:prstGeom prst="roundRect">
          <a:avLst>
            <a:gd name="adj" fmla="val 10000"/>
          </a:avLst>
        </a:prstGeom>
        <a:solidFill>
          <a:srgbClr val="325C5F"/>
        </a:solidFill>
        <a:ln w="25400" cap="flat" cmpd="sng" algn="ctr">
          <a:solidFill>
            <a:srgbClr val="325C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bg1"/>
              </a:solidFill>
              <a:latin typeface="Soberana Sans" panose="02000000000000000000" pitchFamily="50" charset="0"/>
            </a:rPr>
            <a:t>4. Gestión de programas y proyectos</a:t>
          </a:r>
          <a:endParaRPr lang="es-MX" sz="1200" kern="1200" dirty="0">
            <a:solidFill>
              <a:schemeClr val="bg1"/>
            </a:solidFill>
            <a:latin typeface="Soberana Sans" panose="02000000000000000000" pitchFamily="50" charset="0"/>
          </a:endParaRPr>
        </a:p>
      </dsp:txBody>
      <dsp:txXfrm>
        <a:off x="3826088" y="672620"/>
        <a:ext cx="1368868" cy="810541"/>
      </dsp:txXfrm>
    </dsp:sp>
    <dsp:sp modelId="{CFE99588-7DE0-4CD5-A74B-202AA3696642}">
      <dsp:nvSpPr>
        <dsp:cNvPr id="0" name=""/>
        <dsp:cNvSpPr/>
      </dsp:nvSpPr>
      <dsp:spPr>
        <a:xfrm>
          <a:off x="3928095" y="2227021"/>
          <a:ext cx="1083009" cy="244291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D2BFC-F663-440E-98D3-C5434F29FABE}">
      <dsp:nvSpPr>
        <dsp:cNvPr id="0" name=""/>
        <dsp:cNvSpPr/>
      </dsp:nvSpPr>
      <dsp:spPr>
        <a:xfrm>
          <a:off x="4326837" y="1918679"/>
          <a:ext cx="1368535" cy="860975"/>
        </a:xfrm>
        <a:prstGeom prst="roundRect">
          <a:avLst>
            <a:gd name="adj" fmla="val 10000"/>
          </a:avLst>
        </a:prstGeom>
        <a:solidFill>
          <a:srgbClr val="325C5F"/>
        </a:solidFill>
        <a:ln w="25400" cap="flat" cmpd="sng" algn="ctr">
          <a:solidFill>
            <a:srgbClr val="325C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bg1"/>
              </a:solidFill>
              <a:latin typeface="Soberana Sans" panose="02000000000000000000" pitchFamily="50" charset="0"/>
            </a:rPr>
            <a:t>5. </a:t>
          </a:r>
          <a:r>
            <a:rPr lang="es-MX" sz="1200" b="1" kern="1200" dirty="0" smtClean="0">
              <a:solidFill>
                <a:schemeClr val="bg1"/>
              </a:solidFill>
              <a:latin typeface="Soberana Sans" panose="02000000000000000000" pitchFamily="50" charset="0"/>
            </a:rPr>
            <a:t>Monitoreo y evaluación</a:t>
          </a:r>
          <a:endParaRPr lang="es-MX" sz="1200" b="1" kern="1200" dirty="0">
            <a:solidFill>
              <a:schemeClr val="bg1"/>
            </a:solidFill>
            <a:latin typeface="Soberana Sans" panose="02000000000000000000" pitchFamily="50" charset="0"/>
          </a:endParaRPr>
        </a:p>
      </dsp:txBody>
      <dsp:txXfrm>
        <a:off x="4352054" y="1943896"/>
        <a:ext cx="1318101" cy="810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8D826-103C-4829-82F1-8EBB04D503DA}">
      <dsp:nvSpPr>
        <dsp:cNvPr id="0" name=""/>
        <dsp:cNvSpPr/>
      </dsp:nvSpPr>
      <dsp:spPr>
        <a:xfrm>
          <a:off x="1620520" y="1672"/>
          <a:ext cx="1175227" cy="763897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I. Análisis del problema</a:t>
          </a:r>
          <a:endParaRPr lang="es-MX" sz="1200" kern="1200" dirty="0">
            <a:solidFill>
              <a:schemeClr val="bg1"/>
            </a:solidFill>
          </a:endParaRPr>
        </a:p>
      </dsp:txBody>
      <dsp:txXfrm>
        <a:off x="1657810" y="38962"/>
        <a:ext cx="1100647" cy="689317"/>
      </dsp:txXfrm>
    </dsp:sp>
    <dsp:sp modelId="{2046B9B3-7229-428D-95E8-CC70DFD3769E}">
      <dsp:nvSpPr>
        <dsp:cNvPr id="0" name=""/>
        <dsp:cNvSpPr/>
      </dsp:nvSpPr>
      <dsp:spPr>
        <a:xfrm>
          <a:off x="680478" y="383621"/>
          <a:ext cx="3055310" cy="3055310"/>
        </a:xfrm>
        <a:custGeom>
          <a:avLst/>
          <a:gdLst/>
          <a:ahLst/>
          <a:cxnLst/>
          <a:rect l="0" t="0" r="0" b="0"/>
          <a:pathLst>
            <a:path>
              <a:moveTo>
                <a:pt x="2273068" y="194205"/>
              </a:moveTo>
              <a:arcTo wR="1527655" hR="1527655" stAng="17952341" swAng="1213276"/>
            </a:path>
          </a:pathLst>
        </a:custGeom>
        <a:noFill/>
        <a:ln w="19050" cap="flat" cmpd="sng" algn="ctr">
          <a:solidFill>
            <a:schemeClr val="tx1">
              <a:lumMod val="65000"/>
              <a:lumOff val="3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A22EC-32FE-46D0-890E-06E941ACA9B2}">
      <dsp:nvSpPr>
        <dsp:cNvPr id="0" name=""/>
        <dsp:cNvSpPr/>
      </dsp:nvSpPr>
      <dsp:spPr>
        <a:xfrm>
          <a:off x="3073406" y="1057256"/>
          <a:ext cx="1175227" cy="763897"/>
        </a:xfrm>
        <a:prstGeom prst="roundRect">
          <a:avLst/>
        </a:prstGeom>
        <a:solidFill>
          <a:srgbClr val="325C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II. Análisis de</a:t>
          </a:r>
          <a:r>
            <a:rPr kumimoji="0" lang="es-MX" sz="1200" b="1" i="0" u="none" strike="noStrike" kern="1200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 los involucrados</a:t>
          </a:r>
          <a:endParaRPr lang="es-MX" sz="1200" kern="1200" dirty="0">
            <a:solidFill>
              <a:schemeClr val="bg1"/>
            </a:solidFill>
          </a:endParaRPr>
        </a:p>
      </dsp:txBody>
      <dsp:txXfrm>
        <a:off x="3110696" y="1094546"/>
        <a:ext cx="1100647" cy="689317"/>
      </dsp:txXfrm>
    </dsp:sp>
    <dsp:sp modelId="{8E76C189-5149-4282-B41E-176578D32785}">
      <dsp:nvSpPr>
        <dsp:cNvPr id="0" name=""/>
        <dsp:cNvSpPr/>
      </dsp:nvSpPr>
      <dsp:spPr>
        <a:xfrm>
          <a:off x="680478" y="383621"/>
          <a:ext cx="3055310" cy="3055310"/>
        </a:xfrm>
        <a:custGeom>
          <a:avLst/>
          <a:gdLst/>
          <a:ahLst/>
          <a:cxnLst/>
          <a:rect l="0" t="0" r="0" b="0"/>
          <a:pathLst>
            <a:path>
              <a:moveTo>
                <a:pt x="3051663" y="1633150"/>
              </a:moveTo>
              <a:arcTo wR="1527655" hR="1527655" stAng="21837590" swAng="1361071"/>
            </a:path>
          </a:pathLst>
        </a:custGeom>
        <a:noFill/>
        <a:ln w="19050" cap="flat" cmpd="sng" algn="ctr">
          <a:solidFill>
            <a:schemeClr val="tx1">
              <a:lumMod val="65000"/>
              <a:lumOff val="3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5855D-1560-44F1-946B-44F4CB42A557}">
      <dsp:nvSpPr>
        <dsp:cNvPr id="0" name=""/>
        <dsp:cNvSpPr/>
      </dsp:nvSpPr>
      <dsp:spPr>
        <a:xfrm>
          <a:off x="2518453" y="2765227"/>
          <a:ext cx="1175227" cy="763897"/>
        </a:xfrm>
        <a:prstGeom prst="roundRect">
          <a:avLst/>
        </a:prstGeom>
        <a:solidFill>
          <a:srgbClr val="325C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baseline="0" dirty="0" smtClean="0">
              <a:solidFill>
                <a:schemeClr val="bg1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III. Análisis</a:t>
          </a:r>
          <a:r>
            <a:rPr lang="es-MX" sz="1200" b="1" kern="1200" dirty="0" smtClean="0">
              <a:solidFill>
                <a:schemeClr val="bg1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 de objetivos</a:t>
          </a:r>
          <a:endParaRPr lang="es-MX" sz="1200" kern="1200" dirty="0">
            <a:solidFill>
              <a:schemeClr val="bg1"/>
            </a:solidFill>
          </a:endParaRPr>
        </a:p>
      </dsp:txBody>
      <dsp:txXfrm>
        <a:off x="2555743" y="2802517"/>
        <a:ext cx="1100647" cy="689317"/>
      </dsp:txXfrm>
    </dsp:sp>
    <dsp:sp modelId="{0D52E78D-91EF-4F13-8DCF-3C79F3C3B04F}">
      <dsp:nvSpPr>
        <dsp:cNvPr id="0" name=""/>
        <dsp:cNvSpPr/>
      </dsp:nvSpPr>
      <dsp:spPr>
        <a:xfrm>
          <a:off x="680478" y="383621"/>
          <a:ext cx="3055310" cy="3055310"/>
        </a:xfrm>
        <a:custGeom>
          <a:avLst/>
          <a:gdLst/>
          <a:ahLst/>
          <a:cxnLst/>
          <a:rect l="0" t="0" r="0" b="0"/>
          <a:pathLst>
            <a:path>
              <a:moveTo>
                <a:pt x="1715544" y="3043712"/>
              </a:moveTo>
              <a:arcTo wR="1527655" hR="1527655" stAng="4976111" swAng="847778"/>
            </a:path>
          </a:pathLst>
        </a:custGeom>
        <a:noFill/>
        <a:ln w="19050" cap="flat" cmpd="sng" algn="ctr">
          <a:solidFill>
            <a:schemeClr val="tx1">
              <a:lumMod val="65000"/>
              <a:lumOff val="3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04575-EF23-4390-82EC-41E5B0F439D7}">
      <dsp:nvSpPr>
        <dsp:cNvPr id="0" name=""/>
        <dsp:cNvSpPr/>
      </dsp:nvSpPr>
      <dsp:spPr>
        <a:xfrm>
          <a:off x="722586" y="2765227"/>
          <a:ext cx="1175227" cy="763897"/>
        </a:xfrm>
        <a:prstGeom prst="roundRect">
          <a:avLst/>
        </a:prstGeom>
        <a:solidFill>
          <a:srgbClr val="325C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IV. Selección</a:t>
          </a:r>
          <a:r>
            <a:rPr kumimoji="0" lang="es-MX" sz="1200" b="1" i="0" u="none" strike="noStrike" kern="1200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 de alternativas</a:t>
          </a:r>
          <a:endParaRPr lang="es-MX" sz="1200" kern="1200" dirty="0">
            <a:solidFill>
              <a:schemeClr val="bg1"/>
            </a:solidFill>
          </a:endParaRPr>
        </a:p>
      </dsp:txBody>
      <dsp:txXfrm>
        <a:off x="759876" y="2802517"/>
        <a:ext cx="1100647" cy="689317"/>
      </dsp:txXfrm>
    </dsp:sp>
    <dsp:sp modelId="{2EBA759F-C0FD-4C8F-91F1-D3A3E08746B6}">
      <dsp:nvSpPr>
        <dsp:cNvPr id="0" name=""/>
        <dsp:cNvSpPr/>
      </dsp:nvSpPr>
      <dsp:spPr>
        <a:xfrm>
          <a:off x="680478" y="383621"/>
          <a:ext cx="3055310" cy="3055310"/>
        </a:xfrm>
        <a:custGeom>
          <a:avLst/>
          <a:gdLst/>
          <a:ahLst/>
          <a:cxnLst/>
          <a:rect l="0" t="0" r="0" b="0"/>
          <a:pathLst>
            <a:path>
              <a:moveTo>
                <a:pt x="162225" y="2212733"/>
              </a:moveTo>
              <a:arcTo wR="1527655" hR="1527655" stAng="9201339" swAng="1361071"/>
            </a:path>
          </a:pathLst>
        </a:custGeom>
        <a:noFill/>
        <a:ln w="19050" cap="flat" cmpd="sng" algn="ctr">
          <a:solidFill>
            <a:schemeClr val="tx1">
              <a:lumMod val="65000"/>
              <a:lumOff val="3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9A644-BE90-4E76-BCED-0D301739E2E9}">
      <dsp:nvSpPr>
        <dsp:cNvPr id="0" name=""/>
        <dsp:cNvSpPr/>
      </dsp:nvSpPr>
      <dsp:spPr>
        <a:xfrm>
          <a:off x="167633" y="1057256"/>
          <a:ext cx="1175227" cy="763897"/>
        </a:xfrm>
        <a:prstGeom prst="roundRect">
          <a:avLst/>
        </a:prstGeom>
        <a:solidFill>
          <a:srgbClr val="325C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V. Diseño de la matriz</a:t>
          </a:r>
          <a:endParaRPr lang="es-MX" sz="1200" kern="1200" dirty="0">
            <a:solidFill>
              <a:schemeClr val="bg1"/>
            </a:solidFill>
          </a:endParaRPr>
        </a:p>
      </dsp:txBody>
      <dsp:txXfrm>
        <a:off x="204923" y="1094546"/>
        <a:ext cx="1100647" cy="689317"/>
      </dsp:txXfrm>
    </dsp:sp>
    <dsp:sp modelId="{A0362C79-C202-4A06-8147-116BCE11AEB7}">
      <dsp:nvSpPr>
        <dsp:cNvPr id="0" name=""/>
        <dsp:cNvSpPr/>
      </dsp:nvSpPr>
      <dsp:spPr>
        <a:xfrm>
          <a:off x="680478" y="383621"/>
          <a:ext cx="3055310" cy="3055310"/>
        </a:xfrm>
        <a:custGeom>
          <a:avLst/>
          <a:gdLst/>
          <a:ahLst/>
          <a:cxnLst/>
          <a:rect l="0" t="0" r="0" b="0"/>
          <a:pathLst>
            <a:path>
              <a:moveTo>
                <a:pt x="367282" y="534042"/>
              </a:moveTo>
              <a:arcTo wR="1527655" hR="1527655" stAng="13234383" swAng="1213276"/>
            </a:path>
          </a:pathLst>
        </a:custGeom>
        <a:noFill/>
        <a:ln w="19050" cap="flat" cmpd="sng" algn="ctr">
          <a:solidFill>
            <a:schemeClr val="tx1">
              <a:lumMod val="65000"/>
              <a:lumOff val="3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4057D-E31E-4E47-B5C1-B3AD2E895F2A}">
      <dsp:nvSpPr>
        <dsp:cNvPr id="0" name=""/>
        <dsp:cNvSpPr/>
      </dsp:nvSpPr>
      <dsp:spPr>
        <a:xfrm>
          <a:off x="1284342" y="1664773"/>
          <a:ext cx="414994" cy="652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497" y="0"/>
              </a:lnTo>
              <a:lnTo>
                <a:pt x="207497" y="652291"/>
              </a:lnTo>
              <a:lnTo>
                <a:pt x="414994" y="652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472512" y="1971590"/>
        <a:ext cx="38655" cy="38655"/>
      </dsp:txXfrm>
    </dsp:sp>
    <dsp:sp modelId="{D1BF1407-7FF1-4DFA-8F53-335ED0D6CCB3}">
      <dsp:nvSpPr>
        <dsp:cNvPr id="0" name=""/>
        <dsp:cNvSpPr/>
      </dsp:nvSpPr>
      <dsp:spPr>
        <a:xfrm>
          <a:off x="1284342" y="1011494"/>
          <a:ext cx="414994" cy="653278"/>
        </a:xfrm>
        <a:custGeom>
          <a:avLst/>
          <a:gdLst/>
          <a:ahLst/>
          <a:cxnLst/>
          <a:rect l="0" t="0" r="0" b="0"/>
          <a:pathLst>
            <a:path>
              <a:moveTo>
                <a:pt x="0" y="653278"/>
              </a:moveTo>
              <a:lnTo>
                <a:pt x="207497" y="653278"/>
              </a:lnTo>
              <a:lnTo>
                <a:pt x="207497" y="0"/>
              </a:lnTo>
              <a:lnTo>
                <a:pt x="41499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472491" y="1318785"/>
        <a:ext cx="38697" cy="38697"/>
      </dsp:txXfrm>
    </dsp:sp>
    <dsp:sp modelId="{A68CD70C-087A-4E86-9FA4-97B43D3D1556}">
      <dsp:nvSpPr>
        <dsp:cNvPr id="0" name=""/>
        <dsp:cNvSpPr/>
      </dsp:nvSpPr>
      <dsp:spPr>
        <a:xfrm rot="16200000">
          <a:off x="-696737" y="1348466"/>
          <a:ext cx="3329546" cy="63261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>
              <a:latin typeface="Soberana Sans" panose="02000000000000000000" pitchFamily="50" charset="0"/>
            </a:rPr>
            <a:t>Tipo</a:t>
          </a:r>
          <a:endParaRPr lang="es-MX" sz="4000" kern="1200" dirty="0">
            <a:latin typeface="Soberana Sans" panose="02000000000000000000" pitchFamily="50" charset="0"/>
          </a:endParaRPr>
        </a:p>
      </dsp:txBody>
      <dsp:txXfrm>
        <a:off x="-696737" y="1348466"/>
        <a:ext cx="3329546" cy="632613"/>
      </dsp:txXfrm>
    </dsp:sp>
    <dsp:sp modelId="{2267A031-D86D-4717-A552-A4392268D628}">
      <dsp:nvSpPr>
        <dsp:cNvPr id="0" name=""/>
        <dsp:cNvSpPr/>
      </dsp:nvSpPr>
      <dsp:spPr>
        <a:xfrm>
          <a:off x="1699337" y="438280"/>
          <a:ext cx="2074973" cy="114642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latin typeface="Soberana Sans" panose="02000000000000000000" pitchFamily="50" charset="0"/>
            </a:rPr>
            <a:t>Estratégico</a:t>
          </a:r>
          <a:endParaRPr lang="es-MX" sz="3000" kern="1200" dirty="0">
            <a:latin typeface="Soberana Sans" panose="02000000000000000000" pitchFamily="50" charset="0"/>
          </a:endParaRPr>
        </a:p>
      </dsp:txBody>
      <dsp:txXfrm>
        <a:off x="1699337" y="438280"/>
        <a:ext cx="2074973" cy="1146428"/>
      </dsp:txXfrm>
    </dsp:sp>
    <dsp:sp modelId="{2FB13868-1C1B-4640-9DA3-CF997528366D}">
      <dsp:nvSpPr>
        <dsp:cNvPr id="0" name=""/>
        <dsp:cNvSpPr/>
      </dsp:nvSpPr>
      <dsp:spPr>
        <a:xfrm>
          <a:off x="1699337" y="1742862"/>
          <a:ext cx="2074973" cy="114840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latin typeface="Soberana Sans" panose="02000000000000000000" pitchFamily="50" charset="0"/>
            </a:rPr>
            <a:t>Gestión</a:t>
          </a:r>
          <a:endParaRPr lang="es-MX" sz="3000" kern="1200" dirty="0">
            <a:latin typeface="Soberana Sans" panose="02000000000000000000" pitchFamily="50" charset="0"/>
          </a:endParaRPr>
        </a:p>
      </dsp:txBody>
      <dsp:txXfrm>
        <a:off x="1699337" y="1742862"/>
        <a:ext cx="2074973" cy="1148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4057D-E31E-4E47-B5C1-B3AD2E895F2A}">
      <dsp:nvSpPr>
        <dsp:cNvPr id="0" name=""/>
        <dsp:cNvSpPr/>
      </dsp:nvSpPr>
      <dsp:spPr>
        <a:xfrm>
          <a:off x="1387405" y="1968499"/>
          <a:ext cx="430327" cy="1639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163" y="0"/>
              </a:lnTo>
              <a:lnTo>
                <a:pt x="215163" y="1639967"/>
              </a:lnTo>
              <a:lnTo>
                <a:pt x="430327" y="16399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1560182" y="2746096"/>
        <a:ext cx="84774" cy="84774"/>
      </dsp:txXfrm>
    </dsp:sp>
    <dsp:sp modelId="{52EC09DE-7716-4F3F-8D05-A732A9E55A6A}">
      <dsp:nvSpPr>
        <dsp:cNvPr id="0" name=""/>
        <dsp:cNvSpPr/>
      </dsp:nvSpPr>
      <dsp:spPr>
        <a:xfrm>
          <a:off x="1387405" y="1968499"/>
          <a:ext cx="430327" cy="819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163" y="0"/>
              </a:lnTo>
              <a:lnTo>
                <a:pt x="215163" y="819983"/>
              </a:lnTo>
              <a:lnTo>
                <a:pt x="430327" y="819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579418" y="2355340"/>
        <a:ext cx="46302" cy="46302"/>
      </dsp:txXfrm>
    </dsp:sp>
    <dsp:sp modelId="{E5F34F95-2696-4A02-B2C4-039982F461D4}">
      <dsp:nvSpPr>
        <dsp:cNvPr id="0" name=""/>
        <dsp:cNvSpPr/>
      </dsp:nvSpPr>
      <dsp:spPr>
        <a:xfrm>
          <a:off x="1387405" y="1922779"/>
          <a:ext cx="4303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0327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591811" y="1957741"/>
        <a:ext cx="21516" cy="21516"/>
      </dsp:txXfrm>
    </dsp:sp>
    <dsp:sp modelId="{E94F0B95-85F0-4248-B786-6BAA204D61F5}">
      <dsp:nvSpPr>
        <dsp:cNvPr id="0" name=""/>
        <dsp:cNvSpPr/>
      </dsp:nvSpPr>
      <dsp:spPr>
        <a:xfrm>
          <a:off x="1387405" y="1148515"/>
          <a:ext cx="430327" cy="819983"/>
        </a:xfrm>
        <a:custGeom>
          <a:avLst/>
          <a:gdLst/>
          <a:ahLst/>
          <a:cxnLst/>
          <a:rect l="0" t="0" r="0" b="0"/>
          <a:pathLst>
            <a:path>
              <a:moveTo>
                <a:pt x="0" y="819983"/>
              </a:moveTo>
              <a:lnTo>
                <a:pt x="215163" y="819983"/>
              </a:lnTo>
              <a:lnTo>
                <a:pt x="215163" y="0"/>
              </a:lnTo>
              <a:lnTo>
                <a:pt x="43032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579418" y="1535356"/>
        <a:ext cx="46302" cy="46302"/>
      </dsp:txXfrm>
    </dsp:sp>
    <dsp:sp modelId="{D1BF1407-7FF1-4DFA-8F53-335ED0D6CCB3}">
      <dsp:nvSpPr>
        <dsp:cNvPr id="0" name=""/>
        <dsp:cNvSpPr/>
      </dsp:nvSpPr>
      <dsp:spPr>
        <a:xfrm>
          <a:off x="1387405" y="328531"/>
          <a:ext cx="430327" cy="1639967"/>
        </a:xfrm>
        <a:custGeom>
          <a:avLst/>
          <a:gdLst/>
          <a:ahLst/>
          <a:cxnLst/>
          <a:rect l="0" t="0" r="0" b="0"/>
          <a:pathLst>
            <a:path>
              <a:moveTo>
                <a:pt x="0" y="1639967"/>
              </a:moveTo>
              <a:lnTo>
                <a:pt x="215163" y="1639967"/>
              </a:lnTo>
              <a:lnTo>
                <a:pt x="215163" y="0"/>
              </a:lnTo>
              <a:lnTo>
                <a:pt x="43032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1560182" y="1106128"/>
        <a:ext cx="84774" cy="84774"/>
      </dsp:txXfrm>
    </dsp:sp>
    <dsp:sp modelId="{A68CD70C-087A-4E86-9FA4-97B43D3D1556}">
      <dsp:nvSpPr>
        <dsp:cNvPr id="0" name=""/>
        <dsp:cNvSpPr/>
      </dsp:nvSpPr>
      <dsp:spPr>
        <a:xfrm rot="16200000">
          <a:off x="-666869" y="1640505"/>
          <a:ext cx="3452563" cy="655987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kern="1200" dirty="0" smtClean="0">
              <a:latin typeface="Soberana Sans" panose="02000000000000000000" pitchFamily="50" charset="0"/>
            </a:rPr>
            <a:t>Dimensión</a:t>
          </a:r>
          <a:endParaRPr lang="es-MX" sz="4100" kern="1200" dirty="0">
            <a:latin typeface="Soberana Sans" panose="02000000000000000000" pitchFamily="50" charset="0"/>
          </a:endParaRPr>
        </a:p>
      </dsp:txBody>
      <dsp:txXfrm>
        <a:off x="-666869" y="1640505"/>
        <a:ext cx="3452563" cy="655987"/>
      </dsp:txXfrm>
    </dsp:sp>
    <dsp:sp modelId="{2267A031-D86D-4717-A552-A4392268D628}">
      <dsp:nvSpPr>
        <dsp:cNvPr id="0" name=""/>
        <dsp:cNvSpPr/>
      </dsp:nvSpPr>
      <dsp:spPr>
        <a:xfrm>
          <a:off x="1817732" y="538"/>
          <a:ext cx="2151637" cy="65598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>
              <a:latin typeface="Soberana Sans" panose="02000000000000000000" pitchFamily="50" charset="0"/>
            </a:rPr>
            <a:t>Eficacia</a:t>
          </a:r>
          <a:endParaRPr lang="es-MX" sz="3600" kern="1200" dirty="0">
            <a:latin typeface="Soberana Sans" panose="02000000000000000000" pitchFamily="50" charset="0"/>
          </a:endParaRPr>
        </a:p>
      </dsp:txBody>
      <dsp:txXfrm>
        <a:off x="1817732" y="538"/>
        <a:ext cx="2151637" cy="655987"/>
      </dsp:txXfrm>
    </dsp:sp>
    <dsp:sp modelId="{5C00ADAB-9FFF-4A91-BC6E-77DE0FCC493A}">
      <dsp:nvSpPr>
        <dsp:cNvPr id="0" name=""/>
        <dsp:cNvSpPr/>
      </dsp:nvSpPr>
      <dsp:spPr>
        <a:xfrm>
          <a:off x="1817732" y="820522"/>
          <a:ext cx="2151637" cy="65598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>
              <a:latin typeface="Soberana Sans" panose="02000000000000000000" pitchFamily="50" charset="0"/>
            </a:rPr>
            <a:t>Eficiencia</a:t>
          </a:r>
          <a:endParaRPr lang="es-MX" sz="3600" kern="1200" dirty="0">
            <a:latin typeface="Soberana Sans" panose="02000000000000000000" pitchFamily="50" charset="0"/>
          </a:endParaRPr>
        </a:p>
      </dsp:txBody>
      <dsp:txXfrm>
        <a:off x="1817732" y="820522"/>
        <a:ext cx="2151637" cy="655987"/>
      </dsp:txXfrm>
    </dsp:sp>
    <dsp:sp modelId="{E64A1B6A-F076-4C96-8728-AAB2F54E4B4B}">
      <dsp:nvSpPr>
        <dsp:cNvPr id="0" name=""/>
        <dsp:cNvSpPr/>
      </dsp:nvSpPr>
      <dsp:spPr>
        <a:xfrm>
          <a:off x="1817732" y="1640505"/>
          <a:ext cx="2151637" cy="65598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>
              <a:latin typeface="Soberana Sans" panose="02000000000000000000" pitchFamily="50" charset="0"/>
            </a:rPr>
            <a:t>Calidad</a:t>
          </a:r>
          <a:endParaRPr lang="es-MX" sz="3600" kern="1200" dirty="0">
            <a:latin typeface="Soberana Sans" panose="02000000000000000000" pitchFamily="50" charset="0"/>
          </a:endParaRPr>
        </a:p>
      </dsp:txBody>
      <dsp:txXfrm>
        <a:off x="1817732" y="1640505"/>
        <a:ext cx="2151637" cy="655987"/>
      </dsp:txXfrm>
    </dsp:sp>
    <dsp:sp modelId="{4F81B468-6DA6-449F-BB2A-C0EF89F0B1B7}">
      <dsp:nvSpPr>
        <dsp:cNvPr id="0" name=""/>
        <dsp:cNvSpPr/>
      </dsp:nvSpPr>
      <dsp:spPr>
        <a:xfrm>
          <a:off x="1817732" y="2460489"/>
          <a:ext cx="2151637" cy="65598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>
              <a:latin typeface="Soberana Sans" panose="02000000000000000000" pitchFamily="50" charset="0"/>
            </a:rPr>
            <a:t>Economía</a:t>
          </a:r>
          <a:endParaRPr lang="es-MX" sz="3600" kern="1200" dirty="0">
            <a:latin typeface="Soberana Sans" panose="02000000000000000000" pitchFamily="50" charset="0"/>
          </a:endParaRPr>
        </a:p>
      </dsp:txBody>
      <dsp:txXfrm>
        <a:off x="1817732" y="2460489"/>
        <a:ext cx="2151637" cy="655987"/>
      </dsp:txXfrm>
    </dsp:sp>
    <dsp:sp modelId="{2FB13868-1C1B-4640-9DA3-CF997528366D}">
      <dsp:nvSpPr>
        <dsp:cNvPr id="0" name=""/>
        <dsp:cNvSpPr/>
      </dsp:nvSpPr>
      <dsp:spPr>
        <a:xfrm>
          <a:off x="1817732" y="3280473"/>
          <a:ext cx="2151637" cy="65598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>
              <a:latin typeface="Soberana Sans" panose="02000000000000000000" pitchFamily="50" charset="0"/>
            </a:rPr>
            <a:t>Otros</a:t>
          </a:r>
          <a:endParaRPr lang="es-MX" sz="3600" kern="1200" dirty="0">
            <a:latin typeface="Soberana Sans" panose="02000000000000000000" pitchFamily="50" charset="0"/>
          </a:endParaRPr>
        </a:p>
      </dsp:txBody>
      <dsp:txXfrm>
        <a:off x="1817732" y="3280473"/>
        <a:ext cx="2151637" cy="6559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CFB09-100B-4F3D-8127-4D3A8D913F41}">
      <dsp:nvSpPr>
        <dsp:cNvPr id="0" name=""/>
        <dsp:cNvSpPr/>
      </dsp:nvSpPr>
      <dsp:spPr>
        <a:xfrm>
          <a:off x="1423693" y="-45333"/>
          <a:ext cx="5382212" cy="5382212"/>
        </a:xfrm>
        <a:prstGeom prst="circularArrow">
          <a:avLst>
            <a:gd name="adj1" fmla="val 5544"/>
            <a:gd name="adj2" fmla="val 330680"/>
            <a:gd name="adj3" fmla="val 14638447"/>
            <a:gd name="adj4" fmla="val 16880362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C3357-BEFD-4EED-AEB0-DA2C90FC3F7D}">
      <dsp:nvSpPr>
        <dsp:cNvPr id="0" name=""/>
        <dsp:cNvSpPr/>
      </dsp:nvSpPr>
      <dsp:spPr>
        <a:xfrm>
          <a:off x="3350307" y="2267"/>
          <a:ext cx="1528985" cy="764492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Consulta de necesidades de evaluación externa a las dependencias y entidades de la APF</a:t>
          </a:r>
          <a:endParaRPr lang="es-MX" sz="1000" kern="1200" dirty="0"/>
        </a:p>
      </dsp:txBody>
      <dsp:txXfrm>
        <a:off x="3387626" y="39586"/>
        <a:ext cx="1454347" cy="689854"/>
      </dsp:txXfrm>
    </dsp:sp>
    <dsp:sp modelId="{11AA2676-F401-45A5-BFBB-281AE19A2E52}">
      <dsp:nvSpPr>
        <dsp:cNvPr id="0" name=""/>
        <dsp:cNvSpPr/>
      </dsp:nvSpPr>
      <dsp:spPr>
        <a:xfrm>
          <a:off x="5151042" y="723003"/>
          <a:ext cx="1528985" cy="764492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Sistematización y análisis de listado de necesidades de evaluación</a:t>
          </a:r>
          <a:endParaRPr lang="es-MX" sz="1000" kern="1200" dirty="0"/>
        </a:p>
      </dsp:txBody>
      <dsp:txXfrm>
        <a:off x="5188361" y="760322"/>
        <a:ext cx="1454347" cy="689854"/>
      </dsp:txXfrm>
    </dsp:sp>
    <dsp:sp modelId="{4B43AA24-769F-4210-9C91-F8B0FB1C623C}">
      <dsp:nvSpPr>
        <dsp:cNvPr id="0" name=""/>
        <dsp:cNvSpPr/>
      </dsp:nvSpPr>
      <dsp:spPr>
        <a:xfrm>
          <a:off x="5747107" y="2043458"/>
          <a:ext cx="1528985" cy="764492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Análisis de resultados de evaluaciones en el ejercicio fiscal</a:t>
          </a:r>
          <a:endParaRPr lang="es-MX" sz="1000" kern="1200" dirty="0"/>
        </a:p>
      </dsp:txBody>
      <dsp:txXfrm>
        <a:off x="5784426" y="2080777"/>
        <a:ext cx="1454347" cy="689854"/>
      </dsp:txXfrm>
    </dsp:sp>
    <dsp:sp modelId="{2F46A47F-A7A3-421D-B660-6FA6C4E11F06}">
      <dsp:nvSpPr>
        <dsp:cNvPr id="0" name=""/>
        <dsp:cNvSpPr/>
      </dsp:nvSpPr>
      <dsp:spPr>
        <a:xfrm>
          <a:off x="5608249" y="3175319"/>
          <a:ext cx="1528985" cy="764492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Identificación de evaluaciones estratégicas</a:t>
          </a:r>
          <a:endParaRPr lang="es-MX" sz="1200" kern="1200" dirty="0"/>
        </a:p>
      </dsp:txBody>
      <dsp:txXfrm>
        <a:off x="5645568" y="3212638"/>
        <a:ext cx="1454347" cy="689854"/>
      </dsp:txXfrm>
    </dsp:sp>
    <dsp:sp modelId="{4876E77A-9232-4B5C-A0DB-2208379FDE7A}">
      <dsp:nvSpPr>
        <dsp:cNvPr id="0" name=""/>
        <dsp:cNvSpPr/>
      </dsp:nvSpPr>
      <dsp:spPr>
        <a:xfrm>
          <a:off x="4335252" y="4399819"/>
          <a:ext cx="1528985" cy="764492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Análisis, revisión, modificación y/o actualización de numerales</a:t>
          </a:r>
          <a:endParaRPr lang="es-MX" sz="1000" kern="1200" dirty="0"/>
        </a:p>
      </dsp:txBody>
      <dsp:txXfrm>
        <a:off x="4372571" y="4437138"/>
        <a:ext cx="1454347" cy="689854"/>
      </dsp:txXfrm>
    </dsp:sp>
    <dsp:sp modelId="{1C7D9281-D1A1-4FDB-B10A-FBC58DEC0502}">
      <dsp:nvSpPr>
        <dsp:cNvPr id="0" name=""/>
        <dsp:cNvSpPr/>
      </dsp:nvSpPr>
      <dsp:spPr>
        <a:xfrm>
          <a:off x="2040227" y="4340903"/>
          <a:ext cx="1528985" cy="764492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Generación de propuesta de PAE</a:t>
          </a:r>
          <a:endParaRPr lang="es-MX" sz="1200" kern="1200" dirty="0"/>
        </a:p>
      </dsp:txBody>
      <dsp:txXfrm>
        <a:off x="2077546" y="4378222"/>
        <a:ext cx="1454347" cy="689854"/>
      </dsp:txXfrm>
    </dsp:sp>
    <dsp:sp modelId="{DBCD3960-D4E7-423B-BE0C-0A7E580E3C52}">
      <dsp:nvSpPr>
        <dsp:cNvPr id="0" name=""/>
        <dsp:cNvSpPr/>
      </dsp:nvSpPr>
      <dsp:spPr>
        <a:xfrm>
          <a:off x="1182112" y="3271114"/>
          <a:ext cx="1528985" cy="764492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Envío de propuesta a CONEVAL para comentarios y retroalimentación </a:t>
          </a:r>
          <a:endParaRPr lang="es-MX" sz="1000" kern="1200" dirty="0"/>
        </a:p>
      </dsp:txBody>
      <dsp:txXfrm>
        <a:off x="1219431" y="3308433"/>
        <a:ext cx="1454347" cy="689854"/>
      </dsp:txXfrm>
    </dsp:sp>
    <dsp:sp modelId="{D66CD684-E05B-463C-A53D-57FC21741FDE}">
      <dsp:nvSpPr>
        <dsp:cNvPr id="0" name=""/>
        <dsp:cNvSpPr/>
      </dsp:nvSpPr>
      <dsp:spPr>
        <a:xfrm>
          <a:off x="1070280" y="1903559"/>
          <a:ext cx="1528985" cy="764492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Firma y emisión del PAE para el siguiente ejercicio fiscal</a:t>
          </a:r>
          <a:endParaRPr lang="es-MX" sz="1200" kern="1200" dirty="0"/>
        </a:p>
      </dsp:txBody>
      <dsp:txXfrm>
        <a:off x="1107599" y="1940878"/>
        <a:ext cx="1454347" cy="6898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190C6-FC06-4259-BDE9-3619E24C9EE0}">
      <dsp:nvSpPr>
        <dsp:cNvPr id="0" name=""/>
        <dsp:cNvSpPr/>
      </dsp:nvSpPr>
      <dsp:spPr>
        <a:xfrm>
          <a:off x="1404724" y="-93877"/>
          <a:ext cx="1238675" cy="805138"/>
        </a:xfrm>
        <a:prstGeom prst="roundRect">
          <a:avLst/>
        </a:prstGeom>
        <a:solidFill>
          <a:srgbClr val="990000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Ejercicio del Gasto </a:t>
          </a:r>
          <a:br>
            <a:rPr lang="es-ES" sz="1050" kern="120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</a:br>
          <a:r>
            <a:rPr lang="es-ES" sz="1050" b="1" kern="120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(PEF)</a:t>
          </a:r>
          <a:endParaRPr lang="es-MX" sz="1050" b="1" kern="1200" dirty="0">
            <a:solidFill>
              <a:sysClr val="window" lastClr="FFFFFF"/>
            </a:solidFill>
            <a:latin typeface="Soberana Sans" pitchFamily="50" charset="0"/>
            <a:ea typeface="+mn-ea"/>
            <a:cs typeface="+mn-cs"/>
          </a:endParaRPr>
        </a:p>
      </dsp:txBody>
      <dsp:txXfrm>
        <a:off x="1444028" y="-54573"/>
        <a:ext cx="1160067" cy="726530"/>
      </dsp:txXfrm>
    </dsp:sp>
    <dsp:sp modelId="{D5BCC470-A15B-4651-85AE-2FFC539179C6}">
      <dsp:nvSpPr>
        <dsp:cNvPr id="0" name=""/>
        <dsp:cNvSpPr/>
      </dsp:nvSpPr>
      <dsp:spPr>
        <a:xfrm>
          <a:off x="788756" y="249015"/>
          <a:ext cx="2301101" cy="2301101"/>
        </a:xfrm>
        <a:custGeom>
          <a:avLst/>
          <a:gdLst/>
          <a:ahLst/>
          <a:cxnLst/>
          <a:rect l="0" t="0" r="0" b="0"/>
          <a:pathLst>
            <a:path>
              <a:moveTo>
                <a:pt x="1859379" y="244278"/>
              </a:moveTo>
              <a:arcTo wR="1150550" hR="1150550" stAng="18481816" swAng="1777906"/>
            </a:path>
          </a:pathLst>
        </a:custGeom>
        <a:noFill/>
        <a:ln w="9525" cap="flat" cmpd="sng" algn="ctr">
          <a:solidFill>
            <a:srgbClr val="99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A16FF-84F2-49C9-851B-D577C9DF74D3}">
      <dsp:nvSpPr>
        <dsp:cNvPr id="0" name=""/>
        <dsp:cNvSpPr/>
      </dsp:nvSpPr>
      <dsp:spPr>
        <a:xfrm>
          <a:off x="2498968" y="967832"/>
          <a:ext cx="1238675" cy="805138"/>
        </a:xfrm>
        <a:prstGeom prst="roundRect">
          <a:avLst/>
        </a:prstGeom>
        <a:solidFill>
          <a:srgbClr val="990000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Información de Padrones </a:t>
          </a:r>
          <a:br>
            <a:rPr lang="es-ES" sz="1050" kern="120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</a:br>
          <a:r>
            <a:rPr lang="es-ES" sz="1050" b="1" kern="120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(SIIPP-G)</a:t>
          </a:r>
          <a:endParaRPr lang="es-MX" sz="1050" b="1" kern="1200" dirty="0">
            <a:solidFill>
              <a:sysClr val="window" lastClr="FFFFFF"/>
            </a:solidFill>
            <a:latin typeface="Soberana Sans" pitchFamily="50" charset="0"/>
            <a:ea typeface="+mn-ea"/>
            <a:cs typeface="+mn-cs"/>
          </a:endParaRPr>
        </a:p>
      </dsp:txBody>
      <dsp:txXfrm>
        <a:off x="2538272" y="1007136"/>
        <a:ext cx="1160067" cy="726530"/>
      </dsp:txXfrm>
    </dsp:sp>
    <dsp:sp modelId="{3BD8B47A-AEC0-4F06-853F-DED30A18B7F9}">
      <dsp:nvSpPr>
        <dsp:cNvPr id="0" name=""/>
        <dsp:cNvSpPr/>
      </dsp:nvSpPr>
      <dsp:spPr>
        <a:xfrm>
          <a:off x="776158" y="571316"/>
          <a:ext cx="2301101" cy="2301101"/>
        </a:xfrm>
        <a:custGeom>
          <a:avLst/>
          <a:gdLst/>
          <a:ahLst/>
          <a:cxnLst/>
          <a:rect l="0" t="0" r="0" b="0"/>
          <a:pathLst>
            <a:path>
              <a:moveTo>
                <a:pt x="2299868" y="1203818"/>
              </a:moveTo>
              <a:arcTo wR="1150550" hR="1150550" stAng="159216" swAng="635189"/>
            </a:path>
          </a:pathLst>
        </a:custGeom>
        <a:noFill/>
        <a:ln w="9525" cap="flat" cmpd="sng" algn="ctr">
          <a:solidFill>
            <a:srgbClr val="99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CBACF-52A4-4213-B925-08CD6882EA85}">
      <dsp:nvSpPr>
        <dsp:cNvPr id="0" name=""/>
        <dsp:cNvSpPr/>
      </dsp:nvSpPr>
      <dsp:spPr>
        <a:xfrm>
          <a:off x="2081001" y="1987488"/>
          <a:ext cx="1238675" cy="805138"/>
        </a:xfrm>
        <a:prstGeom prst="roundRect">
          <a:avLst/>
        </a:prstGeom>
        <a:solidFill>
          <a:srgbClr val="990000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Aspectos Susceptibles de Mejora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(ASM)</a:t>
          </a:r>
          <a:endParaRPr lang="es-MX" sz="1050" b="1" kern="1200" dirty="0">
            <a:solidFill>
              <a:sysClr val="window" lastClr="FFFFFF"/>
            </a:solidFill>
            <a:latin typeface="Soberana Sans" pitchFamily="50" charset="0"/>
            <a:ea typeface="+mn-ea"/>
            <a:cs typeface="+mn-cs"/>
          </a:endParaRPr>
        </a:p>
      </dsp:txBody>
      <dsp:txXfrm>
        <a:off x="2120305" y="2026792"/>
        <a:ext cx="1160067" cy="726530"/>
      </dsp:txXfrm>
    </dsp:sp>
    <dsp:sp modelId="{59E8EDFD-3715-4B73-9DBC-AD07BFBA2A3A}">
      <dsp:nvSpPr>
        <dsp:cNvPr id="0" name=""/>
        <dsp:cNvSpPr/>
      </dsp:nvSpPr>
      <dsp:spPr>
        <a:xfrm>
          <a:off x="873511" y="308691"/>
          <a:ext cx="2301101" cy="2301101"/>
        </a:xfrm>
        <a:custGeom>
          <a:avLst/>
          <a:gdLst/>
          <a:ahLst/>
          <a:cxnLst/>
          <a:rect l="0" t="0" r="0" b="0"/>
          <a:pathLst>
            <a:path>
              <a:moveTo>
                <a:pt x="1206352" y="2299747"/>
              </a:moveTo>
              <a:arcTo wR="1150550" hR="1150550" stAng="5233203" swAng="333593"/>
            </a:path>
          </a:pathLst>
        </a:custGeom>
        <a:noFill/>
        <a:ln w="9525" cap="flat" cmpd="sng" algn="ctr">
          <a:solidFill>
            <a:srgbClr val="99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C41CC-96F8-41E9-9D04-6BB221C05286}">
      <dsp:nvSpPr>
        <dsp:cNvPr id="0" name=""/>
        <dsp:cNvSpPr/>
      </dsp:nvSpPr>
      <dsp:spPr>
        <a:xfrm>
          <a:off x="728448" y="1987488"/>
          <a:ext cx="1238675" cy="805138"/>
        </a:xfrm>
        <a:prstGeom prst="roundRect">
          <a:avLst/>
        </a:prstGeom>
        <a:solidFill>
          <a:srgbClr val="990000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Evaluaciones Externas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(PAE)</a:t>
          </a:r>
          <a:endParaRPr lang="es-MX" sz="1050" b="1" kern="1200" dirty="0">
            <a:solidFill>
              <a:sysClr val="window" lastClr="FFFFFF"/>
            </a:solidFill>
            <a:latin typeface="Soberana Sans" pitchFamily="50" charset="0"/>
            <a:ea typeface="+mn-ea"/>
            <a:cs typeface="+mn-cs"/>
          </a:endParaRPr>
        </a:p>
      </dsp:txBody>
      <dsp:txXfrm>
        <a:off x="767752" y="2026792"/>
        <a:ext cx="1160067" cy="726530"/>
      </dsp:txXfrm>
    </dsp:sp>
    <dsp:sp modelId="{B2582C54-5458-4A4E-A22A-685EC5F8F1E1}">
      <dsp:nvSpPr>
        <dsp:cNvPr id="0" name=""/>
        <dsp:cNvSpPr/>
      </dsp:nvSpPr>
      <dsp:spPr>
        <a:xfrm>
          <a:off x="970864" y="571316"/>
          <a:ext cx="2301101" cy="2301101"/>
        </a:xfrm>
        <a:custGeom>
          <a:avLst/>
          <a:gdLst/>
          <a:ahLst/>
          <a:cxnLst/>
          <a:rect l="0" t="0" r="0" b="0"/>
          <a:pathLst>
            <a:path>
              <a:moveTo>
                <a:pt x="30582" y="1414063"/>
              </a:moveTo>
              <a:arcTo wR="1150550" hR="1150550" stAng="10005595" swAng="635189"/>
            </a:path>
          </a:pathLst>
        </a:custGeom>
        <a:noFill/>
        <a:ln w="9525" cap="flat" cmpd="sng" algn="ctr">
          <a:solidFill>
            <a:srgbClr val="99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C7A14-94D6-471D-B00D-FE3EED6C35C9}">
      <dsp:nvSpPr>
        <dsp:cNvPr id="0" name=""/>
        <dsp:cNvSpPr/>
      </dsp:nvSpPr>
      <dsp:spPr>
        <a:xfrm>
          <a:off x="310481" y="967832"/>
          <a:ext cx="1238675" cy="805138"/>
        </a:xfrm>
        <a:prstGeom prst="roundRect">
          <a:avLst/>
        </a:prstGeom>
        <a:solidFill>
          <a:srgbClr val="990000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Matriz de Indicadores para Resultados </a:t>
          </a:r>
          <a:br>
            <a:rPr lang="es-ES" sz="1050" kern="120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</a:br>
          <a:r>
            <a:rPr lang="es-ES" sz="1050" b="1" kern="120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(MIR)</a:t>
          </a:r>
          <a:endParaRPr lang="es-MX" sz="1050" b="1" kern="1200" dirty="0">
            <a:solidFill>
              <a:sysClr val="window" lastClr="FFFFFF"/>
            </a:solidFill>
            <a:latin typeface="Soberana Sans" pitchFamily="50" charset="0"/>
            <a:ea typeface="+mn-ea"/>
            <a:cs typeface="+mn-cs"/>
          </a:endParaRPr>
        </a:p>
      </dsp:txBody>
      <dsp:txXfrm>
        <a:off x="349785" y="1007136"/>
        <a:ext cx="1160067" cy="726530"/>
      </dsp:txXfrm>
    </dsp:sp>
    <dsp:sp modelId="{91717F63-48EA-4595-B493-F1E1EB0F172D}">
      <dsp:nvSpPr>
        <dsp:cNvPr id="0" name=""/>
        <dsp:cNvSpPr/>
      </dsp:nvSpPr>
      <dsp:spPr>
        <a:xfrm>
          <a:off x="958266" y="249015"/>
          <a:ext cx="2301101" cy="2301101"/>
        </a:xfrm>
        <a:custGeom>
          <a:avLst/>
          <a:gdLst/>
          <a:ahLst/>
          <a:cxnLst/>
          <a:rect l="0" t="0" r="0" b="0"/>
          <a:pathLst>
            <a:path>
              <a:moveTo>
                <a:pt x="86339" y="713262"/>
              </a:moveTo>
              <a:arcTo wR="1150550" hR="1150550" stAng="12140278" swAng="1777906"/>
            </a:path>
          </a:pathLst>
        </a:custGeom>
        <a:noFill/>
        <a:ln w="9525" cap="flat" cmpd="sng" algn="ctr">
          <a:solidFill>
            <a:srgbClr val="99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EB0AA-2D87-44EC-9971-F0585BE28A59}">
      <dsp:nvSpPr>
        <dsp:cNvPr id="0" name=""/>
        <dsp:cNvSpPr/>
      </dsp:nvSpPr>
      <dsp:spPr>
        <a:xfrm>
          <a:off x="1870038" y="-52929"/>
          <a:ext cx="1746323" cy="9645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Calibri" panose="020F0502020204030204" pitchFamily="34" charset="0"/>
            </a:rPr>
            <a:t>5.Recursos Humanos</a:t>
          </a:r>
          <a:endParaRPr lang="es-MX" sz="1900" kern="1200" dirty="0">
            <a:latin typeface="Calibri" panose="020F0502020204030204" pitchFamily="34" charset="0"/>
          </a:endParaRPr>
        </a:p>
      </dsp:txBody>
      <dsp:txXfrm>
        <a:off x="1917123" y="-5844"/>
        <a:ext cx="1652153" cy="870375"/>
      </dsp:txXfrm>
    </dsp:sp>
    <dsp:sp modelId="{278F9980-47B4-4EF4-AE07-74CB5FD01E07}">
      <dsp:nvSpPr>
        <dsp:cNvPr id="0" name=""/>
        <dsp:cNvSpPr/>
      </dsp:nvSpPr>
      <dsp:spPr>
        <a:xfrm>
          <a:off x="1032663" y="352257"/>
          <a:ext cx="3204176" cy="3204176"/>
        </a:xfrm>
        <a:custGeom>
          <a:avLst/>
          <a:gdLst/>
          <a:ahLst/>
          <a:cxnLst/>
          <a:rect l="0" t="0" r="0" b="0"/>
          <a:pathLst>
            <a:path>
              <a:moveTo>
                <a:pt x="2590660" y="341369"/>
              </a:moveTo>
              <a:arcTo wR="1602088" hR="1602088" stAng="18486071" swAng="18813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299A4-E68D-46A1-A1B8-85B6947E7BE2}">
      <dsp:nvSpPr>
        <dsp:cNvPr id="0" name=""/>
        <dsp:cNvSpPr/>
      </dsp:nvSpPr>
      <dsp:spPr>
        <a:xfrm>
          <a:off x="3393722" y="1400451"/>
          <a:ext cx="1746323" cy="9645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Calibri" panose="020F0502020204030204" pitchFamily="34" charset="0"/>
            </a:rPr>
            <a:t>1.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Calibri" panose="020F0502020204030204" pitchFamily="34" charset="0"/>
            </a:rPr>
            <a:t>PbR-SED</a:t>
          </a:r>
          <a:endParaRPr lang="es-MX" sz="1900" kern="1200" dirty="0">
            <a:latin typeface="Calibri" panose="020F0502020204030204" pitchFamily="34" charset="0"/>
          </a:endParaRPr>
        </a:p>
      </dsp:txBody>
      <dsp:txXfrm>
        <a:off x="3440807" y="1447536"/>
        <a:ext cx="1652153" cy="870375"/>
      </dsp:txXfrm>
    </dsp:sp>
    <dsp:sp modelId="{464A3A70-0FAA-4573-B3AE-6EEF65FB7FC9}">
      <dsp:nvSpPr>
        <dsp:cNvPr id="0" name=""/>
        <dsp:cNvSpPr/>
      </dsp:nvSpPr>
      <dsp:spPr>
        <a:xfrm>
          <a:off x="1038122" y="636978"/>
          <a:ext cx="3204176" cy="3204176"/>
        </a:xfrm>
        <a:custGeom>
          <a:avLst/>
          <a:gdLst/>
          <a:ahLst/>
          <a:cxnLst/>
          <a:rect l="0" t="0" r="0" b="0"/>
          <a:pathLst>
            <a:path>
              <a:moveTo>
                <a:pt x="3198823" y="1732939"/>
              </a:moveTo>
              <a:arcTo wR="1602088" hR="1602088" stAng="281093" swAng="10423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5478B-5624-4964-A688-84853B882AF6}">
      <dsp:nvSpPr>
        <dsp:cNvPr id="0" name=""/>
        <dsp:cNvSpPr/>
      </dsp:nvSpPr>
      <dsp:spPr>
        <a:xfrm>
          <a:off x="2811722" y="2845275"/>
          <a:ext cx="1746323" cy="9645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Calibri" panose="020F0502020204030204" pitchFamily="34" charset="0"/>
            </a:rPr>
            <a:t>2. Transparencia</a:t>
          </a:r>
          <a:endParaRPr lang="es-MX" sz="1900" kern="1200" dirty="0">
            <a:latin typeface="Calibri" panose="020F0502020204030204" pitchFamily="34" charset="0"/>
          </a:endParaRPr>
        </a:p>
      </dsp:txBody>
      <dsp:txXfrm>
        <a:off x="2858807" y="2892360"/>
        <a:ext cx="1652153" cy="870375"/>
      </dsp:txXfrm>
    </dsp:sp>
    <dsp:sp modelId="{289424C2-6847-456E-A21C-B512665CB2FF}">
      <dsp:nvSpPr>
        <dsp:cNvPr id="0" name=""/>
        <dsp:cNvSpPr/>
      </dsp:nvSpPr>
      <dsp:spPr>
        <a:xfrm>
          <a:off x="1141111" y="429343"/>
          <a:ext cx="3204176" cy="3204176"/>
        </a:xfrm>
        <a:custGeom>
          <a:avLst/>
          <a:gdLst/>
          <a:ahLst/>
          <a:cxnLst/>
          <a:rect l="0" t="0" r="0" b="0"/>
          <a:pathLst>
            <a:path>
              <a:moveTo>
                <a:pt x="1669241" y="3202768"/>
              </a:moveTo>
              <a:arcTo wR="1602088" hR="1602088" stAng="5255862" swAng="2882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83F83-98C8-425E-A56B-514134C4547C}">
      <dsp:nvSpPr>
        <dsp:cNvPr id="0" name=""/>
        <dsp:cNvSpPr/>
      </dsp:nvSpPr>
      <dsp:spPr>
        <a:xfrm>
          <a:off x="928354" y="2845275"/>
          <a:ext cx="1746323" cy="9645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Calibri" panose="020F0502020204030204" pitchFamily="34" charset="0"/>
            </a:rPr>
            <a:t>3. Capacitación PbR-SED</a:t>
          </a:r>
          <a:endParaRPr lang="es-MX" sz="1900" kern="1200" dirty="0">
            <a:latin typeface="Calibri" panose="020F0502020204030204" pitchFamily="34" charset="0"/>
          </a:endParaRPr>
        </a:p>
      </dsp:txBody>
      <dsp:txXfrm>
        <a:off x="975439" y="2892360"/>
        <a:ext cx="1652153" cy="870375"/>
      </dsp:txXfrm>
    </dsp:sp>
    <dsp:sp modelId="{609D3966-86C0-4B4D-BCC9-7B1CA142D7FF}">
      <dsp:nvSpPr>
        <dsp:cNvPr id="0" name=""/>
        <dsp:cNvSpPr/>
      </dsp:nvSpPr>
      <dsp:spPr>
        <a:xfrm>
          <a:off x="1244101" y="636978"/>
          <a:ext cx="3204176" cy="3204176"/>
        </a:xfrm>
        <a:custGeom>
          <a:avLst/>
          <a:gdLst/>
          <a:ahLst/>
          <a:cxnLst/>
          <a:rect l="0" t="0" r="0" b="0"/>
          <a:pathLst>
            <a:path>
              <a:moveTo>
                <a:pt x="117258" y="2203724"/>
              </a:moveTo>
              <a:arcTo wR="1602088" hR="1602088" stAng="9476566" swAng="10423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BC780-4DE3-41DE-900D-807E3C12109A}">
      <dsp:nvSpPr>
        <dsp:cNvPr id="0" name=""/>
        <dsp:cNvSpPr/>
      </dsp:nvSpPr>
      <dsp:spPr>
        <a:xfrm>
          <a:off x="346354" y="1400451"/>
          <a:ext cx="1746323" cy="9645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Calibri" panose="020F0502020204030204" pitchFamily="34" charset="0"/>
            </a:rPr>
            <a:t>4. Adquisiciones</a:t>
          </a:r>
          <a:endParaRPr lang="es-MX" sz="1900" kern="1200" dirty="0">
            <a:latin typeface="Calibri" panose="020F0502020204030204" pitchFamily="34" charset="0"/>
          </a:endParaRPr>
        </a:p>
      </dsp:txBody>
      <dsp:txXfrm>
        <a:off x="393439" y="1447536"/>
        <a:ext cx="1652153" cy="870375"/>
      </dsp:txXfrm>
    </dsp:sp>
    <dsp:sp modelId="{A8782E17-6560-40F7-A143-195B75D20578}">
      <dsp:nvSpPr>
        <dsp:cNvPr id="0" name=""/>
        <dsp:cNvSpPr/>
      </dsp:nvSpPr>
      <dsp:spPr>
        <a:xfrm>
          <a:off x="1249559" y="352257"/>
          <a:ext cx="3204176" cy="3204176"/>
        </a:xfrm>
        <a:custGeom>
          <a:avLst/>
          <a:gdLst/>
          <a:ahLst/>
          <a:cxnLst/>
          <a:rect l="0" t="0" r="0" b="0"/>
          <a:pathLst>
            <a:path>
              <a:moveTo>
                <a:pt x="101870" y="1039918"/>
              </a:moveTo>
              <a:arcTo wR="1602088" hR="1602088" stAng="12032536" swAng="18813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14F65-EE80-467F-8875-2EEACEEB5BDA}">
      <dsp:nvSpPr>
        <dsp:cNvPr id="0" name=""/>
        <dsp:cNvSpPr/>
      </dsp:nvSpPr>
      <dsp:spPr>
        <a:xfrm>
          <a:off x="777736" y="595241"/>
          <a:ext cx="3135357" cy="3135357"/>
        </a:xfrm>
        <a:prstGeom prst="blockArc">
          <a:avLst>
            <a:gd name="adj1" fmla="val 11173801"/>
            <a:gd name="adj2" fmla="val 16270565"/>
            <a:gd name="adj3" fmla="val 4640"/>
          </a:avLst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B531D43C-B8D6-4EAB-8B1B-D48D62D4FFA8}">
      <dsp:nvSpPr>
        <dsp:cNvPr id="0" name=""/>
        <dsp:cNvSpPr/>
      </dsp:nvSpPr>
      <dsp:spPr>
        <a:xfrm>
          <a:off x="786681" y="446465"/>
          <a:ext cx="3135357" cy="3135357"/>
        </a:xfrm>
        <a:prstGeom prst="blockArc">
          <a:avLst>
            <a:gd name="adj1" fmla="val 5296072"/>
            <a:gd name="adj2" fmla="val 10839067"/>
            <a:gd name="adj3" fmla="val 4640"/>
          </a:avLst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AE17F8F2-74F7-41AC-A66F-6E5570CBFFEB}">
      <dsp:nvSpPr>
        <dsp:cNvPr id="0" name=""/>
        <dsp:cNvSpPr/>
      </dsp:nvSpPr>
      <dsp:spPr>
        <a:xfrm>
          <a:off x="832968" y="445765"/>
          <a:ext cx="3135357" cy="3135357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FB873647-2874-43BE-8999-0EAF8174B458}">
      <dsp:nvSpPr>
        <dsp:cNvPr id="0" name=""/>
        <dsp:cNvSpPr/>
      </dsp:nvSpPr>
      <dsp:spPr>
        <a:xfrm>
          <a:off x="840281" y="595248"/>
          <a:ext cx="3135357" cy="3135357"/>
        </a:xfrm>
        <a:prstGeom prst="blockArc">
          <a:avLst>
            <a:gd name="adj1" fmla="val 16130144"/>
            <a:gd name="adj2" fmla="val 21263881"/>
            <a:gd name="adj3" fmla="val 4640"/>
          </a:avLst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05862612-42AD-4241-9322-217227DE2771}">
      <dsp:nvSpPr>
        <dsp:cNvPr id="0" name=""/>
        <dsp:cNvSpPr/>
      </dsp:nvSpPr>
      <dsp:spPr>
        <a:xfrm>
          <a:off x="1679087" y="1291884"/>
          <a:ext cx="1443118" cy="1443118"/>
        </a:xfrm>
        <a:prstGeom prst="ellipse">
          <a:avLst/>
        </a:prstGeom>
        <a:solidFill>
          <a:srgbClr val="00853F"/>
        </a:solidFill>
        <a:ln>
          <a:solidFill>
            <a:srgbClr val="325C5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latin typeface="Soberana Sans" panose="02000000000000000000" pitchFamily="50" charset="0"/>
            </a:rPr>
            <a:t>SFU</a:t>
          </a:r>
        </a:p>
      </dsp:txBody>
      <dsp:txXfrm>
        <a:off x="1890427" y="1503224"/>
        <a:ext cx="1020438" cy="1020438"/>
      </dsp:txXfrm>
    </dsp:sp>
    <dsp:sp modelId="{84043CED-01B9-4D93-983E-E9D9A5E9F0DE}">
      <dsp:nvSpPr>
        <dsp:cNvPr id="0" name=""/>
        <dsp:cNvSpPr/>
      </dsp:nvSpPr>
      <dsp:spPr>
        <a:xfrm>
          <a:off x="1648216" y="65915"/>
          <a:ext cx="1457259" cy="1132031"/>
        </a:xfrm>
        <a:prstGeom prst="ellipse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Gestión de Proyectos</a:t>
          </a:r>
          <a:endParaRPr lang="es-MX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1627" y="231697"/>
        <a:ext cx="1030437" cy="800467"/>
      </dsp:txXfrm>
    </dsp:sp>
    <dsp:sp modelId="{01ECD766-061C-468E-B2B7-2E3D9DEFAFB5}">
      <dsp:nvSpPr>
        <dsp:cNvPr id="0" name=""/>
        <dsp:cNvSpPr/>
      </dsp:nvSpPr>
      <dsp:spPr>
        <a:xfrm>
          <a:off x="3236276" y="1443867"/>
          <a:ext cx="1391365" cy="1139153"/>
        </a:xfrm>
        <a:prstGeom prst="ellipse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Avance Financiero</a:t>
          </a:r>
          <a:endParaRPr lang="es-MX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40037" y="1610692"/>
        <a:ext cx="983843" cy="805503"/>
      </dsp:txXfrm>
    </dsp:sp>
    <dsp:sp modelId="{4B6273E9-EEEE-47E1-8FF8-EFFC10F8EF08}">
      <dsp:nvSpPr>
        <dsp:cNvPr id="0" name=""/>
        <dsp:cNvSpPr/>
      </dsp:nvSpPr>
      <dsp:spPr>
        <a:xfrm>
          <a:off x="1611628" y="2930484"/>
          <a:ext cx="1578037" cy="1228544"/>
        </a:xfrm>
        <a:prstGeom prst="ellipse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Indicadores</a:t>
          </a:r>
          <a:endParaRPr lang="es-MX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2726" y="3110400"/>
        <a:ext cx="1115841" cy="868712"/>
      </dsp:txXfrm>
    </dsp:sp>
    <dsp:sp modelId="{0AF40E8F-7B92-4FE6-8C96-EF1E32959990}">
      <dsp:nvSpPr>
        <dsp:cNvPr id="0" name=""/>
        <dsp:cNvSpPr/>
      </dsp:nvSpPr>
      <dsp:spPr>
        <a:xfrm>
          <a:off x="147551" y="1416119"/>
          <a:ext cx="1351190" cy="1161245"/>
        </a:xfrm>
        <a:prstGeom prst="ellipse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Evaluaciones</a:t>
          </a:r>
        </a:p>
      </dsp:txBody>
      <dsp:txXfrm>
        <a:off x="345428" y="1586179"/>
        <a:ext cx="955436" cy="821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0.27564</cdr:x>
      <cdr:y>0.89529</cdr:y>
    </cdr:from>
    <cdr:to>
      <cdr:x>0.49754</cdr:x>
      <cdr:y>0.90835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1486733" y="7036942"/>
          <a:ext cx="1196833" cy="10266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700" dirty="0">
              <a:solidFill>
                <a:schemeClr val="tx1">
                  <a:lumMod val="75000"/>
                  <a:lumOff val="25000"/>
                </a:schemeClr>
              </a:solidFill>
              <a:latin typeface="Soberana Sans" pitchFamily="50" charset="0"/>
            </a:rPr>
            <a:t>No Envió</a:t>
          </a:r>
          <a:r>
            <a:rPr lang="es-MX" sz="700" baseline="0" dirty="0">
              <a:solidFill>
                <a:schemeClr val="tx1">
                  <a:lumMod val="75000"/>
                  <a:lumOff val="25000"/>
                </a:schemeClr>
              </a:solidFill>
              <a:latin typeface="Soberana Sans" pitchFamily="50" charset="0"/>
            </a:rPr>
            <a:t> Información</a:t>
          </a:r>
          <a:endParaRPr lang="es-MX" sz="700" dirty="0">
            <a:solidFill>
              <a:schemeClr val="tx1">
                <a:lumMod val="75000"/>
                <a:lumOff val="25000"/>
              </a:schemeClr>
            </a:solidFill>
            <a:latin typeface="Soberana Sans" pitchFamily="50" charset="0"/>
          </a:endParaRPr>
        </a:p>
      </cdr:txBody>
    </cdr:sp>
  </cdr:relSizeAnchor>
  <cdr:relSizeAnchor xmlns:cdr="http://schemas.openxmlformats.org/drawingml/2006/chartDrawing">
    <cdr:from>
      <cdr:x>0.25491</cdr:x>
      <cdr:y>0.86394</cdr:y>
    </cdr:from>
    <cdr:to>
      <cdr:x>0.27515</cdr:x>
      <cdr:y>0.94218</cdr:y>
    </cdr:to>
    <cdr:sp macro="" textlink="">
      <cdr:nvSpPr>
        <cdr:cNvPr id="9" name="Cerrar llave 8"/>
        <cdr:cNvSpPr/>
      </cdr:nvSpPr>
      <cdr:spPr>
        <a:xfrm xmlns:a="http://schemas.openxmlformats.org/drawingml/2006/main">
          <a:off x="1374914" y="6790501"/>
          <a:ext cx="109135" cy="614954"/>
        </a:xfrm>
        <a:prstGeom xmlns:a="http://schemas.openxmlformats.org/drawingml/2006/main" prst="rightBrace">
          <a:avLst>
            <a:gd name="adj1" fmla="val 31851"/>
            <a:gd name="adj2" fmla="val 50000"/>
          </a:avLst>
        </a:prstGeom>
        <a:ln xmlns:a="http://schemas.openxmlformats.org/drawingml/2006/main">
          <a:solidFill>
            <a:schemeClr val="tx1">
              <a:lumMod val="85000"/>
              <a:lumOff val="1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4A49D5-B8D4-457D-BB37-BB7E167793EE}" type="datetimeFigureOut">
              <a:rPr lang="es-MX" smtClean="0"/>
              <a:t>04/12/2016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9F05AA-E071-4C4E-A69F-BC04B91741D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593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2E942-D165-4BE0-B43E-6088C66EEA36}" type="slidenum">
              <a:rPr lang="es-MX" smtClean="0"/>
              <a:t>44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767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 la SHCP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las entidades federativas se firman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convenios de adhesión al Sistema Nacional de Coordinación Fiscal en donde los gobiernos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subnacionales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limitan sus potestades tributarias a favor de la federación, con el propósito de obtener dichas participaciones,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participaciones son ejercidas libremente por cada entidad federativa de acuerdo a la planeación estatal correspondiente.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3825-FD0A-411E-A893-09479BEEDE25}" type="slidenum">
              <a:rPr lang="es-MX" smtClean="0"/>
              <a:t>83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707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3825-FD0A-411E-A893-09479BEEDE25}" type="slidenum">
              <a:rPr lang="es-MX" smtClean="0"/>
              <a:t>84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958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1200 miles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millones</a:t>
            </a:r>
            <a:r>
              <a:rPr lang="en-US" baseline="0" dirty="0" smtClean="0"/>
              <a:t> de pesos 2009 </a:t>
            </a:r>
            <a:r>
              <a:rPr lang="en-US" dirty="0" smtClean="0"/>
              <a:t>1800 miles de </a:t>
            </a:r>
            <a:r>
              <a:rPr lang="en-US" dirty="0" err="1" smtClean="0"/>
              <a:t>millones</a:t>
            </a:r>
            <a:r>
              <a:rPr lang="en-US" dirty="0" smtClean="0"/>
              <a:t> de pesos 2015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3825-FD0A-411E-A893-09479BEEDE25}" type="slidenum">
              <a:rPr lang="es-MX" smtClean="0"/>
              <a:t>85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91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Aportaciones</a:t>
            </a:r>
            <a:r>
              <a:rPr lang="en-US" dirty="0" smtClean="0"/>
              <a:t> </a:t>
            </a:r>
            <a:r>
              <a:rPr lang="en-US" dirty="0" err="1" smtClean="0"/>
              <a:t>federales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educacion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salud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infraestructura</a:t>
            </a:r>
            <a:r>
              <a:rPr lang="en-US" baseline="0" dirty="0" smtClean="0"/>
              <a:t> social, </a:t>
            </a:r>
            <a:r>
              <a:rPr lang="en-US" baseline="0" dirty="0" err="1" smtClean="0"/>
              <a:t>seguridad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publica</a:t>
            </a:r>
            <a:r>
              <a:rPr lang="en-US" baseline="0" dirty="0" smtClean="0"/>
              <a:t> 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3825-FD0A-411E-A893-09479BEEDE25}" type="slidenum">
              <a:rPr lang="es-MX" smtClean="0"/>
              <a:t>86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0868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48 y</a:t>
            </a:r>
            <a:r>
              <a:rPr lang="en-US" baseline="0" dirty="0" smtClean="0"/>
              <a:t> 49,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48 indica la obligación de las entidades federativas de generar informes que indiquen el ejercicio y destino de los </a:t>
            </a:r>
            <a:r>
              <a:rPr lang="es-MX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fondos de aportaciones federales,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plazos en que deben ser entregados así como la obligación de hacerlos públicos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49 establece que si bien las aportaciones son considerados recursos propios, éstas deben erogarse en los objetivos establecidos por la propia LCF, así también delimita la autoridades que estarán a cargo de la fiscalización, control y evaluación, enfatizándose en la </a:t>
            </a:r>
            <a:r>
              <a:rPr lang="es-MX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fracción V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las evaluaciones deberán realizarse por instancias técnicas independientes a quienes los ejerzan, es el fundamento del cuarto componente del SFU: evaluaciones. 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68 establece que los reportes sobre el ejercicio, destino y resultados de los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rft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deberán ceñirse a las LFPRH, LCF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71 estipula que los reportes deberán contener información pormenorizada de: </a:t>
            </a:r>
            <a:r>
              <a:rPr lang="es-MX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avance físico de las obras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MX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diferencias de las erogaciones realizadas y los recursos federales que se transfirieron, resultados de las evaluaciones. 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72 profundiza sobre el contenido de los informes: </a:t>
            </a:r>
            <a:r>
              <a:rPr lang="es-MX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grado de avance de en el ejercicio de los </a:t>
            </a:r>
            <a:r>
              <a:rPr lang="es-MX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rft</a:t>
            </a:r>
            <a:r>
              <a:rPr lang="es-MX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recursos aplicados conforme a las ROPS, proyectos, metas y resultados obtenidos en los recursos aplicados.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Además establece que los órganos fiscalizadores podrán tener acceso a la información al sistema del que habla el 85 de la LFPRH. 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artículo 80 hace referencia al mecanismo de revisión de los indicadores de los fondos de aportaciones.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3825-FD0A-411E-A893-09479BEEDE25}" type="slidenum">
              <a:rPr lang="es-MX" smtClean="0"/>
              <a:t>88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6389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es-MX" sz="1200" dirty="0" smtClean="0">
                <a:latin typeface="Soberana Sans" pitchFamily="50" charset="0"/>
              </a:rPr>
              <a:t>Más marco Normativo: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MX" sz="1200" dirty="0" smtClean="0">
              <a:latin typeface="Soberana Sans" pitchFamily="50" charset="0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oberana Sans" pitchFamily="50" charset="0"/>
              </a:rPr>
              <a:t>Las funciones de seguimiento y evaluación de los recursos que la SHCP transfiere a los gobiernos locales se sustentan en los artículos </a:t>
            </a:r>
            <a:r>
              <a:rPr lang="es-MX" sz="1200" b="1" dirty="0" smtClean="0">
                <a:latin typeface="Soberana Sans" pitchFamily="50" charset="0"/>
              </a:rPr>
              <a:t>48 y 49 de la Ley de Coordinación Fiscal (LCF).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MX" sz="1200" b="1" dirty="0" smtClean="0">
              <a:latin typeface="Soberana Sans" pitchFamily="50" charset="0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oberana Sans" pitchFamily="50" charset="0"/>
              </a:rPr>
              <a:t>El Sistema de Formato Único (SFU) también da cumplimiento a lo estipulado en los artículos </a:t>
            </a:r>
            <a:r>
              <a:rPr lang="es-MX" sz="1200" b="1" dirty="0" smtClean="0">
                <a:latin typeface="Soberana Sans" pitchFamily="50" charset="0"/>
              </a:rPr>
              <a:t>68, 71, 72 y 80 de la Ley General de Contabilidad Gubernamental (LGCG). 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3825-FD0A-411E-A893-09479BEEDE25}" type="slidenum">
              <a:rPr lang="es-MX" smtClean="0"/>
              <a:t>89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808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2AF8-CA7C-AC4C-A6F9-BA396C41C70E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-95534"/>
            <a:ext cx="9321421" cy="6953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40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2AF8-CA7C-AC4C-A6F9-BA396C41C70E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9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2AF8-CA7C-AC4C-A6F9-BA396C41C70E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6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5915-9F75-4661-9E0D-7BDE8E5D7A43}" type="datetime1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0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5915-9F75-4661-9E0D-7BDE8E5D7A43}" type="datetime1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66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5915-9F75-4661-9E0D-7BDE8E5D7A43}" type="datetime1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/>
          <p:nvPr userDrawn="1"/>
        </p:nvGrpSpPr>
        <p:grpSpPr>
          <a:xfrm>
            <a:off x="9525" y="-2439"/>
            <a:ext cx="9144000" cy="6774714"/>
            <a:chOff x="0" y="-359000"/>
            <a:chExt cx="9144000" cy="7148400"/>
          </a:xfrm>
        </p:grpSpPr>
        <p:pic>
          <p:nvPicPr>
            <p:cNvPr id="24" name="Picture 1" descr="PORTADA DURANGO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359000"/>
              <a:ext cx="9144000" cy="964642"/>
            </a:xfrm>
            <a:prstGeom prst="rect">
              <a:avLst/>
            </a:prstGeom>
          </p:spPr>
        </p:pic>
        <p:grpSp>
          <p:nvGrpSpPr>
            <p:cNvPr id="25" name="24 Grupo"/>
            <p:cNvGrpSpPr/>
            <p:nvPr userDrawn="1"/>
          </p:nvGrpSpPr>
          <p:grpSpPr>
            <a:xfrm>
              <a:off x="0" y="609076"/>
              <a:ext cx="9144000" cy="3085889"/>
              <a:chOff x="0" y="947813"/>
              <a:chExt cx="9144000" cy="3085889"/>
            </a:xfrm>
          </p:grpSpPr>
          <p:grpSp>
            <p:nvGrpSpPr>
              <p:cNvPr id="33" name="32 Grupo"/>
              <p:cNvGrpSpPr/>
              <p:nvPr userDrawn="1"/>
            </p:nvGrpSpPr>
            <p:grpSpPr>
              <a:xfrm>
                <a:off x="0" y="947813"/>
                <a:ext cx="9144000" cy="1554164"/>
                <a:chOff x="0" y="947813"/>
                <a:chExt cx="9144000" cy="1554164"/>
              </a:xfrm>
            </p:grpSpPr>
            <p:pic>
              <p:nvPicPr>
                <p:cNvPr id="37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947813"/>
                  <a:ext cx="9144000" cy="830499"/>
                </a:xfrm>
                <a:prstGeom prst="rect">
                  <a:avLst/>
                </a:prstGeom>
              </p:spPr>
            </p:pic>
            <p:pic>
              <p:nvPicPr>
                <p:cNvPr id="38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1671478"/>
                  <a:ext cx="9144000" cy="830499"/>
                </a:xfrm>
                <a:prstGeom prst="rect">
                  <a:avLst/>
                </a:prstGeom>
              </p:spPr>
            </p:pic>
          </p:grpSp>
          <p:grpSp>
            <p:nvGrpSpPr>
              <p:cNvPr id="34" name="33 Grupo"/>
              <p:cNvGrpSpPr/>
              <p:nvPr userDrawn="1"/>
            </p:nvGrpSpPr>
            <p:grpSpPr>
              <a:xfrm>
                <a:off x="0" y="2479538"/>
                <a:ext cx="9144000" cy="1554164"/>
                <a:chOff x="0" y="947813"/>
                <a:chExt cx="9144000" cy="1554164"/>
              </a:xfrm>
            </p:grpSpPr>
            <p:pic>
              <p:nvPicPr>
                <p:cNvPr id="35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947813"/>
                  <a:ext cx="9144000" cy="830499"/>
                </a:xfrm>
                <a:prstGeom prst="rect">
                  <a:avLst/>
                </a:prstGeom>
              </p:spPr>
            </p:pic>
            <p:pic>
              <p:nvPicPr>
                <p:cNvPr id="36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1671478"/>
                  <a:ext cx="9144000" cy="83049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" name="25 Grupo"/>
            <p:cNvGrpSpPr/>
            <p:nvPr userDrawn="1"/>
          </p:nvGrpSpPr>
          <p:grpSpPr>
            <a:xfrm>
              <a:off x="0" y="3703511"/>
              <a:ext cx="9144000" cy="3085889"/>
              <a:chOff x="0" y="947813"/>
              <a:chExt cx="9144000" cy="3085889"/>
            </a:xfrm>
          </p:grpSpPr>
          <p:grpSp>
            <p:nvGrpSpPr>
              <p:cNvPr id="27" name="26 Grupo"/>
              <p:cNvGrpSpPr/>
              <p:nvPr userDrawn="1"/>
            </p:nvGrpSpPr>
            <p:grpSpPr>
              <a:xfrm>
                <a:off x="0" y="947813"/>
                <a:ext cx="9144000" cy="1554164"/>
                <a:chOff x="0" y="947813"/>
                <a:chExt cx="9144000" cy="1554164"/>
              </a:xfrm>
            </p:grpSpPr>
            <p:pic>
              <p:nvPicPr>
                <p:cNvPr id="31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947813"/>
                  <a:ext cx="9144000" cy="830499"/>
                </a:xfrm>
                <a:prstGeom prst="rect">
                  <a:avLst/>
                </a:prstGeom>
              </p:spPr>
            </p:pic>
            <p:pic>
              <p:nvPicPr>
                <p:cNvPr id="32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1671478"/>
                  <a:ext cx="9144000" cy="830499"/>
                </a:xfrm>
                <a:prstGeom prst="rect">
                  <a:avLst/>
                </a:prstGeom>
              </p:spPr>
            </p:pic>
          </p:grpSp>
          <p:grpSp>
            <p:nvGrpSpPr>
              <p:cNvPr id="28" name="27 Grupo"/>
              <p:cNvGrpSpPr/>
              <p:nvPr userDrawn="1"/>
            </p:nvGrpSpPr>
            <p:grpSpPr>
              <a:xfrm>
                <a:off x="0" y="2479538"/>
                <a:ext cx="9144000" cy="1554164"/>
                <a:chOff x="0" y="947813"/>
                <a:chExt cx="9144000" cy="1554164"/>
              </a:xfrm>
            </p:grpSpPr>
            <p:pic>
              <p:nvPicPr>
                <p:cNvPr id="29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947813"/>
                  <a:ext cx="9144000" cy="830499"/>
                </a:xfrm>
                <a:prstGeom prst="rect">
                  <a:avLst/>
                </a:prstGeom>
              </p:spPr>
            </p:pic>
            <p:pic>
              <p:nvPicPr>
                <p:cNvPr id="30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1671478"/>
                  <a:ext cx="9144000" cy="83049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87"/>
            <a:ext cx="8229600" cy="75491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7501"/>
            <a:ext cx="8229600" cy="535884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9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2AF8-CA7C-AC4C-A6F9-BA396C41C70E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0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23 Grupo"/>
          <p:cNvGrpSpPr/>
          <p:nvPr userDrawn="1"/>
        </p:nvGrpSpPr>
        <p:grpSpPr>
          <a:xfrm>
            <a:off x="0" y="14804"/>
            <a:ext cx="9144000" cy="6843196"/>
            <a:chOff x="0" y="-359000"/>
            <a:chExt cx="9144000" cy="7148400"/>
          </a:xfrm>
        </p:grpSpPr>
        <p:pic>
          <p:nvPicPr>
            <p:cNvPr id="9" name="Picture 1" descr="PORTADA DURANGO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359000"/>
              <a:ext cx="9144000" cy="964642"/>
            </a:xfrm>
            <a:prstGeom prst="rect">
              <a:avLst/>
            </a:prstGeom>
          </p:spPr>
        </p:pic>
        <p:grpSp>
          <p:nvGrpSpPr>
            <p:cNvPr id="10" name="14 Grupo"/>
            <p:cNvGrpSpPr/>
            <p:nvPr userDrawn="1"/>
          </p:nvGrpSpPr>
          <p:grpSpPr>
            <a:xfrm>
              <a:off x="0" y="609076"/>
              <a:ext cx="9144000" cy="3085889"/>
              <a:chOff x="0" y="947813"/>
              <a:chExt cx="9144000" cy="3085889"/>
            </a:xfrm>
          </p:grpSpPr>
          <p:grpSp>
            <p:nvGrpSpPr>
              <p:cNvPr id="18" name="10 Grupo"/>
              <p:cNvGrpSpPr/>
              <p:nvPr userDrawn="1"/>
            </p:nvGrpSpPr>
            <p:grpSpPr>
              <a:xfrm>
                <a:off x="0" y="947813"/>
                <a:ext cx="9144000" cy="1554164"/>
                <a:chOff x="0" y="947813"/>
                <a:chExt cx="9144000" cy="1554164"/>
              </a:xfrm>
            </p:grpSpPr>
            <p:pic>
              <p:nvPicPr>
                <p:cNvPr id="22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947813"/>
                  <a:ext cx="9144000" cy="830499"/>
                </a:xfrm>
                <a:prstGeom prst="rect">
                  <a:avLst/>
                </a:prstGeom>
              </p:spPr>
            </p:pic>
            <p:pic>
              <p:nvPicPr>
                <p:cNvPr id="23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1671478"/>
                  <a:ext cx="9144000" cy="830499"/>
                </a:xfrm>
                <a:prstGeom prst="rect">
                  <a:avLst/>
                </a:prstGeom>
              </p:spPr>
            </p:pic>
          </p:grpSp>
          <p:grpSp>
            <p:nvGrpSpPr>
              <p:cNvPr id="19" name="11 Grupo"/>
              <p:cNvGrpSpPr/>
              <p:nvPr userDrawn="1"/>
            </p:nvGrpSpPr>
            <p:grpSpPr>
              <a:xfrm>
                <a:off x="0" y="2479538"/>
                <a:ext cx="9144000" cy="1554164"/>
                <a:chOff x="0" y="947813"/>
                <a:chExt cx="9144000" cy="1554164"/>
              </a:xfrm>
            </p:grpSpPr>
            <p:pic>
              <p:nvPicPr>
                <p:cNvPr id="20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947813"/>
                  <a:ext cx="9144000" cy="830499"/>
                </a:xfrm>
                <a:prstGeom prst="rect">
                  <a:avLst/>
                </a:prstGeom>
              </p:spPr>
            </p:pic>
            <p:pic>
              <p:nvPicPr>
                <p:cNvPr id="21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1671478"/>
                  <a:ext cx="9144000" cy="83049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15 Grupo"/>
            <p:cNvGrpSpPr/>
            <p:nvPr userDrawn="1"/>
          </p:nvGrpSpPr>
          <p:grpSpPr>
            <a:xfrm>
              <a:off x="0" y="3703511"/>
              <a:ext cx="9144000" cy="3085889"/>
              <a:chOff x="0" y="947813"/>
              <a:chExt cx="9144000" cy="3085889"/>
            </a:xfrm>
          </p:grpSpPr>
          <p:grpSp>
            <p:nvGrpSpPr>
              <p:cNvPr id="12" name="16 Grupo"/>
              <p:cNvGrpSpPr/>
              <p:nvPr userDrawn="1"/>
            </p:nvGrpSpPr>
            <p:grpSpPr>
              <a:xfrm>
                <a:off x="0" y="947813"/>
                <a:ext cx="9144000" cy="1554164"/>
                <a:chOff x="0" y="947813"/>
                <a:chExt cx="9144000" cy="1554164"/>
              </a:xfrm>
            </p:grpSpPr>
            <p:pic>
              <p:nvPicPr>
                <p:cNvPr id="16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947813"/>
                  <a:ext cx="9144000" cy="830499"/>
                </a:xfrm>
                <a:prstGeom prst="rect">
                  <a:avLst/>
                </a:prstGeom>
              </p:spPr>
            </p:pic>
            <p:pic>
              <p:nvPicPr>
                <p:cNvPr id="17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1671478"/>
                  <a:ext cx="9144000" cy="830499"/>
                </a:xfrm>
                <a:prstGeom prst="rect">
                  <a:avLst/>
                </a:prstGeom>
              </p:spPr>
            </p:pic>
          </p:grpSp>
          <p:grpSp>
            <p:nvGrpSpPr>
              <p:cNvPr id="13" name="17 Grupo"/>
              <p:cNvGrpSpPr/>
              <p:nvPr userDrawn="1"/>
            </p:nvGrpSpPr>
            <p:grpSpPr>
              <a:xfrm>
                <a:off x="0" y="2479538"/>
                <a:ext cx="9144000" cy="1554164"/>
                <a:chOff x="0" y="947813"/>
                <a:chExt cx="9144000" cy="1554164"/>
              </a:xfrm>
            </p:grpSpPr>
            <p:pic>
              <p:nvPicPr>
                <p:cNvPr id="14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947813"/>
                  <a:ext cx="9144000" cy="830499"/>
                </a:xfrm>
                <a:prstGeom prst="rect">
                  <a:avLst/>
                </a:prstGeom>
              </p:spPr>
            </p:pic>
            <p:pic>
              <p:nvPicPr>
                <p:cNvPr id="15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1671478"/>
                  <a:ext cx="9144000" cy="83049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berana Sans" panose="02000000000000000000" pitchFamily="50" charset="0"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Soberana Sans" panose="02000000000000000000" pitchFamily="50" charset="0"/>
              </a:defRPr>
            </a:lvl1pPr>
            <a:lvl2pPr>
              <a:defRPr sz="2400">
                <a:latin typeface="Soberana Sans" panose="02000000000000000000" pitchFamily="50" charset="0"/>
              </a:defRPr>
            </a:lvl2pPr>
            <a:lvl3pPr>
              <a:defRPr sz="2000">
                <a:latin typeface="Soberana Sans" panose="02000000000000000000" pitchFamily="50" charset="0"/>
              </a:defRPr>
            </a:lvl3pPr>
            <a:lvl4pPr>
              <a:defRPr sz="1800">
                <a:latin typeface="Soberana Sans" panose="02000000000000000000" pitchFamily="50" charset="0"/>
              </a:defRPr>
            </a:lvl4pPr>
            <a:lvl5pPr>
              <a:defRPr sz="1800">
                <a:latin typeface="Soberana Sans" panose="02000000000000000000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2AF8-CA7C-AC4C-A6F9-BA396C41C70E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42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2AF8-CA7C-AC4C-A6F9-BA396C41C70E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6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2AF8-CA7C-AC4C-A6F9-BA396C41C70E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1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2AF8-CA7C-AC4C-A6F9-BA396C41C70E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0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2AF8-CA7C-AC4C-A6F9-BA396C41C70E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3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2AF8-CA7C-AC4C-A6F9-BA396C41C70E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8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23 Grupo"/>
          <p:cNvGrpSpPr/>
          <p:nvPr userDrawn="1"/>
        </p:nvGrpSpPr>
        <p:grpSpPr>
          <a:xfrm>
            <a:off x="0" y="14804"/>
            <a:ext cx="9144000" cy="6843196"/>
            <a:chOff x="0" y="-359000"/>
            <a:chExt cx="9144000" cy="7148400"/>
          </a:xfrm>
        </p:grpSpPr>
        <p:pic>
          <p:nvPicPr>
            <p:cNvPr id="8" name="Picture 1" descr="PORTADA DURANGO.jpg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359000"/>
              <a:ext cx="9144000" cy="964642"/>
            </a:xfrm>
            <a:prstGeom prst="rect">
              <a:avLst/>
            </a:prstGeom>
          </p:spPr>
        </p:pic>
        <p:grpSp>
          <p:nvGrpSpPr>
            <p:cNvPr id="9" name="14 Grupo"/>
            <p:cNvGrpSpPr/>
            <p:nvPr userDrawn="1"/>
          </p:nvGrpSpPr>
          <p:grpSpPr>
            <a:xfrm>
              <a:off x="0" y="609076"/>
              <a:ext cx="9144000" cy="3085889"/>
              <a:chOff x="0" y="947813"/>
              <a:chExt cx="9144000" cy="3085889"/>
            </a:xfrm>
          </p:grpSpPr>
          <p:grpSp>
            <p:nvGrpSpPr>
              <p:cNvPr id="17" name="10 Grupo"/>
              <p:cNvGrpSpPr/>
              <p:nvPr userDrawn="1"/>
            </p:nvGrpSpPr>
            <p:grpSpPr>
              <a:xfrm>
                <a:off x="0" y="947813"/>
                <a:ext cx="9144000" cy="1554164"/>
                <a:chOff x="0" y="947813"/>
                <a:chExt cx="9144000" cy="1554164"/>
              </a:xfrm>
            </p:grpSpPr>
            <p:pic>
              <p:nvPicPr>
                <p:cNvPr id="21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947813"/>
                  <a:ext cx="9144000" cy="830499"/>
                </a:xfrm>
                <a:prstGeom prst="rect">
                  <a:avLst/>
                </a:prstGeom>
              </p:spPr>
            </p:pic>
            <p:pic>
              <p:nvPicPr>
                <p:cNvPr id="22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1671478"/>
                  <a:ext cx="9144000" cy="830499"/>
                </a:xfrm>
                <a:prstGeom prst="rect">
                  <a:avLst/>
                </a:prstGeom>
              </p:spPr>
            </p:pic>
          </p:grpSp>
          <p:grpSp>
            <p:nvGrpSpPr>
              <p:cNvPr id="18" name="11 Grupo"/>
              <p:cNvGrpSpPr/>
              <p:nvPr userDrawn="1"/>
            </p:nvGrpSpPr>
            <p:grpSpPr>
              <a:xfrm>
                <a:off x="0" y="2479538"/>
                <a:ext cx="9144000" cy="1554164"/>
                <a:chOff x="0" y="947813"/>
                <a:chExt cx="9144000" cy="1554164"/>
              </a:xfrm>
            </p:grpSpPr>
            <p:pic>
              <p:nvPicPr>
                <p:cNvPr id="19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947813"/>
                  <a:ext cx="9144000" cy="830499"/>
                </a:xfrm>
                <a:prstGeom prst="rect">
                  <a:avLst/>
                </a:prstGeom>
              </p:spPr>
            </p:pic>
            <p:pic>
              <p:nvPicPr>
                <p:cNvPr id="20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1671478"/>
                  <a:ext cx="9144000" cy="83049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" name="15 Grupo"/>
            <p:cNvGrpSpPr/>
            <p:nvPr userDrawn="1"/>
          </p:nvGrpSpPr>
          <p:grpSpPr>
            <a:xfrm>
              <a:off x="0" y="3703511"/>
              <a:ext cx="9144000" cy="3085889"/>
              <a:chOff x="0" y="947813"/>
              <a:chExt cx="9144000" cy="3085889"/>
            </a:xfrm>
          </p:grpSpPr>
          <p:grpSp>
            <p:nvGrpSpPr>
              <p:cNvPr id="11" name="16 Grupo"/>
              <p:cNvGrpSpPr/>
              <p:nvPr userDrawn="1"/>
            </p:nvGrpSpPr>
            <p:grpSpPr>
              <a:xfrm>
                <a:off x="0" y="947813"/>
                <a:ext cx="9144000" cy="1554164"/>
                <a:chOff x="0" y="947813"/>
                <a:chExt cx="9144000" cy="1554164"/>
              </a:xfrm>
            </p:grpSpPr>
            <p:pic>
              <p:nvPicPr>
                <p:cNvPr id="15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947813"/>
                  <a:ext cx="9144000" cy="830499"/>
                </a:xfrm>
                <a:prstGeom prst="rect">
                  <a:avLst/>
                </a:prstGeom>
              </p:spPr>
            </p:pic>
            <p:pic>
              <p:nvPicPr>
                <p:cNvPr id="16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1671478"/>
                  <a:ext cx="9144000" cy="830499"/>
                </a:xfrm>
                <a:prstGeom prst="rect">
                  <a:avLst/>
                </a:prstGeom>
              </p:spPr>
            </p:pic>
          </p:grpSp>
          <p:grpSp>
            <p:nvGrpSpPr>
              <p:cNvPr id="12" name="17 Grupo"/>
              <p:cNvGrpSpPr/>
              <p:nvPr userDrawn="1"/>
            </p:nvGrpSpPr>
            <p:grpSpPr>
              <a:xfrm>
                <a:off x="0" y="2479538"/>
                <a:ext cx="9144000" cy="1554164"/>
                <a:chOff x="0" y="947813"/>
                <a:chExt cx="9144000" cy="1554164"/>
              </a:xfrm>
            </p:grpSpPr>
            <p:pic>
              <p:nvPicPr>
                <p:cNvPr id="13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947813"/>
                  <a:ext cx="9144000" cy="830499"/>
                </a:xfrm>
                <a:prstGeom prst="rect">
                  <a:avLst/>
                </a:prstGeom>
              </p:spPr>
            </p:pic>
            <p:pic>
              <p:nvPicPr>
                <p:cNvPr id="14" name="Picture 1" descr="PORTADA DURANGO.jpg"/>
                <p:cNvPicPr>
                  <a:picLocks noChangeAspect="1"/>
                </p:cNvPicPr>
                <p:nvPr userDrawn="1"/>
              </p:nvPicPr>
              <p:blipFill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1671478"/>
                  <a:ext cx="9144000" cy="83049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52AF8-CA7C-AC4C-A6F9-BA396C41C70E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4B4-D276-264D-8A4A-ECD2BEBB7B7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4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Soberana Sans" panose="02000000000000000000" pitchFamily="50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transparenciapresupuestaria.gob.mx/es/PTP/programas#consultas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 descr="Pleca en color gris"/>
          <p:cNvSpPr/>
          <p:nvPr/>
        </p:nvSpPr>
        <p:spPr>
          <a:xfrm>
            <a:off x="0" y="3353825"/>
            <a:ext cx="9144000" cy="3491465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4936" y="3144671"/>
            <a:ext cx="8234127" cy="2548792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Soberana Titular" panose="02000000000000000000" pitchFamily="50" charset="0"/>
              </a:rPr>
              <a:t>El P</a:t>
            </a: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>resupuesto </a:t>
            </a:r>
            <a:r>
              <a:rPr lang="es-ES_tradnl" sz="2400" b="1" dirty="0">
                <a:solidFill>
                  <a:schemeClr val="bg1"/>
                </a:solidFill>
                <a:latin typeface="Soberana Titular" panose="02000000000000000000" pitchFamily="50" charset="0"/>
              </a:rPr>
              <a:t>basado en </a:t>
            </a: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>Resultados  </a:t>
            </a: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/>
            </a:r>
            <a:b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</a:b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>y </a:t>
            </a:r>
            <a:r>
              <a:rPr lang="es-ES_tradnl" sz="2400" b="1" dirty="0">
                <a:solidFill>
                  <a:schemeClr val="bg1"/>
                </a:solidFill>
                <a:latin typeface="Soberana Titular" panose="02000000000000000000" pitchFamily="50" charset="0"/>
              </a:rPr>
              <a:t>el </a:t>
            </a: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>Sistema </a:t>
            </a:r>
            <a:r>
              <a:rPr lang="es-ES_tradnl" sz="2400" b="1" dirty="0">
                <a:solidFill>
                  <a:schemeClr val="bg1"/>
                </a:solidFill>
                <a:latin typeface="Soberana Titular" panose="02000000000000000000" pitchFamily="50" charset="0"/>
              </a:rPr>
              <a:t>de Evaluación del Desempeño </a:t>
            </a: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/>
            </a:r>
            <a:b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</a:b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>(</a:t>
            </a:r>
            <a:r>
              <a:rPr lang="es-ES_tradnl" sz="2400" b="1" dirty="0">
                <a:solidFill>
                  <a:schemeClr val="bg1"/>
                </a:solidFill>
                <a:latin typeface="Soberana Titular" panose="02000000000000000000" pitchFamily="50" charset="0"/>
              </a:rPr>
              <a:t>PbR-SED) </a:t>
            </a: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/>
            </a:r>
            <a:b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</a:b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>en el Gobierno Federal, Estados </a:t>
            </a:r>
            <a:r>
              <a:rPr lang="es-ES_tradnl" sz="2400" b="1" dirty="0">
                <a:solidFill>
                  <a:schemeClr val="bg1"/>
                </a:solidFill>
                <a:latin typeface="Soberana Titular" panose="02000000000000000000" pitchFamily="50" charset="0"/>
              </a:rPr>
              <a:t>y </a:t>
            </a: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>Municipios </a:t>
            </a:r>
            <a:endParaRPr lang="es-MX" sz="2400" dirty="0">
              <a:solidFill>
                <a:schemeClr val="bg1"/>
              </a:solidFill>
              <a:latin typeface="Soberana Titular" panose="02000000000000000000" pitchFamily="50" charset="0"/>
            </a:endParaRPr>
          </a:p>
        </p:txBody>
      </p:sp>
      <p:pic>
        <p:nvPicPr>
          <p:cNvPr id="12" name="Imagen 11" descr="Logotipo de la Secretaría de Hacienda y Crédito Público (SHCP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04" y="252276"/>
            <a:ext cx="2001190" cy="2314584"/>
          </a:xfrm>
          <a:prstGeom prst="rect">
            <a:avLst/>
          </a:prstGeom>
        </p:spPr>
      </p:pic>
      <p:sp>
        <p:nvSpPr>
          <p:cNvPr id="6" name="6 Rectángulo"/>
          <p:cNvSpPr/>
          <p:nvPr/>
        </p:nvSpPr>
        <p:spPr>
          <a:xfrm>
            <a:off x="5342920" y="6050222"/>
            <a:ext cx="355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Guadalajara, Jalisco Diciembre 2016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 Rectángulo"/>
          <p:cNvSpPr/>
          <p:nvPr/>
        </p:nvSpPr>
        <p:spPr>
          <a:xfrm>
            <a:off x="5048779" y="2612910"/>
            <a:ext cx="3526261" cy="1378180"/>
          </a:xfrm>
          <a:prstGeom prst="rect">
            <a:avLst/>
          </a:prstGeom>
          <a:ln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500"/>
              </a:lnSpc>
            </a:pPr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algn="r">
              <a:lnSpc>
                <a:spcPts val="1500"/>
              </a:lnSpc>
            </a:pP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algn="r">
              <a:lnSpc>
                <a:spcPts val="1500"/>
              </a:lnSpc>
            </a:pP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El SED se define en la LFPRH y es un componente clave del PbR; permite la valoración objetiva del desempeño de los programas y las políticas públicas a través de la verificación del cumplimiento de metas y objetivos, con base en indicadores estratégicos y de gestión.</a:t>
            </a:r>
          </a:p>
        </p:txBody>
      </p:sp>
      <p:sp>
        <p:nvSpPr>
          <p:cNvPr id="15" name="9 Rectángulo"/>
          <p:cNvSpPr/>
          <p:nvPr/>
        </p:nvSpPr>
        <p:spPr>
          <a:xfrm>
            <a:off x="3058795" y="1526993"/>
            <a:ext cx="4085478" cy="1415599"/>
          </a:xfrm>
          <a:prstGeom prst="rect">
            <a:avLst/>
          </a:prstGeom>
          <a:ln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500"/>
              </a:lnSpc>
            </a:pPr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algn="r">
              <a:lnSpc>
                <a:spcPts val="1500"/>
              </a:lnSpc>
            </a:pP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algn="r">
              <a:lnSpc>
                <a:spcPts val="1500"/>
              </a:lnSpc>
            </a:pPr>
            <a:r>
              <a:rPr lang="es-MX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Permite mejorar </a:t>
            </a: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los impactos del gasto público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en beneficio de la sociedad mexicana, 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y coadyuva a </a:t>
            </a:r>
            <a:r>
              <a:rPr lang="es-MX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impulsar </a:t>
            </a: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el desarrollo nacional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, considerando la 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limitación de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recursos y las condiciones adversas de la economía mundial.</a:t>
            </a:r>
          </a:p>
        </p:txBody>
      </p:sp>
      <p:sp>
        <p:nvSpPr>
          <p:cNvPr id="18" name="9 Rectángulo"/>
          <p:cNvSpPr/>
          <p:nvPr/>
        </p:nvSpPr>
        <p:spPr>
          <a:xfrm>
            <a:off x="3058795" y="4354483"/>
            <a:ext cx="4836578" cy="1192877"/>
          </a:xfrm>
          <a:prstGeom prst="rect">
            <a:avLst/>
          </a:prstGeom>
          <a:ln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indent="-179388" algn="r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algn="r">
              <a:lnSpc>
                <a:spcPts val="1500"/>
              </a:lnSpc>
            </a:pP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La reforma establece:</a:t>
            </a:r>
          </a:p>
          <a:p>
            <a:pPr marL="179388" indent="-179388" algn="r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Uso </a:t>
            </a: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de recursos con eficiencia eficacia, economía, transparencia y honradez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, para satisfacer los objetivos a los que estén destinados.</a:t>
            </a:r>
          </a:p>
          <a:p>
            <a:pPr marL="179388" indent="-179388" algn="r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Resultados del uso de los recursos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, evaluados por instancias técnicas.</a:t>
            </a:r>
          </a:p>
          <a:p>
            <a:pPr marL="179388" indent="-179388" algn="r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Asignación presupuestal de acuerdo </a:t>
            </a: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con dichos criterios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95880" y="1116522"/>
            <a:ext cx="3718995" cy="849621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/>
            <a:endParaRPr lang="es-MX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0" lvl="1" algn="r"/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Inicia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la construcción del Presupuesto basado en Resultados (PbR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) con la </a:t>
            </a: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Promulgación de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la Ley Federal de Presupuesto y Responsabilidad Hacendaria (LFPRH)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69604" y="941639"/>
            <a:ext cx="933188" cy="5528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2006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995879" y="4041890"/>
            <a:ext cx="3718996" cy="625186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/>
            <a:endParaRPr lang="es-MX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0" lvl="1" algn="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Reforma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el Artículo 134 de la Constitución Política de los Estados Unidos Mexicanos.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69604" y="3826575"/>
            <a:ext cx="933188" cy="5528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2008</a:t>
            </a:r>
          </a:p>
        </p:txBody>
      </p:sp>
      <p:sp>
        <p:nvSpPr>
          <p:cNvPr id="19" name="TextBox 8"/>
          <p:cNvSpPr txBox="1"/>
          <p:nvPr/>
        </p:nvSpPr>
        <p:spPr>
          <a:xfrm>
            <a:off x="433677" y="77449"/>
            <a:ext cx="836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Bold"/>
              </a:defRPr>
            </a:lvl1pPr>
          </a:lstStyle>
          <a:p>
            <a:r>
              <a:rPr lang="es-MX" dirty="0"/>
              <a:t>Antecedentes</a:t>
            </a:r>
          </a:p>
        </p:txBody>
      </p:sp>
      <p:sp>
        <p:nvSpPr>
          <p:cNvPr id="20" name="7 Rectángulo"/>
          <p:cNvSpPr/>
          <p:nvPr/>
        </p:nvSpPr>
        <p:spPr>
          <a:xfrm>
            <a:off x="995880" y="5791200"/>
            <a:ext cx="3718995" cy="775077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/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Se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establecen criterios y lineamientos de Contabilidad Gubernamental en los tres órdenes de gobierno</a:t>
            </a:r>
          </a:p>
          <a:p>
            <a:pPr marL="0" lvl="1" algn="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Emisión de la Ley General de Contabilidad Gubernamental (LGCG)</a:t>
            </a:r>
            <a:endPara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</p:txBody>
      </p:sp>
      <p:pic>
        <p:nvPicPr>
          <p:cNvPr id="1026" name="Picture 2" descr="http://www.gob.mx/cms/uploads/action_program/main_image/11982/post_logo_sed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19153" y="3098895"/>
            <a:ext cx="1992573" cy="7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 Rectángulo"/>
          <p:cNvSpPr/>
          <p:nvPr/>
        </p:nvSpPr>
        <p:spPr>
          <a:xfrm>
            <a:off x="4206241" y="5970257"/>
            <a:ext cx="4704080" cy="806463"/>
          </a:xfrm>
          <a:prstGeom prst="rect">
            <a:avLst/>
          </a:prstGeom>
          <a:ln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500"/>
              </a:lnSpc>
            </a:pPr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179388" indent="-179388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LINEAMIENTOS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para informar sobre los recursos federales transferidos a las entidades federativas, municipios y demarcaciones territoriales del Distrito Federal, y de operación de los recursos del Ramo General 33.</a:t>
            </a:r>
          </a:p>
        </p:txBody>
      </p:sp>
      <p:sp>
        <p:nvSpPr>
          <p:cNvPr id="16" name="9 Rectángulo"/>
          <p:cNvSpPr/>
          <p:nvPr/>
        </p:nvSpPr>
        <p:spPr>
          <a:xfrm>
            <a:off x="3647440" y="5242349"/>
            <a:ext cx="4429760" cy="866632"/>
          </a:xfrm>
          <a:prstGeom prst="rect">
            <a:avLst/>
          </a:prstGeom>
          <a:ln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500"/>
              </a:lnSpc>
            </a:pPr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algn="r">
              <a:lnSpc>
                <a:spcPts val="1500"/>
              </a:lnSpc>
            </a:pPr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179388" indent="-179388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LINEAMIENTOS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para la construcción y diseño de indicadores de desempeño mediante la Metodología de Marco Lógico.</a:t>
            </a:r>
          </a:p>
        </p:txBody>
      </p:sp>
      <p:sp>
        <p:nvSpPr>
          <p:cNvPr id="15" name="9 Rectángulo"/>
          <p:cNvSpPr/>
          <p:nvPr/>
        </p:nvSpPr>
        <p:spPr>
          <a:xfrm>
            <a:off x="3058795" y="761898"/>
            <a:ext cx="5851525" cy="3730696"/>
          </a:xfrm>
          <a:prstGeom prst="rect">
            <a:avLst/>
          </a:prstGeom>
          <a:ln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500"/>
              </a:lnSpc>
            </a:pPr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algn="r">
              <a:lnSpc>
                <a:spcPts val="1500"/>
              </a:lnSpc>
            </a:pPr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algn="r">
              <a:lnSpc>
                <a:spcPts val="1500"/>
              </a:lnSpc>
            </a:pP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(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Art. 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54). Se establecen </a:t>
            </a: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indicadores que </a:t>
            </a:r>
            <a:r>
              <a:rPr lang="es-MX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permiten </a:t>
            </a: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determinar el cumplimiento de las metas y objetivos de cada uno de los programas,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así como </a:t>
            </a:r>
            <a:r>
              <a:rPr lang="es-MX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vincularlos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 </a:t>
            </a:r>
            <a:r>
              <a:rPr lang="es-MX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con </a:t>
            </a: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la planeación 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para el desarrollo.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Art. 61. </a:t>
            </a: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Incorporar los resultados del presupuesto basado en resultados y del sistema de evaluación del desempeño en el proceso de integración de la información financiera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para la elaboración de los presupuestos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oberana Sans regular"/>
              </a:rPr>
              <a:t>.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Art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. 79</a:t>
            </a: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. Difusión de Programas Anuales de Evaluación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, metodologías, indicadores y resultados de las evaluaciones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.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Art. 80. Revisión y, en su caso, actualización de los </a:t>
            </a: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indicadores de los fondos de aportaciones federales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 y de los programas y convenios a través de los cuales se transfieran recursos federales, </a:t>
            </a: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con base en los cuales se evaluarán los resultados que se obtengan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con dichos 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recursos.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Establece la entrega al Congreso de la Unión, por parte de la SHCP, de un </a:t>
            </a: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informe del avance alcanzado por las entidades federativas, los municipios y las demarcaciones territoriales de la Ciudad de México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, en la implantación y operación del Presupuesto basado en Resultados y del Sistema de Evaluación del Desempeño, en lo que corresponde a los recursos Federales Transferidos.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  <a:cs typeface="Soberana Sans regular"/>
            </a:endParaRPr>
          </a:p>
        </p:txBody>
      </p:sp>
      <p:sp>
        <p:nvSpPr>
          <p:cNvPr id="18" name="9 Rectángulo"/>
          <p:cNvSpPr/>
          <p:nvPr/>
        </p:nvSpPr>
        <p:spPr>
          <a:xfrm>
            <a:off x="3058795" y="4753090"/>
            <a:ext cx="4134485" cy="916190"/>
          </a:xfrm>
          <a:prstGeom prst="rect">
            <a:avLst/>
          </a:prstGeom>
          <a:ln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500"/>
              </a:lnSpc>
            </a:pPr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algn="r">
              <a:lnSpc>
                <a:spcPts val="1500"/>
              </a:lnSpc>
            </a:pPr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179388" indent="-179388" algn="r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NORMA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 para establecer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el formato para la difusión de los resultados de las de las evaluaciones de los recursos federales ministrados a las entidades federativas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95880" y="680282"/>
            <a:ext cx="3718995" cy="489260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/>
            <a:endParaRPr lang="es-MX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0" lvl="1" algn="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Se reforma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la LGCG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69604" y="503754"/>
            <a:ext cx="933188" cy="5528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2012</a:t>
            </a:r>
            <a:endParaRPr lang="es-MX" sz="1400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995879" y="4448290"/>
            <a:ext cx="3718996" cy="625186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/>
            <a:endParaRPr lang="es-MX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0" lvl="1" algn="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Emisión de normatividad secundaria CONAC</a:t>
            </a:r>
            <a:endPara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69604" y="4232975"/>
            <a:ext cx="933188" cy="5528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2013</a:t>
            </a:r>
            <a:endParaRPr lang="es-MX" sz="1400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433677" y="77449"/>
            <a:ext cx="836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Bold"/>
              </a:defRPr>
            </a:lvl1pPr>
          </a:lstStyle>
          <a:p>
            <a:r>
              <a:rPr lang="es-MX" dirty="0"/>
              <a:t>Antecedentes</a:t>
            </a:r>
          </a:p>
        </p:txBody>
      </p:sp>
    </p:spTree>
    <p:extLst>
      <p:ext uri="{BB962C8B-B14F-4D97-AF65-F5344CB8AC3E}">
        <p14:creationId xmlns:p14="http://schemas.microsoft.com/office/powerpoint/2010/main" val="40333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Conector angular 219"/>
          <p:cNvCxnSpPr>
            <a:stCxn id="60" idx="2"/>
            <a:endCxn id="67" idx="3"/>
          </p:cNvCxnSpPr>
          <p:nvPr/>
        </p:nvCxnSpPr>
        <p:spPr>
          <a:xfrm rot="16200000" flipH="1">
            <a:off x="6189997" y="3682465"/>
            <a:ext cx="2053442" cy="1161868"/>
          </a:xfrm>
          <a:prstGeom prst="bentConnector4">
            <a:avLst>
              <a:gd name="adj1" fmla="val 46740"/>
              <a:gd name="adj2" fmla="val 119675"/>
            </a:avLst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Conector angular 215"/>
          <p:cNvCxnSpPr>
            <a:stCxn id="60" idx="2"/>
            <a:endCxn id="66" idx="3"/>
          </p:cNvCxnSpPr>
          <p:nvPr/>
        </p:nvCxnSpPr>
        <p:spPr>
          <a:xfrm rot="16200000" flipH="1">
            <a:off x="6387322" y="3485140"/>
            <a:ext cx="1658793" cy="1161868"/>
          </a:xfrm>
          <a:prstGeom prst="bentConnector4">
            <a:avLst>
              <a:gd name="adj1" fmla="val 57931"/>
              <a:gd name="adj2" fmla="val 119675"/>
            </a:avLst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Conector angular 222"/>
          <p:cNvCxnSpPr>
            <a:stCxn id="60" idx="2"/>
            <a:endCxn id="68" idx="3"/>
          </p:cNvCxnSpPr>
          <p:nvPr/>
        </p:nvCxnSpPr>
        <p:spPr>
          <a:xfrm rot="16200000" flipH="1">
            <a:off x="6012601" y="3859861"/>
            <a:ext cx="2408235" cy="1161868"/>
          </a:xfrm>
          <a:prstGeom prst="bentConnector4">
            <a:avLst>
              <a:gd name="adj1" fmla="val 39724"/>
              <a:gd name="adj2" fmla="val 119675"/>
            </a:avLst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Conector angular 225"/>
          <p:cNvCxnSpPr>
            <a:stCxn id="60" idx="2"/>
            <a:endCxn id="23" idx="3"/>
          </p:cNvCxnSpPr>
          <p:nvPr/>
        </p:nvCxnSpPr>
        <p:spPr>
          <a:xfrm rot="16200000" flipH="1">
            <a:off x="5774138" y="4098324"/>
            <a:ext cx="2885161" cy="1161868"/>
          </a:xfrm>
          <a:prstGeom prst="bentConnector4">
            <a:avLst>
              <a:gd name="adj1" fmla="val 33263"/>
              <a:gd name="adj2" fmla="val 119675"/>
            </a:avLst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r 9"/>
          <p:cNvCxnSpPr>
            <a:stCxn id="39" idx="2"/>
            <a:endCxn id="45" idx="0"/>
          </p:cNvCxnSpPr>
          <p:nvPr/>
        </p:nvCxnSpPr>
        <p:spPr>
          <a:xfrm rot="5400000">
            <a:off x="1613146" y="1963283"/>
            <a:ext cx="660344" cy="91336"/>
          </a:xfrm>
          <a:prstGeom prst="bentConnector3">
            <a:avLst>
              <a:gd name="adj1" fmla="val 50000"/>
            </a:avLst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10 Rectángulo"/>
          <p:cNvSpPr/>
          <p:nvPr/>
        </p:nvSpPr>
        <p:spPr>
          <a:xfrm>
            <a:off x="183224" y="876684"/>
            <a:ext cx="8782060" cy="920594"/>
          </a:xfrm>
          <a:prstGeom prst="rect">
            <a:avLst/>
          </a:prstGeom>
          <a:ln>
            <a:solidFill>
              <a:srgbClr val="007836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dk1"/>
                </a:solidFill>
                <a:latin typeface="Soberana Sans" panose="02000000000000000000" pitchFamily="50" charset="0"/>
              </a:rPr>
              <a:t>Constitución Política de los Estados Unidos Mexicanos</a:t>
            </a:r>
            <a:endParaRPr lang="es-MX" b="1" dirty="0">
              <a:solidFill>
                <a:schemeClr val="dk1"/>
              </a:solidFill>
              <a:latin typeface="Soberana Sans" panose="02000000000000000000" pitchFamily="50" charset="0"/>
            </a:endParaRPr>
          </a:p>
          <a:p>
            <a:pPr algn="ctr"/>
            <a:endParaRPr lang="es-MX" dirty="0">
              <a:solidFill>
                <a:schemeClr val="dk1"/>
              </a:solidFill>
              <a:latin typeface="Soberana Sans" panose="02000000000000000000" pitchFamily="50" charset="0"/>
            </a:endParaRPr>
          </a:p>
          <a:p>
            <a:pPr algn="ctr"/>
            <a:endParaRPr lang="es-MX" dirty="0">
              <a:solidFill>
                <a:schemeClr val="dk1"/>
              </a:solidFill>
            </a:endParaRPr>
          </a:p>
        </p:txBody>
      </p:sp>
      <p:cxnSp>
        <p:nvCxnSpPr>
          <p:cNvPr id="124" name="Conector angular 123"/>
          <p:cNvCxnSpPr>
            <a:stCxn id="58" idx="0"/>
            <a:endCxn id="65" idx="1"/>
          </p:cNvCxnSpPr>
          <p:nvPr/>
        </p:nvCxnSpPr>
        <p:spPr>
          <a:xfrm rot="16200000" flipH="1" flipV="1">
            <a:off x="4171699" y="3207679"/>
            <a:ext cx="2153362" cy="459711"/>
          </a:xfrm>
          <a:prstGeom prst="bentConnector4">
            <a:avLst>
              <a:gd name="adj1" fmla="val 82804"/>
              <a:gd name="adj2" fmla="val 167192"/>
            </a:avLst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angular 127"/>
          <p:cNvCxnSpPr>
            <a:stCxn id="58" idx="0"/>
            <a:endCxn id="66" idx="1"/>
          </p:cNvCxnSpPr>
          <p:nvPr/>
        </p:nvCxnSpPr>
        <p:spPr>
          <a:xfrm rot="16200000" flipH="1" flipV="1">
            <a:off x="3981071" y="3398306"/>
            <a:ext cx="2534617" cy="459711"/>
          </a:xfrm>
          <a:prstGeom prst="bentConnector4">
            <a:avLst>
              <a:gd name="adj1" fmla="val 70274"/>
              <a:gd name="adj2" fmla="val 167192"/>
            </a:avLst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angular 131"/>
          <p:cNvCxnSpPr>
            <a:stCxn id="58" idx="0"/>
            <a:endCxn id="67" idx="1"/>
          </p:cNvCxnSpPr>
          <p:nvPr/>
        </p:nvCxnSpPr>
        <p:spPr>
          <a:xfrm rot="16200000" flipH="1" flipV="1">
            <a:off x="3783747" y="3595631"/>
            <a:ext cx="2929266" cy="459711"/>
          </a:xfrm>
          <a:prstGeom prst="bentConnector4">
            <a:avLst>
              <a:gd name="adj1" fmla="val 60790"/>
              <a:gd name="adj2" fmla="val 167192"/>
            </a:avLst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angular 136"/>
          <p:cNvCxnSpPr>
            <a:stCxn id="58" idx="0"/>
            <a:endCxn id="68" idx="1"/>
          </p:cNvCxnSpPr>
          <p:nvPr/>
        </p:nvCxnSpPr>
        <p:spPr>
          <a:xfrm rot="16200000" flipH="1" flipV="1">
            <a:off x="3606350" y="3773027"/>
            <a:ext cx="3284059" cy="459711"/>
          </a:xfrm>
          <a:prstGeom prst="bentConnector4">
            <a:avLst>
              <a:gd name="adj1" fmla="val 54164"/>
              <a:gd name="adj2" fmla="val 167192"/>
            </a:avLst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angular 139"/>
          <p:cNvCxnSpPr>
            <a:stCxn id="58" idx="0"/>
            <a:endCxn id="23" idx="1"/>
          </p:cNvCxnSpPr>
          <p:nvPr/>
        </p:nvCxnSpPr>
        <p:spPr>
          <a:xfrm rot="16200000" flipH="1" flipV="1">
            <a:off x="3369684" y="4013287"/>
            <a:ext cx="3760985" cy="456117"/>
          </a:xfrm>
          <a:prstGeom prst="bentConnector4">
            <a:avLst>
              <a:gd name="adj1" fmla="val 47334"/>
              <a:gd name="adj2" fmla="val 168509"/>
            </a:avLst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8"/>
          <p:cNvSpPr txBox="1"/>
          <p:nvPr/>
        </p:nvSpPr>
        <p:spPr>
          <a:xfrm>
            <a:off x="433677" y="77449"/>
            <a:ext cx="836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Bold"/>
              </a:defRPr>
            </a:lvl1pPr>
          </a:lstStyle>
          <a:p>
            <a:r>
              <a:rPr lang="es-MX" dirty="0" smtClean="0"/>
              <a:t>Aspectos Jurídicos – Ámbito Federal</a:t>
            </a:r>
            <a:endParaRPr lang="es-MX" dirty="0"/>
          </a:p>
        </p:txBody>
      </p:sp>
      <p:sp>
        <p:nvSpPr>
          <p:cNvPr id="15" name="9 CuadroTexto"/>
          <p:cNvSpPr txBox="1"/>
          <p:nvPr/>
        </p:nvSpPr>
        <p:spPr>
          <a:xfrm>
            <a:off x="183224" y="1140941"/>
            <a:ext cx="871296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endParaRPr lang="es-MX" sz="1400" dirty="0">
              <a:latin typeface="Soberana Sans" panose="02000000000000000000" pitchFamily="50" charset="0"/>
            </a:endParaRPr>
          </a:p>
        </p:txBody>
      </p:sp>
      <p:sp>
        <p:nvSpPr>
          <p:cNvPr id="23" name="11 Rectángulo"/>
          <p:cNvSpPr/>
          <p:nvPr/>
        </p:nvSpPr>
        <p:spPr>
          <a:xfrm>
            <a:off x="5022118" y="5865716"/>
            <a:ext cx="2775534" cy="512245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prstClr val="white"/>
                </a:solidFill>
                <a:latin typeface="Soberana Sans" panose="02000000000000000000" pitchFamily="50" charset="0"/>
              </a:rPr>
              <a:t>Lineamientos y Criterios de Evaluación emitidos por el Consejo Nacional de Armonización Contable</a:t>
            </a:r>
            <a:endParaRPr lang="es-MX" sz="900" dirty="0">
              <a:solidFill>
                <a:prstClr val="white"/>
              </a:solidFill>
              <a:latin typeface="Soberana Sans" panose="02000000000000000000" pitchFamily="50" charset="0"/>
            </a:endParaRPr>
          </a:p>
        </p:txBody>
      </p:sp>
      <p:sp>
        <p:nvSpPr>
          <p:cNvPr id="34" name="18 Rectángulo"/>
          <p:cNvSpPr/>
          <p:nvPr/>
        </p:nvSpPr>
        <p:spPr>
          <a:xfrm>
            <a:off x="2728492" y="1258458"/>
            <a:ext cx="828000" cy="416529"/>
          </a:xfrm>
          <a:prstGeom prst="rect">
            <a:avLst/>
          </a:prstGeom>
          <a:solidFill>
            <a:srgbClr val="749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prstClr val="white"/>
                </a:solidFill>
                <a:latin typeface="Soberana Sans" panose="02000000000000000000" pitchFamily="50" charset="0"/>
              </a:rPr>
              <a:t>Art. 73, XXVIII</a:t>
            </a:r>
            <a:endParaRPr lang="es-MX" sz="1200" dirty="0">
              <a:solidFill>
                <a:prstClr val="white"/>
              </a:solidFill>
              <a:latin typeface="Soberana Sans" panose="02000000000000000000" pitchFamily="50" charset="0"/>
            </a:endParaRPr>
          </a:p>
        </p:txBody>
      </p:sp>
      <p:sp>
        <p:nvSpPr>
          <p:cNvPr id="35" name="19 Rectángulo"/>
          <p:cNvSpPr/>
          <p:nvPr/>
        </p:nvSpPr>
        <p:spPr>
          <a:xfrm>
            <a:off x="3869687" y="1256142"/>
            <a:ext cx="1375194" cy="416527"/>
          </a:xfrm>
          <a:prstGeom prst="rect">
            <a:avLst/>
          </a:prstGeom>
          <a:solidFill>
            <a:srgbClr val="749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prstClr val="white"/>
                </a:solidFill>
                <a:latin typeface="Soberana Sans" panose="02000000000000000000" pitchFamily="50" charset="0"/>
              </a:rPr>
              <a:t>Art. 74, VI, VIII, </a:t>
            </a:r>
          </a:p>
          <a:p>
            <a:pPr algn="ctr"/>
            <a:r>
              <a:rPr lang="es-MX" sz="1200" dirty="0" smtClean="0">
                <a:solidFill>
                  <a:prstClr val="white"/>
                </a:solidFill>
                <a:latin typeface="Soberana Sans" panose="02000000000000000000" pitchFamily="50" charset="0"/>
              </a:rPr>
              <a:t>79, II, 116, II</a:t>
            </a:r>
            <a:endParaRPr lang="es-MX" sz="1200" dirty="0">
              <a:solidFill>
                <a:prstClr val="white"/>
              </a:solidFill>
              <a:latin typeface="Soberana Sans" panose="02000000000000000000" pitchFamily="50" charset="0"/>
            </a:endParaRPr>
          </a:p>
        </p:txBody>
      </p:sp>
      <p:sp>
        <p:nvSpPr>
          <p:cNvPr id="38" name="22 Rectángulo"/>
          <p:cNvSpPr/>
          <p:nvPr/>
        </p:nvSpPr>
        <p:spPr>
          <a:xfrm>
            <a:off x="492670" y="1276669"/>
            <a:ext cx="751115" cy="396000"/>
          </a:xfrm>
          <a:prstGeom prst="rect">
            <a:avLst/>
          </a:prstGeom>
          <a:solidFill>
            <a:srgbClr val="749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prstClr val="white"/>
                </a:solidFill>
                <a:latin typeface="Soberana Sans" panose="02000000000000000000" pitchFamily="50" charset="0"/>
              </a:rPr>
              <a:t>Art. 6</a:t>
            </a:r>
            <a:endParaRPr lang="es-MX" sz="1200" dirty="0">
              <a:solidFill>
                <a:prstClr val="white"/>
              </a:solidFill>
              <a:latin typeface="Soberana Sans" panose="02000000000000000000" pitchFamily="50" charset="0"/>
            </a:endParaRPr>
          </a:p>
        </p:txBody>
      </p:sp>
      <p:sp>
        <p:nvSpPr>
          <p:cNvPr id="39" name="23 Rectángulo"/>
          <p:cNvSpPr/>
          <p:nvPr/>
        </p:nvSpPr>
        <p:spPr>
          <a:xfrm>
            <a:off x="1531785" y="1282779"/>
            <a:ext cx="914401" cy="396000"/>
          </a:xfrm>
          <a:prstGeom prst="rect">
            <a:avLst/>
          </a:prstGeom>
          <a:solidFill>
            <a:srgbClr val="749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prstClr val="white"/>
                </a:solidFill>
                <a:latin typeface="Soberana Sans" panose="02000000000000000000" pitchFamily="50" charset="0"/>
              </a:rPr>
              <a:t>Art. 26 </a:t>
            </a:r>
            <a:endParaRPr lang="es-MX" sz="1200" dirty="0">
              <a:solidFill>
                <a:prstClr val="white"/>
              </a:solidFill>
              <a:latin typeface="Soberana Sans" panose="02000000000000000000" pitchFamily="50" charset="0"/>
            </a:endParaRPr>
          </a:p>
        </p:txBody>
      </p:sp>
      <p:sp>
        <p:nvSpPr>
          <p:cNvPr id="43" name="27 Rectángulo"/>
          <p:cNvSpPr/>
          <p:nvPr/>
        </p:nvSpPr>
        <p:spPr>
          <a:xfrm>
            <a:off x="2425266" y="2356226"/>
            <a:ext cx="1152000" cy="700028"/>
          </a:xfrm>
          <a:prstGeom prst="rect">
            <a:avLst/>
          </a:prstGeom>
          <a:solidFill>
            <a:srgbClr val="E694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5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Ley General de Contabilidad Gubernamental</a:t>
            </a:r>
          </a:p>
          <a:p>
            <a:pPr algn="ctr"/>
            <a:endParaRPr lang="es-MX" sz="95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44" name="28 Rectángulo"/>
          <p:cNvSpPr/>
          <p:nvPr/>
        </p:nvSpPr>
        <p:spPr>
          <a:xfrm>
            <a:off x="174740" y="2339123"/>
            <a:ext cx="1132287" cy="1054703"/>
          </a:xfrm>
          <a:prstGeom prst="rect">
            <a:avLst/>
          </a:prstGeom>
          <a:solidFill>
            <a:srgbClr val="E694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5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Ley Federal de Transparencia y Acceso a la Información Pública Gubernamental</a:t>
            </a:r>
          </a:p>
        </p:txBody>
      </p:sp>
      <p:sp>
        <p:nvSpPr>
          <p:cNvPr id="45" name="29 Rectángulo"/>
          <p:cNvSpPr/>
          <p:nvPr/>
        </p:nvSpPr>
        <p:spPr>
          <a:xfrm>
            <a:off x="1483650" y="2339123"/>
            <a:ext cx="828000" cy="504000"/>
          </a:xfrm>
          <a:prstGeom prst="rect">
            <a:avLst/>
          </a:prstGeom>
          <a:solidFill>
            <a:srgbClr val="E694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5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Ley de Planeación</a:t>
            </a:r>
          </a:p>
          <a:p>
            <a:pPr algn="ctr"/>
            <a:endParaRPr lang="es-MX" sz="95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46" name="30 Rectángulo"/>
          <p:cNvSpPr/>
          <p:nvPr/>
        </p:nvSpPr>
        <p:spPr>
          <a:xfrm>
            <a:off x="1570717" y="2721751"/>
            <a:ext cx="648000" cy="367274"/>
          </a:xfrm>
          <a:prstGeom prst="rect">
            <a:avLst/>
          </a:prstGeom>
          <a:solidFill>
            <a:srgbClr val="D4DE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Arts. </a:t>
            </a:r>
            <a:b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</a:br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3 y 14</a:t>
            </a:r>
            <a:endParaRPr lang="es-MX" sz="9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48" name="33 Rectángulo"/>
          <p:cNvSpPr/>
          <p:nvPr/>
        </p:nvSpPr>
        <p:spPr>
          <a:xfrm>
            <a:off x="826898" y="4668003"/>
            <a:ext cx="1132287" cy="511629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prstClr val="white"/>
                </a:solidFill>
                <a:latin typeface="Soberana Sans" panose="02000000000000000000" pitchFamily="50" charset="0"/>
              </a:rPr>
              <a:t>Plan Nacional de Desarrollo (PND)</a:t>
            </a:r>
            <a:endParaRPr lang="es-MX" sz="900" dirty="0">
              <a:solidFill>
                <a:prstClr val="white"/>
              </a:solidFill>
              <a:latin typeface="Soberana Sans" panose="02000000000000000000" pitchFamily="50" charset="0"/>
            </a:endParaRPr>
          </a:p>
        </p:txBody>
      </p:sp>
      <p:sp>
        <p:nvSpPr>
          <p:cNvPr id="49" name="34 Rectángulo"/>
          <p:cNvSpPr/>
          <p:nvPr/>
        </p:nvSpPr>
        <p:spPr>
          <a:xfrm>
            <a:off x="2591121" y="2901306"/>
            <a:ext cx="792000" cy="492520"/>
          </a:xfrm>
          <a:prstGeom prst="rect">
            <a:avLst/>
          </a:prstGeom>
          <a:solidFill>
            <a:srgbClr val="D4DE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Arts. </a:t>
            </a:r>
            <a:b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</a:br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54, 61, 79 y 80</a:t>
            </a:r>
            <a:endParaRPr lang="es-MX" sz="9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50" name="35 Rectángulo"/>
          <p:cNvSpPr/>
          <p:nvPr/>
        </p:nvSpPr>
        <p:spPr>
          <a:xfrm>
            <a:off x="3716719" y="2350190"/>
            <a:ext cx="1080000" cy="900000"/>
          </a:xfrm>
          <a:prstGeom prst="rect">
            <a:avLst/>
          </a:prstGeom>
          <a:solidFill>
            <a:srgbClr val="E694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5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Ley de Fiscalización y Rendición de Cuentas de la Federación</a:t>
            </a:r>
          </a:p>
        </p:txBody>
      </p:sp>
      <p:sp>
        <p:nvSpPr>
          <p:cNvPr id="53" name="38 Rectángulo"/>
          <p:cNvSpPr/>
          <p:nvPr/>
        </p:nvSpPr>
        <p:spPr>
          <a:xfrm>
            <a:off x="6604014" y="1283602"/>
            <a:ext cx="914401" cy="396000"/>
          </a:xfrm>
          <a:prstGeom prst="rect">
            <a:avLst/>
          </a:prstGeom>
          <a:solidFill>
            <a:srgbClr val="749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prstClr val="white"/>
                </a:solidFill>
                <a:latin typeface="Soberana Sans" panose="02000000000000000000" pitchFamily="50" charset="0"/>
              </a:rPr>
              <a:t>Art. 134</a:t>
            </a:r>
            <a:endParaRPr lang="es-MX" sz="1200" dirty="0">
              <a:solidFill>
                <a:prstClr val="white"/>
              </a:solidFill>
              <a:latin typeface="Soberana Sans" panose="02000000000000000000" pitchFamily="50" charset="0"/>
            </a:endParaRPr>
          </a:p>
        </p:txBody>
      </p:sp>
      <p:sp>
        <p:nvSpPr>
          <p:cNvPr id="58" name="43 Rectángulo"/>
          <p:cNvSpPr/>
          <p:nvPr/>
        </p:nvSpPr>
        <p:spPr>
          <a:xfrm>
            <a:off x="4938235" y="2360854"/>
            <a:ext cx="1080000" cy="864000"/>
          </a:xfrm>
          <a:prstGeom prst="rect">
            <a:avLst/>
          </a:prstGeom>
          <a:solidFill>
            <a:srgbClr val="E694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5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Ley Orgánica de la Administración Pública</a:t>
            </a:r>
          </a:p>
          <a:p>
            <a:pPr algn="ctr"/>
            <a:endParaRPr lang="es-MX" sz="95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59" name="44 Rectángulo"/>
          <p:cNvSpPr/>
          <p:nvPr/>
        </p:nvSpPr>
        <p:spPr>
          <a:xfrm>
            <a:off x="5042893" y="3063171"/>
            <a:ext cx="864000" cy="360000"/>
          </a:xfrm>
          <a:prstGeom prst="rect">
            <a:avLst/>
          </a:prstGeom>
          <a:solidFill>
            <a:srgbClr val="D4DE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Arts. 31 y 32</a:t>
            </a:r>
            <a:endParaRPr lang="es-MX" sz="9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60" name="45 Rectángulo"/>
          <p:cNvSpPr/>
          <p:nvPr/>
        </p:nvSpPr>
        <p:spPr>
          <a:xfrm>
            <a:off x="6077784" y="2372678"/>
            <a:ext cx="1116000" cy="864000"/>
          </a:xfrm>
          <a:prstGeom prst="rect">
            <a:avLst/>
          </a:prstGeom>
          <a:solidFill>
            <a:srgbClr val="E694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5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Ley Federal de Presupuesto y Responsabilidad Hacendaria</a:t>
            </a:r>
          </a:p>
          <a:p>
            <a:pPr algn="ctr"/>
            <a:endParaRPr lang="es-MX" sz="95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61" name="46 Rectángulo"/>
          <p:cNvSpPr/>
          <p:nvPr/>
        </p:nvSpPr>
        <p:spPr>
          <a:xfrm>
            <a:off x="6164176" y="3045719"/>
            <a:ext cx="950401" cy="1041965"/>
          </a:xfrm>
          <a:prstGeom prst="rect">
            <a:avLst/>
          </a:prstGeom>
          <a:solidFill>
            <a:srgbClr val="D4DE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Art. 1, 2, 6, 7, 24, 25, 27, 42, 45, 61, 77, 78, 82, 83, 85, 106, 107, 110 y 111</a:t>
            </a:r>
            <a:endParaRPr lang="es-MX" sz="9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62" name="47 Rectángulo"/>
          <p:cNvSpPr/>
          <p:nvPr/>
        </p:nvSpPr>
        <p:spPr>
          <a:xfrm>
            <a:off x="7254852" y="2372677"/>
            <a:ext cx="792000" cy="993005"/>
          </a:xfrm>
          <a:prstGeom prst="rect">
            <a:avLst/>
          </a:prstGeom>
          <a:solidFill>
            <a:srgbClr val="E694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5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Ley General de Desarrollo Social</a:t>
            </a:r>
          </a:p>
          <a:p>
            <a:pPr algn="ctr"/>
            <a:endParaRPr lang="es-MX" sz="95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63" name="48 Rectángulo"/>
          <p:cNvSpPr/>
          <p:nvPr/>
        </p:nvSpPr>
        <p:spPr>
          <a:xfrm>
            <a:off x="7320651" y="3242111"/>
            <a:ext cx="648000" cy="360000"/>
          </a:xfrm>
          <a:prstGeom prst="rect">
            <a:avLst/>
          </a:prstGeom>
          <a:solidFill>
            <a:srgbClr val="D4DE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Art. 72 a 80</a:t>
            </a:r>
            <a:endParaRPr lang="es-MX" sz="9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64" name="49 Rectángulo"/>
          <p:cNvSpPr/>
          <p:nvPr/>
        </p:nvSpPr>
        <p:spPr>
          <a:xfrm>
            <a:off x="8114988" y="2372678"/>
            <a:ext cx="952812" cy="540000"/>
          </a:xfrm>
          <a:prstGeom prst="rect">
            <a:avLst/>
          </a:prstGeom>
          <a:solidFill>
            <a:srgbClr val="E694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5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Ley de Coordinación Fiscal</a:t>
            </a:r>
          </a:p>
        </p:txBody>
      </p:sp>
      <p:sp>
        <p:nvSpPr>
          <p:cNvPr id="65" name="50 Rectángulo"/>
          <p:cNvSpPr/>
          <p:nvPr/>
        </p:nvSpPr>
        <p:spPr>
          <a:xfrm>
            <a:off x="5018524" y="4395416"/>
            <a:ext cx="2779128" cy="237600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prstClr val="white"/>
                </a:solidFill>
                <a:latin typeface="Soberana Sans" panose="02000000000000000000" pitchFamily="50" charset="0"/>
              </a:rPr>
              <a:t>Reglamentos de las Leyes</a:t>
            </a:r>
            <a:endParaRPr lang="es-MX" sz="900" dirty="0">
              <a:solidFill>
                <a:prstClr val="white"/>
              </a:solidFill>
              <a:latin typeface="Soberana Sans" panose="02000000000000000000" pitchFamily="50" charset="0"/>
            </a:endParaRPr>
          </a:p>
        </p:txBody>
      </p:sp>
      <p:sp>
        <p:nvSpPr>
          <p:cNvPr id="66" name="51 Rectángulo"/>
          <p:cNvSpPr/>
          <p:nvPr/>
        </p:nvSpPr>
        <p:spPr>
          <a:xfrm>
            <a:off x="5018524" y="4706139"/>
            <a:ext cx="2779128" cy="378663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prstClr val="white"/>
                </a:solidFill>
                <a:latin typeface="Soberana Sans" panose="02000000000000000000" pitchFamily="50" charset="0"/>
              </a:rPr>
              <a:t>Disposiciones Generales del Sistema de Evaluación del Desempeño</a:t>
            </a:r>
            <a:endParaRPr lang="es-MX" sz="900" dirty="0">
              <a:solidFill>
                <a:prstClr val="white"/>
              </a:solidFill>
              <a:latin typeface="Soberana Sans" panose="02000000000000000000" pitchFamily="50" charset="0"/>
            </a:endParaRPr>
          </a:p>
        </p:txBody>
      </p:sp>
      <p:sp>
        <p:nvSpPr>
          <p:cNvPr id="67" name="52 Rectángulo"/>
          <p:cNvSpPr/>
          <p:nvPr/>
        </p:nvSpPr>
        <p:spPr>
          <a:xfrm>
            <a:off x="5018524" y="5156236"/>
            <a:ext cx="2779128" cy="267768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prstClr val="white"/>
                </a:solidFill>
                <a:latin typeface="Soberana Sans" panose="02000000000000000000" pitchFamily="50" charset="0"/>
              </a:rPr>
              <a:t>Lineamientos Generales de Evaluación</a:t>
            </a:r>
            <a:endParaRPr lang="es-MX" sz="900" dirty="0">
              <a:solidFill>
                <a:prstClr val="white"/>
              </a:solidFill>
              <a:latin typeface="Soberana Sans" panose="02000000000000000000" pitchFamily="50" charset="0"/>
            </a:endParaRPr>
          </a:p>
        </p:txBody>
      </p:sp>
      <p:sp>
        <p:nvSpPr>
          <p:cNvPr id="68" name="53 Rectángulo"/>
          <p:cNvSpPr/>
          <p:nvPr/>
        </p:nvSpPr>
        <p:spPr>
          <a:xfrm>
            <a:off x="5018524" y="5497640"/>
            <a:ext cx="2779128" cy="294545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prstClr val="white"/>
                </a:solidFill>
                <a:latin typeface="Soberana Sans" panose="02000000000000000000" pitchFamily="50" charset="0"/>
              </a:rPr>
              <a:t>Lineamientos del Proceso Presupuestario</a:t>
            </a:r>
            <a:endParaRPr lang="es-MX" sz="900" dirty="0">
              <a:solidFill>
                <a:prstClr val="white"/>
              </a:solidFill>
              <a:latin typeface="Soberana Sans" panose="02000000000000000000" pitchFamily="50" charset="0"/>
            </a:endParaRPr>
          </a:p>
        </p:txBody>
      </p:sp>
      <p:sp>
        <p:nvSpPr>
          <p:cNvPr id="76" name="61 Rectángulo"/>
          <p:cNvSpPr/>
          <p:nvPr/>
        </p:nvSpPr>
        <p:spPr>
          <a:xfrm>
            <a:off x="1798624" y="4013662"/>
            <a:ext cx="1113251" cy="601718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prstClr val="white"/>
                </a:solidFill>
                <a:latin typeface="Soberana Sans" panose="02000000000000000000" pitchFamily="50" charset="0"/>
              </a:rPr>
              <a:t>Lineamientos Programas derivados del PND</a:t>
            </a:r>
            <a:endParaRPr lang="es-MX" sz="900" dirty="0">
              <a:solidFill>
                <a:prstClr val="white"/>
              </a:solidFill>
              <a:latin typeface="Soberana Sans" panose="02000000000000000000" pitchFamily="50" charset="0"/>
            </a:endParaRPr>
          </a:p>
        </p:txBody>
      </p:sp>
      <p:cxnSp>
        <p:nvCxnSpPr>
          <p:cNvPr id="3" name="Conector angular 2"/>
          <p:cNvCxnSpPr>
            <a:stCxn id="38" idx="2"/>
            <a:endCxn id="44" idx="0"/>
          </p:cNvCxnSpPr>
          <p:nvPr/>
        </p:nvCxnSpPr>
        <p:spPr>
          <a:xfrm rot="5400000">
            <a:off x="471329" y="1942224"/>
            <a:ext cx="666454" cy="127344"/>
          </a:xfrm>
          <a:prstGeom prst="bentConnector3">
            <a:avLst/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angular 4"/>
          <p:cNvCxnSpPr>
            <a:stCxn id="39" idx="2"/>
            <a:endCxn id="48" idx="0"/>
          </p:cNvCxnSpPr>
          <p:nvPr/>
        </p:nvCxnSpPr>
        <p:spPr>
          <a:xfrm rot="5400000">
            <a:off x="196402" y="2875419"/>
            <a:ext cx="2989224" cy="595944"/>
          </a:xfrm>
          <a:prstGeom prst="bentConnector3">
            <a:avLst>
              <a:gd name="adj1" fmla="val 10898"/>
            </a:avLst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ector angular 90"/>
          <p:cNvCxnSpPr>
            <a:stCxn id="34" idx="2"/>
            <a:endCxn id="50" idx="0"/>
          </p:cNvCxnSpPr>
          <p:nvPr/>
        </p:nvCxnSpPr>
        <p:spPr>
          <a:xfrm rot="16200000" flipH="1">
            <a:off x="3362004" y="1455474"/>
            <a:ext cx="675203" cy="1114227"/>
          </a:xfrm>
          <a:prstGeom prst="bentConnector3">
            <a:avLst>
              <a:gd name="adj1" fmla="val 50000"/>
            </a:avLst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ector angular 92"/>
          <p:cNvCxnSpPr>
            <a:stCxn id="35" idx="2"/>
            <a:endCxn id="43" idx="0"/>
          </p:cNvCxnSpPr>
          <p:nvPr/>
        </p:nvCxnSpPr>
        <p:spPr>
          <a:xfrm rot="5400000">
            <a:off x="3437497" y="1236438"/>
            <a:ext cx="683557" cy="1556018"/>
          </a:xfrm>
          <a:prstGeom prst="bentConnector3">
            <a:avLst>
              <a:gd name="adj1" fmla="val 50000"/>
            </a:avLst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ector angular 95"/>
          <p:cNvCxnSpPr>
            <a:stCxn id="53" idx="2"/>
            <a:endCxn id="58" idx="0"/>
          </p:cNvCxnSpPr>
          <p:nvPr/>
        </p:nvCxnSpPr>
        <p:spPr>
          <a:xfrm rot="5400000">
            <a:off x="5929099" y="1228738"/>
            <a:ext cx="681252" cy="1582980"/>
          </a:xfrm>
          <a:prstGeom prst="bentConnector3">
            <a:avLst/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ector angular 97"/>
          <p:cNvCxnSpPr>
            <a:stCxn id="53" idx="2"/>
            <a:endCxn id="64" idx="0"/>
          </p:cNvCxnSpPr>
          <p:nvPr/>
        </p:nvCxnSpPr>
        <p:spPr>
          <a:xfrm rot="16200000" flipH="1">
            <a:off x="7479766" y="1261050"/>
            <a:ext cx="693076" cy="1530179"/>
          </a:xfrm>
          <a:prstGeom prst="bentConnector3">
            <a:avLst/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angular 99"/>
          <p:cNvCxnSpPr>
            <a:stCxn id="53" idx="2"/>
            <a:endCxn id="60" idx="0"/>
          </p:cNvCxnSpPr>
          <p:nvPr/>
        </p:nvCxnSpPr>
        <p:spPr>
          <a:xfrm rot="5400000">
            <a:off x="6501962" y="1813425"/>
            <a:ext cx="693076" cy="425431"/>
          </a:xfrm>
          <a:prstGeom prst="bentConnector3">
            <a:avLst/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angular 101"/>
          <p:cNvCxnSpPr>
            <a:stCxn id="53" idx="2"/>
            <a:endCxn id="62" idx="0"/>
          </p:cNvCxnSpPr>
          <p:nvPr/>
        </p:nvCxnSpPr>
        <p:spPr>
          <a:xfrm rot="16200000" flipH="1">
            <a:off x="7009496" y="1731320"/>
            <a:ext cx="693075" cy="589637"/>
          </a:xfrm>
          <a:prstGeom prst="bentConnector3">
            <a:avLst/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angular 112"/>
          <p:cNvCxnSpPr>
            <a:stCxn id="49" idx="2"/>
            <a:endCxn id="23" idx="1"/>
          </p:cNvCxnSpPr>
          <p:nvPr/>
        </p:nvCxnSpPr>
        <p:spPr>
          <a:xfrm rot="16200000" flipH="1">
            <a:off x="2640613" y="3740333"/>
            <a:ext cx="2728013" cy="2034997"/>
          </a:xfrm>
          <a:prstGeom prst="bentConnector2">
            <a:avLst/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angular 114"/>
          <p:cNvCxnSpPr>
            <a:stCxn id="76" idx="2"/>
            <a:endCxn id="48" idx="3"/>
          </p:cNvCxnSpPr>
          <p:nvPr/>
        </p:nvCxnSpPr>
        <p:spPr>
          <a:xfrm rot="5400000">
            <a:off x="2002999" y="4571567"/>
            <a:ext cx="308438" cy="396065"/>
          </a:xfrm>
          <a:prstGeom prst="bentConnector2">
            <a:avLst/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angular 142"/>
          <p:cNvCxnSpPr>
            <a:stCxn id="63" idx="2"/>
            <a:endCxn id="67" idx="3"/>
          </p:cNvCxnSpPr>
          <p:nvPr/>
        </p:nvCxnSpPr>
        <p:spPr>
          <a:xfrm rot="16200000" flipH="1">
            <a:off x="6877147" y="4369614"/>
            <a:ext cx="1688009" cy="153001"/>
          </a:xfrm>
          <a:prstGeom prst="bentConnector4">
            <a:avLst>
              <a:gd name="adj1" fmla="val 12742"/>
              <a:gd name="adj2" fmla="val 361174"/>
            </a:avLst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48 Rectángulo"/>
          <p:cNvSpPr/>
          <p:nvPr/>
        </p:nvSpPr>
        <p:spPr>
          <a:xfrm>
            <a:off x="8317284" y="2874927"/>
            <a:ext cx="648000" cy="360000"/>
          </a:xfrm>
          <a:prstGeom prst="rect">
            <a:avLst/>
          </a:prstGeom>
          <a:solidFill>
            <a:srgbClr val="D4DE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Art. 49 Frac. V</a:t>
            </a:r>
            <a:endParaRPr lang="es-MX" sz="900" dirty="0">
              <a:solidFill>
                <a:schemeClr val="tx1">
                  <a:lumMod val="75000"/>
                  <a:lumOff val="2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69" name="116 Rectángulo"/>
          <p:cNvSpPr/>
          <p:nvPr/>
        </p:nvSpPr>
        <p:spPr>
          <a:xfrm>
            <a:off x="1775627" y="3486832"/>
            <a:ext cx="1132287" cy="4186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>
                <a:solidFill>
                  <a:schemeClr val="tx1"/>
                </a:solidFill>
                <a:latin typeface="Soberana Sans" panose="02000000000000000000" pitchFamily="50" charset="0"/>
              </a:rPr>
              <a:t>CONEVAL Autónomo</a:t>
            </a:r>
            <a:endParaRPr lang="es-MX" sz="1000" dirty="0">
              <a:solidFill>
                <a:schemeClr val="tx1"/>
              </a:solidFill>
              <a:latin typeface="Soberana Sans" panose="02000000000000000000" pitchFamily="50" charset="0"/>
            </a:endParaRPr>
          </a:p>
        </p:txBody>
      </p:sp>
      <p:cxnSp>
        <p:nvCxnSpPr>
          <p:cNvPr id="4" name="Conector angular 3"/>
          <p:cNvCxnSpPr>
            <a:stCxn id="39" idx="2"/>
            <a:endCxn id="69" idx="0"/>
          </p:cNvCxnSpPr>
          <p:nvPr/>
        </p:nvCxnSpPr>
        <p:spPr>
          <a:xfrm rot="16200000" flipH="1">
            <a:off x="1261352" y="2406412"/>
            <a:ext cx="1808053" cy="352785"/>
          </a:xfrm>
          <a:prstGeom prst="bentConnector3">
            <a:avLst>
              <a:gd name="adj1" fmla="val 18108"/>
            </a:avLst>
          </a:prstGeom>
          <a:ln>
            <a:solidFill>
              <a:srgbClr val="325C5F"/>
            </a:solidFill>
            <a:prstDash val="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33 Rectángulo"/>
          <p:cNvSpPr/>
          <p:nvPr/>
        </p:nvSpPr>
        <p:spPr>
          <a:xfrm>
            <a:off x="1303293" y="5610210"/>
            <a:ext cx="1381096" cy="511629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prstClr val="white"/>
                </a:solidFill>
                <a:latin typeface="Soberana Sans" panose="02000000000000000000" pitchFamily="50" charset="0"/>
              </a:rPr>
              <a:t>Plan Nacional de Financiamiento del Desarrollo</a:t>
            </a:r>
            <a:endParaRPr lang="es-MX" sz="900" dirty="0">
              <a:solidFill>
                <a:prstClr val="white"/>
              </a:solidFill>
              <a:latin typeface="Soberana Sans" panose="02000000000000000000" pitchFamily="50" charset="0"/>
            </a:endParaRPr>
          </a:p>
        </p:txBody>
      </p:sp>
      <p:sp>
        <p:nvSpPr>
          <p:cNvPr id="77" name="33 Rectángulo"/>
          <p:cNvSpPr/>
          <p:nvPr/>
        </p:nvSpPr>
        <p:spPr>
          <a:xfrm>
            <a:off x="1307027" y="6254594"/>
            <a:ext cx="1381096" cy="511629"/>
          </a:xfrm>
          <a:prstGeom prst="rect">
            <a:avLst/>
          </a:prstGeom>
          <a:solidFill>
            <a:srgbClr val="807F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prstClr val="white"/>
                </a:solidFill>
                <a:latin typeface="Soberana Sans" panose="02000000000000000000" pitchFamily="50" charset="0"/>
              </a:rPr>
              <a:t>Programa para un Gobierno Cercano y Moderno</a:t>
            </a:r>
            <a:endParaRPr lang="es-MX" sz="900" dirty="0">
              <a:solidFill>
                <a:prstClr val="white"/>
              </a:solidFill>
              <a:latin typeface="Soberana Sans" panose="02000000000000000000" pitchFamily="50" charset="0"/>
            </a:endParaRPr>
          </a:p>
        </p:txBody>
      </p:sp>
      <p:cxnSp>
        <p:nvCxnSpPr>
          <p:cNvPr id="78" name="Conector angular 77"/>
          <p:cNvCxnSpPr>
            <a:stCxn id="48" idx="2"/>
            <a:endCxn id="75" idx="1"/>
          </p:cNvCxnSpPr>
          <p:nvPr/>
        </p:nvCxnSpPr>
        <p:spPr>
          <a:xfrm rot="5400000">
            <a:off x="1004972" y="5477954"/>
            <a:ext cx="686393" cy="89749"/>
          </a:xfrm>
          <a:prstGeom prst="bentConnector4">
            <a:avLst>
              <a:gd name="adj1" fmla="val 31365"/>
              <a:gd name="adj2" fmla="val 354710"/>
            </a:avLst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ector angular 88"/>
          <p:cNvCxnSpPr>
            <a:stCxn id="75" idx="1"/>
            <a:endCxn id="77" idx="1"/>
          </p:cNvCxnSpPr>
          <p:nvPr/>
        </p:nvCxnSpPr>
        <p:spPr>
          <a:xfrm rot="10800000" flipH="1" flipV="1">
            <a:off x="1303293" y="5866025"/>
            <a:ext cx="3734" cy="644384"/>
          </a:xfrm>
          <a:prstGeom prst="bentConnector3">
            <a:avLst>
              <a:gd name="adj1" fmla="val -6122121"/>
            </a:avLst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ector angular 93"/>
          <p:cNvCxnSpPr>
            <a:stCxn id="23" idx="3"/>
          </p:cNvCxnSpPr>
          <p:nvPr/>
        </p:nvCxnSpPr>
        <p:spPr>
          <a:xfrm flipH="1">
            <a:off x="2662657" y="6121839"/>
            <a:ext cx="5134995" cy="512730"/>
          </a:xfrm>
          <a:prstGeom prst="bentConnector3">
            <a:avLst>
              <a:gd name="adj1" fmla="val -4452"/>
            </a:avLst>
          </a:prstGeom>
          <a:ln>
            <a:solidFill>
              <a:srgbClr val="325C5F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6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PbR-SED. Actores relevantes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 descr="http://www.sitrainsc.com/images/links/shc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" y="1011431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bservatoriopoliticasocial.org/wordpress/wp-content/uploads/2014/02/coneval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9" y="1237851"/>
            <a:ext cx="21590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piproyectos.com/wp-content/uploads/2015/03/LINK-Inec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9" y="5268712"/>
            <a:ext cx="2282825" cy="10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1" descr="http://www.inee.edu.mx/templates/ju_otan/images/logoINE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244898"/>
            <a:ext cx="1533525" cy="99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5314950" y="3086100"/>
            <a:ext cx="1702950" cy="514349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Evaluación</a:t>
            </a:r>
          </a:p>
          <a:p>
            <a:pPr algn="ctr"/>
            <a:r>
              <a:rPr lang="es-ES" sz="1200" dirty="0"/>
              <a:t>LFPRH Art. </a:t>
            </a:r>
            <a:r>
              <a:rPr lang="es-ES" sz="1200" dirty="0" smtClean="0"/>
              <a:t>110</a:t>
            </a:r>
            <a:endParaRPr lang="es-MX" sz="1200" dirty="0"/>
          </a:p>
        </p:txBody>
      </p:sp>
      <p:sp>
        <p:nvSpPr>
          <p:cNvPr id="22" name="21 Rectángulo"/>
          <p:cNvSpPr/>
          <p:nvPr/>
        </p:nvSpPr>
        <p:spPr>
          <a:xfrm>
            <a:off x="2066925" y="3086100"/>
            <a:ext cx="1731962" cy="514349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Monitoreo</a:t>
            </a:r>
          </a:p>
          <a:p>
            <a:pPr algn="ctr"/>
            <a:r>
              <a:rPr lang="es-ES" sz="1200" dirty="0" smtClean="0"/>
              <a:t>LFPRH Art. 111</a:t>
            </a:r>
            <a:endParaRPr lang="es-MX" sz="1200" dirty="0"/>
          </a:p>
        </p:txBody>
      </p:sp>
      <p:cxnSp>
        <p:nvCxnSpPr>
          <p:cNvPr id="17" name="16 Conector angular"/>
          <p:cNvCxnSpPr>
            <a:stCxn id="57" idx="2"/>
            <a:endCxn id="22" idx="0"/>
          </p:cNvCxnSpPr>
          <p:nvPr/>
        </p:nvCxnSpPr>
        <p:spPr>
          <a:xfrm rot="5400000">
            <a:off x="3417093" y="1993898"/>
            <a:ext cx="608015" cy="1576388"/>
          </a:xfrm>
          <a:prstGeom prst="bentConnector3">
            <a:avLst/>
          </a:prstGeom>
          <a:ln>
            <a:solidFill>
              <a:srgbClr val="807F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angular"/>
          <p:cNvCxnSpPr>
            <a:stCxn id="57" idx="2"/>
            <a:endCxn id="21" idx="0"/>
          </p:cNvCxnSpPr>
          <p:nvPr/>
        </p:nvCxnSpPr>
        <p:spPr>
          <a:xfrm rot="16200000" flipH="1">
            <a:off x="5033852" y="1953526"/>
            <a:ext cx="608015" cy="1657131"/>
          </a:xfrm>
          <a:prstGeom prst="bentConnector3">
            <a:avLst/>
          </a:prstGeom>
          <a:ln>
            <a:solidFill>
              <a:srgbClr val="807F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3505199" y="3914776"/>
            <a:ext cx="2047875" cy="790576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Información de Desempeño</a:t>
            </a:r>
            <a:endParaRPr lang="es-MX" sz="1600" dirty="0"/>
          </a:p>
        </p:txBody>
      </p:sp>
      <p:cxnSp>
        <p:nvCxnSpPr>
          <p:cNvPr id="28" name="27 Conector angular"/>
          <p:cNvCxnSpPr>
            <a:stCxn id="22" idx="2"/>
            <a:endCxn id="31" idx="0"/>
          </p:cNvCxnSpPr>
          <p:nvPr/>
        </p:nvCxnSpPr>
        <p:spPr>
          <a:xfrm rot="16200000" flipH="1">
            <a:off x="3573858" y="2959496"/>
            <a:ext cx="314327" cy="1596231"/>
          </a:xfrm>
          <a:prstGeom prst="bentConnector3">
            <a:avLst/>
          </a:prstGeom>
          <a:ln>
            <a:solidFill>
              <a:srgbClr val="807F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angular"/>
          <p:cNvCxnSpPr>
            <a:stCxn id="21" idx="2"/>
            <a:endCxn id="31" idx="0"/>
          </p:cNvCxnSpPr>
          <p:nvPr/>
        </p:nvCxnSpPr>
        <p:spPr>
          <a:xfrm rot="5400000">
            <a:off x="5190618" y="2938968"/>
            <a:ext cx="314327" cy="1637288"/>
          </a:xfrm>
          <a:prstGeom prst="bentConnector3">
            <a:avLst/>
          </a:prstGeom>
          <a:ln>
            <a:solidFill>
              <a:srgbClr val="807F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3515359" y="4947921"/>
            <a:ext cx="2047875" cy="395288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PbR</a:t>
            </a:r>
            <a:endParaRPr lang="es-MX" sz="1600" dirty="0"/>
          </a:p>
        </p:txBody>
      </p:sp>
      <p:cxnSp>
        <p:nvCxnSpPr>
          <p:cNvPr id="2053" name="2052 Conector angular"/>
          <p:cNvCxnSpPr>
            <a:stCxn id="31" idx="2"/>
            <a:endCxn id="38" idx="0"/>
          </p:cNvCxnSpPr>
          <p:nvPr/>
        </p:nvCxnSpPr>
        <p:spPr>
          <a:xfrm rot="16200000" flipH="1">
            <a:off x="4412933" y="4821556"/>
            <a:ext cx="242569" cy="10160"/>
          </a:xfrm>
          <a:prstGeom prst="bentConnector3">
            <a:avLst/>
          </a:prstGeom>
          <a:ln>
            <a:solidFill>
              <a:srgbClr val="807F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8" name="2057 Conector angular"/>
          <p:cNvCxnSpPr>
            <a:stCxn id="2054" idx="0"/>
            <a:endCxn id="31" idx="1"/>
          </p:cNvCxnSpPr>
          <p:nvPr/>
        </p:nvCxnSpPr>
        <p:spPr>
          <a:xfrm rot="5400000" flipH="1" flipV="1">
            <a:off x="1942406" y="3705920"/>
            <a:ext cx="958648" cy="2166937"/>
          </a:xfrm>
          <a:prstGeom prst="bentConnector2">
            <a:avLst/>
          </a:prstGeom>
          <a:ln>
            <a:solidFill>
              <a:srgbClr val="807F83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0" name="2059 Conector angular"/>
          <p:cNvCxnSpPr>
            <a:stCxn id="2055" idx="0"/>
            <a:endCxn id="31" idx="3"/>
          </p:cNvCxnSpPr>
          <p:nvPr/>
        </p:nvCxnSpPr>
        <p:spPr>
          <a:xfrm rot="16200000" flipV="1">
            <a:off x="6064352" y="3798786"/>
            <a:ext cx="934834" cy="1957389"/>
          </a:xfrm>
          <a:prstGeom prst="bentConnector2">
            <a:avLst/>
          </a:prstGeom>
          <a:ln>
            <a:solidFill>
              <a:srgbClr val="807F83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1" name="Picture 9" descr="http://www.asf.gob.mx/view/asset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99" y="3095623"/>
            <a:ext cx="160972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55 Rectángulo"/>
          <p:cNvSpPr/>
          <p:nvPr/>
        </p:nvSpPr>
        <p:spPr>
          <a:xfrm>
            <a:off x="3475831" y="925116"/>
            <a:ext cx="2047875" cy="677068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Sistema de Evaluación del Desempeño</a:t>
            </a:r>
            <a:endParaRPr lang="es-MX" sz="1600" dirty="0"/>
          </a:p>
        </p:txBody>
      </p:sp>
      <p:sp>
        <p:nvSpPr>
          <p:cNvPr id="57" name="56 Rectángulo"/>
          <p:cNvSpPr/>
          <p:nvPr/>
        </p:nvSpPr>
        <p:spPr>
          <a:xfrm>
            <a:off x="3485356" y="1801017"/>
            <a:ext cx="2047875" cy="677068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Planeación y programación (MIR)</a:t>
            </a:r>
          </a:p>
          <a:p>
            <a:pPr algn="ctr"/>
            <a:r>
              <a:rPr lang="es-ES" sz="1200" dirty="0" smtClean="0"/>
              <a:t>LFPRH – Art. 27</a:t>
            </a:r>
            <a:endParaRPr lang="es-MX" sz="1200" dirty="0"/>
          </a:p>
        </p:txBody>
      </p:sp>
      <p:cxnSp>
        <p:nvCxnSpPr>
          <p:cNvPr id="2072" name="2071 Conector angular"/>
          <p:cNvCxnSpPr>
            <a:stCxn id="56" idx="2"/>
            <a:endCxn id="57" idx="0"/>
          </p:cNvCxnSpPr>
          <p:nvPr/>
        </p:nvCxnSpPr>
        <p:spPr>
          <a:xfrm rot="16200000" flipH="1">
            <a:off x="4405115" y="1696837"/>
            <a:ext cx="198833" cy="9525"/>
          </a:xfrm>
          <a:prstGeom prst="bentConnector3">
            <a:avLst/>
          </a:prstGeom>
          <a:ln>
            <a:solidFill>
              <a:srgbClr val="807F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angular"/>
          <p:cNvCxnSpPr>
            <a:stCxn id="2061" idx="0"/>
          </p:cNvCxnSpPr>
          <p:nvPr/>
        </p:nvCxnSpPr>
        <p:spPr>
          <a:xfrm rot="16200000" flipV="1">
            <a:off x="6557566" y="1342627"/>
            <a:ext cx="728662" cy="2777330"/>
          </a:xfrm>
          <a:prstGeom prst="bentConnector2">
            <a:avLst/>
          </a:prstGeom>
          <a:ln>
            <a:solidFill>
              <a:srgbClr val="807F83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angular"/>
          <p:cNvCxnSpPr>
            <a:stCxn id="2061" idx="2"/>
          </p:cNvCxnSpPr>
          <p:nvPr/>
        </p:nvCxnSpPr>
        <p:spPr>
          <a:xfrm rot="5400000">
            <a:off x="6679405" y="2474119"/>
            <a:ext cx="514353" cy="2747963"/>
          </a:xfrm>
          <a:prstGeom prst="bentConnector2">
            <a:avLst/>
          </a:prstGeom>
          <a:ln>
            <a:solidFill>
              <a:srgbClr val="807F83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7 Elipse"/>
          <p:cNvSpPr/>
          <p:nvPr/>
        </p:nvSpPr>
        <p:spPr>
          <a:xfrm>
            <a:off x="3999705" y="2686458"/>
            <a:ext cx="1019175" cy="1047750"/>
          </a:xfrm>
          <a:prstGeom prst="ellipse">
            <a:avLst/>
          </a:prstGeom>
          <a:ln>
            <a:solidFill>
              <a:srgbClr val="325C5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APF</a:t>
            </a:r>
            <a:endParaRPr lang="es-ES" dirty="0"/>
          </a:p>
        </p:txBody>
      </p:sp>
      <p:sp>
        <p:nvSpPr>
          <p:cNvPr id="85" name="84 Rectángulo"/>
          <p:cNvSpPr/>
          <p:nvPr/>
        </p:nvSpPr>
        <p:spPr>
          <a:xfrm>
            <a:off x="1708149" y="924515"/>
            <a:ext cx="1520826" cy="677068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Sistema Nacional de Planeación Democrática</a:t>
            </a:r>
            <a:endParaRPr lang="es-MX" sz="1100" dirty="0"/>
          </a:p>
        </p:txBody>
      </p:sp>
      <p:cxnSp>
        <p:nvCxnSpPr>
          <p:cNvPr id="49" name="48 Conector angular"/>
          <p:cNvCxnSpPr>
            <a:stCxn id="85" idx="2"/>
            <a:endCxn id="57" idx="1"/>
          </p:cNvCxnSpPr>
          <p:nvPr/>
        </p:nvCxnSpPr>
        <p:spPr>
          <a:xfrm rot="16200000" flipH="1">
            <a:off x="2707975" y="1362170"/>
            <a:ext cx="537968" cy="1016794"/>
          </a:xfrm>
          <a:prstGeom prst="bentConnector2">
            <a:avLst/>
          </a:prstGeom>
          <a:ln>
            <a:solidFill>
              <a:srgbClr val="807F83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ttps://pbs.twimg.com/media/CyrojS6UQAA2LRa.png:lar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4035" y="5387782"/>
            <a:ext cx="1542648" cy="14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nmujeres.gob.mx/img/encabezado_201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4053" y="5497994"/>
            <a:ext cx="2498761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PbR-SED ¿Quién se involucra? 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5280214" y="1207292"/>
            <a:ext cx="1822967" cy="376216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Conduce el proceso de instrumentación del PbR-SED</a:t>
            </a:r>
            <a:endParaRPr lang="es-MX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6781777" y="1927155"/>
            <a:ext cx="2130207" cy="563298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Coordina la </a:t>
            </a:r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evaluación y el monitoreo de programas y políticas </a:t>
            </a: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sociales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Desarrolla metodologías para la aplicación de las evaluaciones</a:t>
            </a:r>
            <a:endParaRPr lang="es-MX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7190125" y="2865890"/>
            <a:ext cx="1608635" cy="512089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Establece los objetivos y prioridades a las que se orienta el quehacer del gobierno y el presupuesto</a:t>
            </a:r>
            <a:endParaRPr lang="es-MX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nillo 34"/>
          <p:cNvSpPr/>
          <p:nvPr/>
        </p:nvSpPr>
        <p:spPr>
          <a:xfrm>
            <a:off x="2720504" y="1784784"/>
            <a:ext cx="4027381" cy="3373597"/>
          </a:xfrm>
          <a:prstGeom prst="donut">
            <a:avLst>
              <a:gd name="adj" fmla="val 8172"/>
            </a:avLst>
          </a:prstGeom>
          <a:solidFill>
            <a:srgbClr val="B3C4A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5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orma libre 36"/>
          <p:cNvSpPr/>
          <p:nvPr/>
        </p:nvSpPr>
        <p:spPr>
          <a:xfrm>
            <a:off x="4854242" y="1826114"/>
            <a:ext cx="965511" cy="599506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rgbClr val="325C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465" tIns="105465" rIns="105465" bIns="10546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SHCP</a:t>
            </a:r>
            <a:endParaRPr lang="es-MX" sz="1000" kern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orma libre 38"/>
          <p:cNvSpPr/>
          <p:nvPr/>
        </p:nvSpPr>
        <p:spPr>
          <a:xfrm>
            <a:off x="5551075" y="2341966"/>
            <a:ext cx="965511" cy="599506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rgbClr val="325C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465" tIns="105465" rIns="105465" bIns="10546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CONEVAL (Evaluación Social)</a:t>
            </a:r>
            <a:endParaRPr lang="es-MX" sz="1000" kern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orma libre 39"/>
          <p:cNvSpPr/>
          <p:nvPr/>
        </p:nvSpPr>
        <p:spPr>
          <a:xfrm>
            <a:off x="5912492" y="3011019"/>
            <a:ext cx="965511" cy="599506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rgbClr val="325C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465" tIns="105465" rIns="105465" bIns="10546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Presidencia de la República</a:t>
            </a:r>
            <a:endParaRPr lang="es-MX" sz="1000" kern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orma libre 40"/>
          <p:cNvSpPr/>
          <p:nvPr/>
        </p:nvSpPr>
        <p:spPr>
          <a:xfrm>
            <a:off x="5811312" y="3705408"/>
            <a:ext cx="965511" cy="599506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rgbClr val="325C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465" tIns="105465" rIns="105465" bIns="10546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Poder Legislativo</a:t>
            </a:r>
            <a:endParaRPr lang="es-MX" sz="1000" kern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orma libre 41"/>
          <p:cNvSpPr/>
          <p:nvPr/>
        </p:nvSpPr>
        <p:spPr>
          <a:xfrm>
            <a:off x="5280214" y="4304914"/>
            <a:ext cx="965511" cy="599506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rgbClr val="325C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465" tIns="105465" rIns="105465" bIns="10546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Entidades y dependencias de la APF</a:t>
            </a:r>
            <a:endParaRPr lang="es-MX" sz="1000" kern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rma libre 42"/>
          <p:cNvSpPr/>
          <p:nvPr/>
        </p:nvSpPr>
        <p:spPr>
          <a:xfrm>
            <a:off x="4167242" y="4708752"/>
            <a:ext cx="1215107" cy="599506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rgbClr val="325C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465" tIns="105465" rIns="105465" bIns="10546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Entidades </a:t>
            </a:r>
            <a:r>
              <a:rPr lang="es-MX" sz="900" dirty="0">
                <a:latin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s-MX" sz="900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ederativas, municipios (G. subnacionales)</a:t>
            </a:r>
            <a:endParaRPr lang="es-MX" sz="900" kern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rma libre 43"/>
          <p:cNvSpPr/>
          <p:nvPr/>
        </p:nvSpPr>
        <p:spPr>
          <a:xfrm>
            <a:off x="3207400" y="4282018"/>
            <a:ext cx="1051522" cy="599506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rgbClr val="325C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465" tIns="105465" rIns="105465" bIns="10546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Organismos internacionales</a:t>
            </a:r>
            <a:endParaRPr lang="es-MX" sz="1000" kern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rma libre 44"/>
          <p:cNvSpPr/>
          <p:nvPr/>
        </p:nvSpPr>
        <p:spPr>
          <a:xfrm>
            <a:off x="2641078" y="3692730"/>
            <a:ext cx="965511" cy="599506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rgbClr val="325C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465" tIns="105465" rIns="105465" bIns="10546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Órganos autónomos</a:t>
            </a:r>
            <a:endParaRPr lang="es-MX" sz="1000" kern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orma libre 45"/>
          <p:cNvSpPr/>
          <p:nvPr/>
        </p:nvSpPr>
        <p:spPr>
          <a:xfrm>
            <a:off x="2641078" y="2957085"/>
            <a:ext cx="965511" cy="599506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rgbClr val="325C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465" tIns="105465" rIns="105465" bIns="10546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Órganos Fiscalizadores</a:t>
            </a:r>
            <a:endParaRPr lang="es-MX" sz="1000" kern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orma libre 46"/>
          <p:cNvSpPr/>
          <p:nvPr/>
        </p:nvSpPr>
        <p:spPr>
          <a:xfrm>
            <a:off x="2983197" y="2309555"/>
            <a:ext cx="965511" cy="599506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rgbClr val="325C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465" tIns="105465" rIns="105465" bIns="10546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kern="1200" dirty="0" smtClean="0">
                <a:latin typeface="Calibri" panose="020F0502020204030204" pitchFamily="34" charset="0"/>
                <a:cs typeface="Arial" panose="020B0604020202020204" pitchFamily="34" charset="0"/>
              </a:rPr>
              <a:t>Sociedad civil</a:t>
            </a:r>
            <a:endParaRPr lang="es-MX" sz="1000" kern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ángulo redondeado 47"/>
          <p:cNvSpPr/>
          <p:nvPr/>
        </p:nvSpPr>
        <p:spPr>
          <a:xfrm>
            <a:off x="7103181" y="3705408"/>
            <a:ext cx="1761367" cy="681591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Aprueba reformas y utiliza la información del desempeño para la toma de decisiones como la aprobación  del presupuesto</a:t>
            </a:r>
            <a:endParaRPr lang="es-MX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ángulo redondeado 49"/>
          <p:cNvSpPr/>
          <p:nvPr/>
        </p:nvSpPr>
        <p:spPr>
          <a:xfrm>
            <a:off x="6780347" y="4791895"/>
            <a:ext cx="1946449" cy="675062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Mejoran la calidad del gasto utilizando la información del desempeño y de las evaluaciones para mejorar sus resultados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Rinden cuentas a la ciudadanía </a:t>
            </a:r>
            <a:endParaRPr lang="es-MX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ector recto de flecha 50"/>
          <p:cNvCxnSpPr>
            <a:stCxn id="42" idx="2"/>
            <a:endCxn id="50" idx="1"/>
          </p:cNvCxnSpPr>
          <p:nvPr/>
        </p:nvCxnSpPr>
        <p:spPr>
          <a:xfrm>
            <a:off x="6245726" y="4604667"/>
            <a:ext cx="534621" cy="52475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ángulo redondeado 51"/>
          <p:cNvSpPr/>
          <p:nvPr/>
        </p:nvSpPr>
        <p:spPr>
          <a:xfrm>
            <a:off x="2866945" y="5638475"/>
            <a:ext cx="3815699" cy="675062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Adecuan la normatividad, orientan sus procesos a resultados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Mejoran la calidad del gasto utilizando la información del desempeño y de las evaluaciones para mejorar sus resultados.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Participan en la armonización contable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Rinden cuentas a la ciudadanía </a:t>
            </a:r>
            <a:endParaRPr lang="es-MX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ector recto de flecha 52"/>
          <p:cNvCxnSpPr>
            <a:stCxn id="43" idx="3"/>
            <a:endCxn id="52" idx="0"/>
          </p:cNvCxnSpPr>
          <p:nvPr/>
        </p:nvCxnSpPr>
        <p:spPr>
          <a:xfrm flipH="1">
            <a:off x="4774795" y="5308259"/>
            <a:ext cx="1" cy="33021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ángulo redondeado 53"/>
          <p:cNvSpPr/>
          <p:nvPr/>
        </p:nvSpPr>
        <p:spPr>
          <a:xfrm>
            <a:off x="559336" y="5011470"/>
            <a:ext cx="2084982" cy="694135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Colaboran brindando asistencia técnica y financiera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Promueven las mejores prácticas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Generan información útil para mejorar los resultados del gasto</a:t>
            </a:r>
            <a:endParaRPr lang="es-MX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orma libre 54"/>
          <p:cNvSpPr/>
          <p:nvPr/>
        </p:nvSpPr>
        <p:spPr>
          <a:xfrm>
            <a:off x="3728253" y="1826114"/>
            <a:ext cx="965511" cy="599506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rgbClr val="325C5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465" tIns="105465" rIns="105465" bIns="10546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SFP</a:t>
            </a:r>
            <a:endParaRPr lang="es-MX" sz="1000" kern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ángulo redondeado 57"/>
          <p:cNvSpPr/>
          <p:nvPr/>
        </p:nvSpPr>
        <p:spPr>
          <a:xfrm>
            <a:off x="413156" y="3960486"/>
            <a:ext cx="1885799" cy="921038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Colaboran utilizando </a:t>
            </a: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las herramientas disponibles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Generan información para mejorar sus resultados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Rinden cuentas a la ciudadanía </a:t>
            </a:r>
            <a:endParaRPr lang="es-MX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Operan sus propios esquemas PbR-SED</a:t>
            </a:r>
            <a:endParaRPr lang="es-MX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Conector recto de flecha 58"/>
          <p:cNvCxnSpPr>
            <a:stCxn id="35" idx="3"/>
            <a:endCxn id="54" idx="3"/>
          </p:cNvCxnSpPr>
          <p:nvPr/>
        </p:nvCxnSpPr>
        <p:spPr>
          <a:xfrm flipH="1">
            <a:off x="2644318" y="4664329"/>
            <a:ext cx="665982" cy="69420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>
            <a:stCxn id="45" idx="0"/>
            <a:endCxn id="58" idx="3"/>
          </p:cNvCxnSpPr>
          <p:nvPr/>
        </p:nvCxnSpPr>
        <p:spPr>
          <a:xfrm flipH="1">
            <a:off x="2298955" y="3992483"/>
            <a:ext cx="342123" cy="4285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ángulo redondeado 60"/>
          <p:cNvSpPr/>
          <p:nvPr/>
        </p:nvSpPr>
        <p:spPr>
          <a:xfrm>
            <a:off x="352071" y="2795110"/>
            <a:ext cx="1906295" cy="920254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Vigilan y apoyan el cumplimiento de la normatividad enfocándose en los resultados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Vigilan la calidad de la información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Vigilan la rendición de cuentas </a:t>
            </a:r>
            <a:endParaRPr lang="es-MX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ángulo redondeado 61"/>
          <p:cNvSpPr/>
          <p:nvPr/>
        </p:nvSpPr>
        <p:spPr>
          <a:xfrm>
            <a:off x="774869" y="1637519"/>
            <a:ext cx="2074379" cy="681591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 informa y exige mejores resultados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Realiza análisis e investigaciones externas que coadyuven a la mejora del PbR-SED</a:t>
            </a:r>
            <a:endParaRPr lang="es-MX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ángulo redondeado 62"/>
          <p:cNvSpPr/>
          <p:nvPr/>
        </p:nvSpPr>
        <p:spPr>
          <a:xfrm>
            <a:off x="2720504" y="1176052"/>
            <a:ext cx="2074379" cy="349764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Promueve la mejora de la </a:t>
            </a:r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s-MX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estión</a:t>
            </a:r>
            <a:endParaRPr lang="es-MX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Conector recto de flecha 63"/>
          <p:cNvCxnSpPr>
            <a:stCxn id="46" idx="0"/>
            <a:endCxn id="61" idx="3"/>
          </p:cNvCxnSpPr>
          <p:nvPr/>
        </p:nvCxnSpPr>
        <p:spPr>
          <a:xfrm flipH="1" flipV="1">
            <a:off x="2258366" y="3255237"/>
            <a:ext cx="382712" cy="160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>
            <a:endCxn id="62" idx="2"/>
          </p:cNvCxnSpPr>
          <p:nvPr/>
        </p:nvCxnSpPr>
        <p:spPr>
          <a:xfrm flipH="1" flipV="1">
            <a:off x="1812059" y="2319110"/>
            <a:ext cx="1157401" cy="42663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>
            <a:stCxn id="55" idx="1"/>
            <a:endCxn id="63" idx="2"/>
          </p:cNvCxnSpPr>
          <p:nvPr/>
        </p:nvCxnSpPr>
        <p:spPr>
          <a:xfrm flipH="1" flipV="1">
            <a:off x="3757694" y="1525816"/>
            <a:ext cx="453315" cy="30029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>
            <a:stCxn id="37" idx="1"/>
            <a:endCxn id="29" idx="2"/>
          </p:cNvCxnSpPr>
          <p:nvPr/>
        </p:nvCxnSpPr>
        <p:spPr>
          <a:xfrm flipV="1">
            <a:off x="5336998" y="1583508"/>
            <a:ext cx="854700" cy="24260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>
            <a:stCxn id="39" idx="1"/>
            <a:endCxn id="32" idx="1"/>
          </p:cNvCxnSpPr>
          <p:nvPr/>
        </p:nvCxnSpPr>
        <p:spPr>
          <a:xfrm flipV="1">
            <a:off x="6033831" y="2208804"/>
            <a:ext cx="747946" cy="1331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/>
          <p:cNvCxnSpPr>
            <a:stCxn id="40" idx="2"/>
            <a:endCxn id="33" idx="1"/>
          </p:cNvCxnSpPr>
          <p:nvPr/>
        </p:nvCxnSpPr>
        <p:spPr>
          <a:xfrm flipV="1">
            <a:off x="6878004" y="3121935"/>
            <a:ext cx="312121" cy="18883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/>
          <p:cNvCxnSpPr>
            <a:stCxn id="41" idx="2"/>
            <a:endCxn id="48" idx="1"/>
          </p:cNvCxnSpPr>
          <p:nvPr/>
        </p:nvCxnSpPr>
        <p:spPr>
          <a:xfrm>
            <a:off x="6776824" y="4005161"/>
            <a:ext cx="326357" cy="4104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6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PbR-SED. </a:t>
            </a:r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El rol de SHCP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1" name="20 Rectángulo"/>
          <p:cNvSpPr/>
          <p:nvPr/>
        </p:nvSpPr>
        <p:spPr>
          <a:xfrm>
            <a:off x="4114006" y="3925062"/>
            <a:ext cx="4572795" cy="377616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00" dirty="0" smtClean="0"/>
              <a:t>Da </a:t>
            </a:r>
            <a:r>
              <a:rPr lang="es-MX" sz="1300" dirty="0"/>
              <a:t>seguimiento a los resultados de las evaluaciones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4125751" y="4483911"/>
            <a:ext cx="4549301" cy="467569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00" dirty="0" smtClean="0"/>
              <a:t>Da </a:t>
            </a:r>
            <a:r>
              <a:rPr lang="es-MX" sz="1300" dirty="0"/>
              <a:t>seguimiento a las metas de los indicadores de los Programas presupuestarios</a:t>
            </a:r>
          </a:p>
        </p:txBody>
      </p:sp>
      <p:cxnSp>
        <p:nvCxnSpPr>
          <p:cNvPr id="17" name="16 Conector angular"/>
          <p:cNvCxnSpPr>
            <a:stCxn id="2069" idx="9"/>
            <a:endCxn id="57" idx="1"/>
          </p:cNvCxnSpPr>
          <p:nvPr/>
        </p:nvCxnSpPr>
        <p:spPr>
          <a:xfrm rot="16200000" flipH="1">
            <a:off x="3410625" y="1082724"/>
            <a:ext cx="132634" cy="1274123"/>
          </a:xfrm>
          <a:prstGeom prst="bentConnector4">
            <a:avLst>
              <a:gd name="adj1" fmla="val -172354"/>
              <a:gd name="adj2" fmla="val 64021"/>
            </a:avLst>
          </a:prstGeom>
          <a:ln>
            <a:solidFill>
              <a:srgbClr val="807F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angular"/>
          <p:cNvCxnSpPr>
            <a:stCxn id="2069" idx="1"/>
            <a:endCxn id="40" idx="1"/>
          </p:cNvCxnSpPr>
          <p:nvPr/>
        </p:nvCxnSpPr>
        <p:spPr>
          <a:xfrm>
            <a:off x="3054938" y="1921965"/>
            <a:ext cx="1082562" cy="1378320"/>
          </a:xfrm>
          <a:prstGeom prst="bentConnector3">
            <a:avLst>
              <a:gd name="adj1" fmla="val 18091"/>
            </a:avLst>
          </a:prstGeom>
          <a:ln>
            <a:solidFill>
              <a:srgbClr val="807F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4125751" y="5112400"/>
            <a:ext cx="4549301" cy="510614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00" dirty="0"/>
              <a:t>Establece mecanismos de coordinación y cooperación en materia de PbR-SED</a:t>
            </a:r>
          </a:p>
        </p:txBody>
      </p:sp>
      <p:cxnSp>
        <p:nvCxnSpPr>
          <p:cNvPr id="28" name="27 Conector angular"/>
          <p:cNvCxnSpPr>
            <a:stCxn id="2069" idx="3"/>
            <a:endCxn id="22" idx="1"/>
          </p:cNvCxnSpPr>
          <p:nvPr/>
        </p:nvCxnSpPr>
        <p:spPr>
          <a:xfrm rot="16200000" flipH="1">
            <a:off x="2219199" y="2811144"/>
            <a:ext cx="2527234" cy="1285870"/>
          </a:xfrm>
          <a:prstGeom prst="bentConnector2">
            <a:avLst/>
          </a:prstGeom>
          <a:ln>
            <a:solidFill>
              <a:srgbClr val="807F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angular"/>
          <p:cNvCxnSpPr>
            <a:stCxn id="2069" idx="2"/>
            <a:endCxn id="21" idx="1"/>
          </p:cNvCxnSpPr>
          <p:nvPr/>
        </p:nvCxnSpPr>
        <p:spPr>
          <a:xfrm>
            <a:off x="2995498" y="2087906"/>
            <a:ext cx="1118508" cy="2025964"/>
          </a:xfrm>
          <a:prstGeom prst="bentConnector3">
            <a:avLst>
              <a:gd name="adj1" fmla="val 1857"/>
            </a:avLst>
          </a:prstGeom>
          <a:ln>
            <a:solidFill>
              <a:srgbClr val="807F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4100669" y="5779951"/>
            <a:ext cx="4572795" cy="522674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00" dirty="0"/>
              <a:t>Apoyar a los gobiernos municipales/delegacionales en el proceso de seguimiento y evaluación del desempeño</a:t>
            </a:r>
          </a:p>
        </p:txBody>
      </p:sp>
      <p:cxnSp>
        <p:nvCxnSpPr>
          <p:cNvPr id="2053" name="2052 Conector angular"/>
          <p:cNvCxnSpPr>
            <a:stCxn id="2069" idx="5"/>
            <a:endCxn id="38" idx="1"/>
          </p:cNvCxnSpPr>
          <p:nvPr/>
        </p:nvCxnSpPr>
        <p:spPr>
          <a:xfrm rot="10800000" flipH="1" flipV="1">
            <a:off x="2491909" y="2087906"/>
            <a:ext cx="1608759" cy="3953382"/>
          </a:xfrm>
          <a:prstGeom prst="bentConnector3">
            <a:avLst>
              <a:gd name="adj1" fmla="val -17904"/>
            </a:avLst>
          </a:prstGeom>
          <a:ln>
            <a:solidFill>
              <a:srgbClr val="807F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8" name="2057 Conector angular"/>
          <p:cNvCxnSpPr>
            <a:stCxn id="2069" idx="4"/>
            <a:endCxn id="31" idx="1"/>
          </p:cNvCxnSpPr>
          <p:nvPr/>
        </p:nvCxnSpPr>
        <p:spPr>
          <a:xfrm rot="16200000" flipH="1">
            <a:off x="1798017" y="3039972"/>
            <a:ext cx="3177245" cy="1478224"/>
          </a:xfrm>
          <a:prstGeom prst="bentConnector2">
            <a:avLst/>
          </a:prstGeom>
          <a:ln>
            <a:solidFill>
              <a:srgbClr val="807F83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55 Rectángulo"/>
          <p:cNvSpPr/>
          <p:nvPr/>
        </p:nvSpPr>
        <p:spPr>
          <a:xfrm>
            <a:off x="4114005" y="952014"/>
            <a:ext cx="4572795" cy="383346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00" dirty="0"/>
              <a:t>Coordina y da seguimiento a la evaluación del desempeño</a:t>
            </a:r>
          </a:p>
        </p:txBody>
      </p:sp>
      <p:sp>
        <p:nvSpPr>
          <p:cNvPr id="57" name="56 Rectángulo"/>
          <p:cNvSpPr/>
          <p:nvPr/>
        </p:nvSpPr>
        <p:spPr>
          <a:xfrm>
            <a:off x="4114004" y="1513874"/>
            <a:ext cx="4559460" cy="544455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00" dirty="0" smtClean="0"/>
              <a:t>Coordina </a:t>
            </a:r>
            <a:r>
              <a:rPr lang="es-MX" sz="1300" dirty="0"/>
              <a:t>la planeación para la programación presupuestaria orientada a resultados</a:t>
            </a:r>
          </a:p>
        </p:txBody>
      </p:sp>
      <p:cxnSp>
        <p:nvCxnSpPr>
          <p:cNvPr id="2072" name="2071 Conector angular"/>
          <p:cNvCxnSpPr>
            <a:stCxn id="2069" idx="8"/>
            <a:endCxn id="56" idx="1"/>
          </p:cNvCxnSpPr>
          <p:nvPr/>
        </p:nvCxnSpPr>
        <p:spPr>
          <a:xfrm rot="5400000" flipH="1" flipV="1">
            <a:off x="3125876" y="665339"/>
            <a:ext cx="509781" cy="1466478"/>
          </a:xfrm>
          <a:prstGeom prst="bentConnector2">
            <a:avLst/>
          </a:prstGeom>
          <a:ln>
            <a:solidFill>
              <a:srgbClr val="807F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angular"/>
          <p:cNvCxnSpPr>
            <a:stCxn id="85" idx="0"/>
            <a:endCxn id="2069" idx="7"/>
          </p:cNvCxnSpPr>
          <p:nvPr/>
        </p:nvCxnSpPr>
        <p:spPr>
          <a:xfrm rot="5400000" flipH="1" flipV="1">
            <a:off x="1408258" y="1402023"/>
            <a:ext cx="729650" cy="1437653"/>
          </a:xfrm>
          <a:prstGeom prst="bentConnector2">
            <a:avLst/>
          </a:prstGeom>
          <a:ln>
            <a:solidFill>
              <a:srgbClr val="E6946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56 Rectángulo"/>
          <p:cNvSpPr/>
          <p:nvPr/>
        </p:nvSpPr>
        <p:spPr>
          <a:xfrm>
            <a:off x="4137500" y="2836428"/>
            <a:ext cx="4549300" cy="927714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00" dirty="0" smtClean="0"/>
              <a:t>Coordina </a:t>
            </a:r>
            <a:r>
              <a:rPr lang="es-MX" sz="1300" dirty="0"/>
              <a:t>la elaboración y </a:t>
            </a:r>
            <a:r>
              <a:rPr lang="es-MX" sz="1300" dirty="0" smtClean="0"/>
              <a:t>emite </a:t>
            </a:r>
            <a:r>
              <a:rPr lang="es-MX" sz="1300" dirty="0"/>
              <a:t>el Programa Anual de </a:t>
            </a:r>
            <a:r>
              <a:rPr lang="es-MX" sz="1300" dirty="0" smtClean="0"/>
              <a:t>Evaluación (en conjunto con CONEVAL), </a:t>
            </a:r>
            <a:r>
              <a:rPr lang="es-MX" sz="1300" dirty="0"/>
              <a:t>así como las normas, lineamientos, mecanismos y términos de referencia, vinculados con su ejecución</a:t>
            </a:r>
          </a:p>
        </p:txBody>
      </p:sp>
      <p:grpSp>
        <p:nvGrpSpPr>
          <p:cNvPr id="2051" name="Grupo 2050"/>
          <p:cNvGrpSpPr/>
          <p:nvPr/>
        </p:nvGrpSpPr>
        <p:grpSpPr>
          <a:xfrm>
            <a:off x="161445" y="2485674"/>
            <a:ext cx="1785623" cy="2058453"/>
            <a:chOff x="340914" y="1027646"/>
            <a:chExt cx="1785623" cy="2058453"/>
          </a:xfrm>
        </p:grpSpPr>
        <p:sp>
          <p:nvSpPr>
            <p:cNvPr id="85" name="84 Rectángulo"/>
            <p:cNvSpPr/>
            <p:nvPr/>
          </p:nvSpPr>
          <p:spPr>
            <a:xfrm>
              <a:off x="340914" y="1027646"/>
              <a:ext cx="1785623" cy="2058453"/>
            </a:xfrm>
            <a:prstGeom prst="rect">
              <a:avLst/>
            </a:prstGeom>
            <a:ln>
              <a:solidFill>
                <a:srgbClr val="E694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sz="1200" dirty="0"/>
            </a:p>
          </p:txBody>
        </p:sp>
        <p:pic>
          <p:nvPicPr>
            <p:cNvPr id="83" name="Picture 2" descr="http://www.sitrainsc.com/images/links/shc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75" y="1301222"/>
              <a:ext cx="1511300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69" name="Decágono 2068"/>
          <p:cNvSpPr/>
          <p:nvPr/>
        </p:nvSpPr>
        <p:spPr>
          <a:xfrm>
            <a:off x="2432470" y="1653467"/>
            <a:ext cx="622468" cy="536996"/>
          </a:xfrm>
          <a:prstGeom prst="decagon">
            <a:avLst/>
          </a:prstGeom>
          <a:solidFill>
            <a:schemeClr val="bg1"/>
          </a:solidFill>
          <a:ln w="28575">
            <a:solidFill>
              <a:srgbClr val="807F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8" name="37 Rectángulo"/>
          <p:cNvSpPr/>
          <p:nvPr/>
        </p:nvSpPr>
        <p:spPr>
          <a:xfrm>
            <a:off x="299826" y="4955465"/>
            <a:ext cx="1785623" cy="824485"/>
          </a:xfrm>
          <a:prstGeom prst="rect">
            <a:avLst/>
          </a:prstGeom>
          <a:ln>
            <a:solidFill>
              <a:srgbClr val="325C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Difunde </a:t>
            </a:r>
            <a:r>
              <a:rPr lang="es-MX" sz="1400" dirty="0"/>
              <a:t>la información </a:t>
            </a:r>
            <a:r>
              <a:rPr lang="es-MX" sz="1400" dirty="0" smtClean="0"/>
              <a:t>obtenida del SED</a:t>
            </a:r>
            <a:endParaRPr lang="es-MX" sz="1400" dirty="0"/>
          </a:p>
        </p:txBody>
      </p:sp>
      <p:sp>
        <p:nvSpPr>
          <p:cNvPr id="210" name="20 Rectángulo"/>
          <p:cNvSpPr/>
          <p:nvPr/>
        </p:nvSpPr>
        <p:spPr>
          <a:xfrm>
            <a:off x="4114006" y="2248937"/>
            <a:ext cx="4572795" cy="406258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00" dirty="0" smtClean="0"/>
              <a:t>Emite/propone normatividad </a:t>
            </a:r>
            <a:r>
              <a:rPr lang="es-MX" sz="1300" dirty="0"/>
              <a:t>y metodologías para la aplicación del PbR-SED</a:t>
            </a:r>
          </a:p>
        </p:txBody>
      </p:sp>
      <p:cxnSp>
        <p:nvCxnSpPr>
          <p:cNvPr id="221" name="18 Conector angular"/>
          <p:cNvCxnSpPr>
            <a:stCxn id="2069" idx="0"/>
            <a:endCxn id="210" idx="1"/>
          </p:cNvCxnSpPr>
          <p:nvPr/>
        </p:nvCxnSpPr>
        <p:spPr>
          <a:xfrm>
            <a:off x="2995498" y="1756024"/>
            <a:ext cx="1118508" cy="696042"/>
          </a:xfrm>
          <a:prstGeom prst="bentConnector3">
            <a:avLst>
              <a:gd name="adj1" fmla="val 40916"/>
            </a:avLst>
          </a:prstGeom>
          <a:ln>
            <a:solidFill>
              <a:srgbClr val="807F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6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PbR-SED. </a:t>
            </a:r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El rol de CONEVAL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1" name="20 Rectángulo"/>
          <p:cNvSpPr/>
          <p:nvPr/>
        </p:nvSpPr>
        <p:spPr>
          <a:xfrm>
            <a:off x="4077173" y="4515905"/>
            <a:ext cx="4547709" cy="494464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00" dirty="0"/>
              <a:t>Da seguimiento a los resultados de las </a:t>
            </a:r>
            <a:r>
              <a:rPr lang="es-MX" sz="1300" dirty="0" smtClean="0"/>
              <a:t>evaluaciones </a:t>
            </a:r>
            <a:r>
              <a:rPr lang="es-MX" sz="1300" dirty="0"/>
              <a:t>de Programas </a:t>
            </a:r>
            <a:r>
              <a:rPr lang="es-MX" sz="1300" dirty="0" smtClean="0"/>
              <a:t>presupuestarios sociales  </a:t>
            </a:r>
            <a:endParaRPr lang="es-MX" sz="1300" dirty="0"/>
          </a:p>
        </p:txBody>
      </p:sp>
      <p:sp>
        <p:nvSpPr>
          <p:cNvPr id="22" name="21 Rectángulo"/>
          <p:cNvSpPr/>
          <p:nvPr/>
        </p:nvSpPr>
        <p:spPr>
          <a:xfrm>
            <a:off x="4075581" y="5381252"/>
            <a:ext cx="4549301" cy="467569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00" dirty="0" smtClean="0"/>
              <a:t>Da </a:t>
            </a:r>
            <a:r>
              <a:rPr lang="es-MX" sz="1300" dirty="0"/>
              <a:t>seguimiento a las metas de los indicadores de los Programas presupuestarios</a:t>
            </a:r>
          </a:p>
        </p:txBody>
      </p:sp>
      <p:cxnSp>
        <p:nvCxnSpPr>
          <p:cNvPr id="19" name="18 Conector angular"/>
          <p:cNvCxnSpPr>
            <a:stCxn id="2069" idx="1"/>
            <a:endCxn id="40" idx="1"/>
          </p:cNvCxnSpPr>
          <p:nvPr/>
        </p:nvCxnSpPr>
        <p:spPr>
          <a:xfrm>
            <a:off x="3078339" y="3362763"/>
            <a:ext cx="997243" cy="445451"/>
          </a:xfrm>
          <a:prstGeom prst="bentConnector3">
            <a:avLst>
              <a:gd name="adj1" fmla="val 50000"/>
            </a:avLst>
          </a:prstGeom>
          <a:ln>
            <a:solidFill>
              <a:srgbClr val="807F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angular"/>
          <p:cNvCxnSpPr>
            <a:stCxn id="2069" idx="3"/>
            <a:endCxn id="22" idx="1"/>
          </p:cNvCxnSpPr>
          <p:nvPr/>
        </p:nvCxnSpPr>
        <p:spPr>
          <a:xfrm rot="16200000" flipH="1">
            <a:off x="2477543" y="4016998"/>
            <a:ext cx="1983777" cy="1212299"/>
          </a:xfrm>
          <a:prstGeom prst="bentConnector2">
            <a:avLst/>
          </a:prstGeom>
          <a:ln>
            <a:solidFill>
              <a:srgbClr val="807F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angular"/>
          <p:cNvCxnSpPr>
            <a:stCxn id="2069" idx="2"/>
            <a:endCxn id="21" idx="1"/>
          </p:cNvCxnSpPr>
          <p:nvPr/>
        </p:nvCxnSpPr>
        <p:spPr>
          <a:xfrm>
            <a:off x="3018899" y="3528704"/>
            <a:ext cx="1058274" cy="1234433"/>
          </a:xfrm>
          <a:prstGeom prst="bentConnector3">
            <a:avLst>
              <a:gd name="adj1" fmla="val 31216"/>
            </a:avLst>
          </a:prstGeom>
          <a:ln>
            <a:solidFill>
              <a:srgbClr val="807F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55 Rectángulo"/>
          <p:cNvSpPr/>
          <p:nvPr/>
        </p:nvSpPr>
        <p:spPr>
          <a:xfrm>
            <a:off x="4077173" y="1568307"/>
            <a:ext cx="4547709" cy="633143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00" dirty="0"/>
              <a:t>Norma y coordina </a:t>
            </a:r>
            <a:r>
              <a:rPr lang="es-MX" sz="1300" dirty="0" smtClean="0"/>
              <a:t>el monitoreo y evaluación </a:t>
            </a:r>
            <a:r>
              <a:rPr lang="es-MX" sz="1300" dirty="0"/>
              <a:t>de las Política de Desarrollo Social y de las Políticas y Programas que ejecuten las dependencias </a:t>
            </a:r>
            <a:r>
              <a:rPr lang="es-MX" sz="1300" dirty="0" smtClean="0"/>
              <a:t>públicas en esta materia</a:t>
            </a:r>
            <a:endParaRPr lang="es-MX" sz="1300" dirty="0"/>
          </a:p>
        </p:txBody>
      </p:sp>
      <p:cxnSp>
        <p:nvCxnSpPr>
          <p:cNvPr id="2072" name="2071 Conector angular"/>
          <p:cNvCxnSpPr>
            <a:stCxn id="2069" idx="9"/>
            <a:endCxn id="56" idx="1"/>
          </p:cNvCxnSpPr>
          <p:nvPr/>
        </p:nvCxnSpPr>
        <p:spPr>
          <a:xfrm rot="5400000" flipH="1" flipV="1">
            <a:off x="2865534" y="1882628"/>
            <a:ext cx="1209387" cy="1213891"/>
          </a:xfrm>
          <a:prstGeom prst="bentConnector2">
            <a:avLst/>
          </a:prstGeom>
          <a:ln>
            <a:solidFill>
              <a:srgbClr val="807F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angular"/>
          <p:cNvCxnSpPr>
            <a:stCxn id="85" idx="0"/>
            <a:endCxn id="2069" idx="6"/>
          </p:cNvCxnSpPr>
          <p:nvPr/>
        </p:nvCxnSpPr>
        <p:spPr>
          <a:xfrm rot="16200000" flipH="1">
            <a:off x="1509665" y="2416558"/>
            <a:ext cx="658079" cy="1234331"/>
          </a:xfrm>
          <a:prstGeom prst="bentConnector4">
            <a:avLst>
              <a:gd name="adj1" fmla="val -34737"/>
              <a:gd name="adj2" fmla="val 86166"/>
            </a:avLst>
          </a:prstGeom>
          <a:ln>
            <a:solidFill>
              <a:srgbClr val="E6946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56 Rectángulo"/>
          <p:cNvSpPr/>
          <p:nvPr/>
        </p:nvSpPr>
        <p:spPr>
          <a:xfrm>
            <a:off x="4075582" y="3471406"/>
            <a:ext cx="4549300" cy="673616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00" dirty="0" smtClean="0"/>
              <a:t>En </a:t>
            </a:r>
            <a:r>
              <a:rPr lang="es-MX" sz="1300" dirty="0"/>
              <a:t>conjunto con </a:t>
            </a:r>
            <a:r>
              <a:rPr lang="es-MX" sz="1300" dirty="0" smtClean="0"/>
              <a:t>SHCP, c</a:t>
            </a:r>
            <a:r>
              <a:rPr lang="es-MX" sz="1300" dirty="0" smtClean="0"/>
              <a:t>oordina </a:t>
            </a:r>
            <a:r>
              <a:rPr lang="es-MX" sz="1300" dirty="0"/>
              <a:t>la elaboración y </a:t>
            </a:r>
            <a:r>
              <a:rPr lang="es-MX" sz="1300" dirty="0" smtClean="0"/>
              <a:t>emite </a:t>
            </a:r>
            <a:r>
              <a:rPr lang="es-MX" sz="1300" dirty="0"/>
              <a:t>el Programa Anual de </a:t>
            </a:r>
            <a:r>
              <a:rPr lang="es-MX" sz="1300" dirty="0" smtClean="0"/>
              <a:t>Evaluación</a:t>
            </a:r>
            <a:endParaRPr lang="es-MX" sz="1300" dirty="0"/>
          </a:p>
        </p:txBody>
      </p:sp>
      <p:sp>
        <p:nvSpPr>
          <p:cNvPr id="2069" name="Decágono 2068"/>
          <p:cNvSpPr/>
          <p:nvPr/>
        </p:nvSpPr>
        <p:spPr>
          <a:xfrm>
            <a:off x="2455871" y="3094265"/>
            <a:ext cx="622468" cy="536996"/>
          </a:xfrm>
          <a:prstGeom prst="decagon">
            <a:avLst/>
          </a:prstGeom>
          <a:solidFill>
            <a:schemeClr val="bg1"/>
          </a:solidFill>
          <a:ln w="28575">
            <a:solidFill>
              <a:srgbClr val="807F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0" name="20 Rectángulo"/>
          <p:cNvSpPr/>
          <p:nvPr/>
        </p:nvSpPr>
        <p:spPr>
          <a:xfrm>
            <a:off x="4077173" y="2578591"/>
            <a:ext cx="4547709" cy="515674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00" dirty="0" smtClean="0"/>
              <a:t>Emite metodologías </a:t>
            </a:r>
            <a:r>
              <a:rPr lang="es-MX" sz="1300" dirty="0"/>
              <a:t>para la aplicación </a:t>
            </a:r>
            <a:r>
              <a:rPr lang="es-MX" sz="1300" dirty="0" smtClean="0"/>
              <a:t>de evaluaciones a programas sociales y a la política social</a:t>
            </a:r>
            <a:endParaRPr lang="es-MX" sz="1300" dirty="0"/>
          </a:p>
        </p:txBody>
      </p:sp>
      <p:cxnSp>
        <p:nvCxnSpPr>
          <p:cNvPr id="221" name="18 Conector angular"/>
          <p:cNvCxnSpPr>
            <a:stCxn id="2069" idx="0"/>
            <a:endCxn id="210" idx="1"/>
          </p:cNvCxnSpPr>
          <p:nvPr/>
        </p:nvCxnSpPr>
        <p:spPr>
          <a:xfrm flipV="1">
            <a:off x="3018899" y="2836428"/>
            <a:ext cx="1058274" cy="360394"/>
          </a:xfrm>
          <a:prstGeom prst="bentConnector3">
            <a:avLst>
              <a:gd name="adj1" fmla="val 50000"/>
            </a:avLst>
          </a:prstGeom>
          <a:ln>
            <a:solidFill>
              <a:srgbClr val="807F8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upo 63"/>
          <p:cNvGrpSpPr/>
          <p:nvPr/>
        </p:nvGrpSpPr>
        <p:grpSpPr>
          <a:xfrm>
            <a:off x="328728" y="2704684"/>
            <a:ext cx="1785623" cy="2058453"/>
            <a:chOff x="328728" y="2704684"/>
            <a:chExt cx="1785623" cy="2058453"/>
          </a:xfrm>
        </p:grpSpPr>
        <p:sp>
          <p:nvSpPr>
            <p:cNvPr id="85" name="84 Rectángulo"/>
            <p:cNvSpPr/>
            <p:nvPr/>
          </p:nvSpPr>
          <p:spPr>
            <a:xfrm>
              <a:off x="328728" y="2704684"/>
              <a:ext cx="1785623" cy="2058453"/>
            </a:xfrm>
            <a:prstGeom prst="rect">
              <a:avLst/>
            </a:prstGeom>
            <a:ln>
              <a:solidFill>
                <a:srgbClr val="E694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sz="1200" dirty="0"/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04" y="3396562"/>
              <a:ext cx="1615469" cy="674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6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3156" y="1999716"/>
            <a:ext cx="7694182" cy="566063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774700" y="1065530"/>
            <a:ext cx="7771094" cy="54495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Características, elementos y procesos del </a:t>
            </a: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PbR-SED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_tradnl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Instrumentos del PbR-SED</a:t>
            </a:r>
          </a:p>
          <a:p>
            <a:pPr lvl="0">
              <a:spcBef>
                <a:spcPct val="20000"/>
              </a:spcBef>
            </a:pPr>
            <a:endParaRPr lang="es-MX" sz="2800" b="1" dirty="0" smtClean="0">
              <a:solidFill>
                <a:prstClr val="black">
                  <a:lumMod val="65000"/>
                  <a:lumOff val="35000"/>
                </a:prstClr>
              </a:solidFill>
              <a:latin typeface="Soberana Sans" panose="02000000000000000000" pitchFamily="50" charset="0"/>
            </a:endParaRP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El </a:t>
            </a: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PbR-SED en Entidades Federativas y Municipios</a:t>
            </a: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s-MX" sz="2000" dirty="0" smtClean="0">
              <a:solidFill>
                <a:prstClr val="black">
                  <a:lumMod val="65000"/>
                  <a:lumOff val="35000"/>
                </a:prstClr>
              </a:solidFill>
              <a:latin typeface="Soberana Sans" panose="02000000000000000000" pitchFamily="50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El Gasto Federalizado</a:t>
            </a:r>
          </a:p>
          <a:p>
            <a:pPr lvl="1">
              <a:spcBef>
                <a:spcPct val="20000"/>
              </a:spcBef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Características y su monitoreo y evaluación en Entidades Federativas y Municipios</a:t>
            </a:r>
          </a:p>
          <a:p>
            <a:pPr lvl="1">
              <a:spcBef>
                <a:spcPct val="20000"/>
              </a:spcBef>
            </a:pPr>
            <a:endParaRPr lang="es-MX" sz="2000" dirty="0">
              <a:solidFill>
                <a:prstClr val="black">
                  <a:lumMod val="65000"/>
                  <a:lumOff val="35000"/>
                </a:prstClr>
              </a:solidFill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Instrumentos del PbR-SED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33" name="28 Rectángulo"/>
          <p:cNvSpPr/>
          <p:nvPr/>
        </p:nvSpPr>
        <p:spPr>
          <a:xfrm>
            <a:off x="729333" y="2801122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Monitoreo</a:t>
            </a:r>
          </a:p>
        </p:txBody>
      </p:sp>
      <p:sp>
        <p:nvSpPr>
          <p:cNvPr id="34" name="29 Rectángulo"/>
          <p:cNvSpPr/>
          <p:nvPr/>
        </p:nvSpPr>
        <p:spPr>
          <a:xfrm>
            <a:off x="729333" y="3318921"/>
            <a:ext cx="3361307" cy="253459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 pitchFamily="34" charset="0"/>
              </a:rPr>
              <a:t>Revisión, mejora y monitoreo permanente </a:t>
            </a:r>
            <a:r>
              <a:rPr lang="es-MX" dirty="0">
                <a:latin typeface="Calibri" pitchFamily="34" charset="0"/>
              </a:rPr>
              <a:t>de las </a:t>
            </a:r>
            <a:r>
              <a:rPr lang="es-MX" dirty="0" smtClean="0">
                <a:latin typeface="Calibri" pitchFamily="34" charset="0"/>
              </a:rPr>
              <a:t>MIR y sus metas.</a:t>
            </a:r>
            <a:endParaRPr lang="es-MX" dirty="0">
              <a:latin typeface="Calibri" pitchFamily="34" charset="0"/>
            </a:endParaRP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 pitchFamily="34" charset="0"/>
              </a:rPr>
              <a:t>Seguimiento de programas derivados del Plan Nacional del Desarrollo.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35" name="30 Rectángulo"/>
          <p:cNvSpPr/>
          <p:nvPr/>
        </p:nvSpPr>
        <p:spPr>
          <a:xfrm>
            <a:off x="4450094" y="2798601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Evaluación</a:t>
            </a:r>
          </a:p>
        </p:txBody>
      </p:sp>
      <p:sp>
        <p:nvSpPr>
          <p:cNvPr id="36" name="31 Rectángulo"/>
          <p:cNvSpPr/>
          <p:nvPr/>
        </p:nvSpPr>
        <p:spPr>
          <a:xfrm>
            <a:off x="4450094" y="3318921"/>
            <a:ext cx="3361307" cy="2532868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 pitchFamily="34" charset="0"/>
              </a:rPr>
              <a:t>Programa Anual de Evaluación (PAE).</a:t>
            </a: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 pitchFamily="34" charset="0"/>
              </a:rPr>
              <a:t>Mejora de programas con base en resultados de evaluaciones.</a:t>
            </a:r>
          </a:p>
        </p:txBody>
      </p:sp>
      <p:sp>
        <p:nvSpPr>
          <p:cNvPr id="37" name="32 Rectángulo"/>
          <p:cNvSpPr/>
          <p:nvPr/>
        </p:nvSpPr>
        <p:spPr>
          <a:xfrm>
            <a:off x="729333" y="1012449"/>
            <a:ext cx="710021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</a:rPr>
              <a:t>Planeación</a:t>
            </a:r>
            <a:endParaRPr lang="es-MX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33 Rectángulo"/>
          <p:cNvSpPr/>
          <p:nvPr/>
        </p:nvSpPr>
        <p:spPr>
          <a:xfrm>
            <a:off x="729333" y="1600752"/>
            <a:ext cx="7100217" cy="105068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latin typeface="Calibri" pitchFamily="34" charset="0"/>
              </a:rPr>
              <a:t>Planeación Nacional </a:t>
            </a:r>
            <a:r>
              <a:rPr lang="es-MX" dirty="0" smtClean="0">
                <a:latin typeface="Calibri" pitchFamily="34" charset="0"/>
              </a:rPr>
              <a:t>con base </a:t>
            </a:r>
            <a:r>
              <a:rPr lang="es-MX" dirty="0">
                <a:latin typeface="Calibri" pitchFamily="34" charset="0"/>
              </a:rPr>
              <a:t>en Resultados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latin typeface="Calibri" pitchFamily="34" charset="0"/>
              </a:rPr>
              <a:t>Matrices de Indicadores para Resultados (MIR)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latin typeface="Calibri" pitchFamily="34" charset="0"/>
              </a:rPr>
              <a:t>Vinculación Plan Nacional de Desarrollo – Presupuesto a través de MIR </a:t>
            </a:r>
          </a:p>
        </p:txBody>
      </p:sp>
      <p:sp>
        <p:nvSpPr>
          <p:cNvPr id="39" name="34 Rectángulo"/>
          <p:cNvSpPr/>
          <p:nvPr/>
        </p:nvSpPr>
        <p:spPr>
          <a:xfrm>
            <a:off x="729333" y="6062743"/>
            <a:ext cx="7100217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Calibri" panose="020F0502020204030204" pitchFamily="34" charset="0"/>
              </a:rPr>
              <a:t>Modelo Sintético de Información de Desempeño (MSD)</a:t>
            </a:r>
            <a:endParaRPr lang="es-MX" sz="2000" dirty="0">
              <a:latin typeface="Calibri" panose="020F0502020204030204" pitchFamily="34" charset="0"/>
            </a:endParaRPr>
          </a:p>
        </p:txBody>
      </p:sp>
      <p:sp>
        <p:nvSpPr>
          <p:cNvPr id="48" name="34 Rectángulo"/>
          <p:cNvSpPr/>
          <p:nvPr/>
        </p:nvSpPr>
        <p:spPr>
          <a:xfrm rot="5400000">
            <a:off x="5663856" y="3537598"/>
            <a:ext cx="5430165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Calibri" panose="020F0502020204030204" pitchFamily="34" charset="0"/>
              </a:rPr>
              <a:t>Transparencia </a:t>
            </a:r>
            <a:r>
              <a:rPr lang="es-MX" sz="2000" dirty="0" smtClean="0">
                <a:latin typeface="Calibri" panose="020F0502020204030204" pitchFamily="34" charset="0"/>
              </a:rPr>
              <a:t>Presupuestaria</a:t>
            </a:r>
            <a:endParaRPr lang="es-MX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Instrumentos del PbR-SED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33" name="28 Rectángulo"/>
          <p:cNvSpPr/>
          <p:nvPr/>
        </p:nvSpPr>
        <p:spPr>
          <a:xfrm>
            <a:off x="729333" y="2801122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Monitoreo</a:t>
            </a:r>
          </a:p>
        </p:txBody>
      </p:sp>
      <p:sp>
        <p:nvSpPr>
          <p:cNvPr id="34" name="29 Rectángulo"/>
          <p:cNvSpPr/>
          <p:nvPr/>
        </p:nvSpPr>
        <p:spPr>
          <a:xfrm>
            <a:off x="729333" y="3318921"/>
            <a:ext cx="3361307" cy="253459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Revisión, mejora y monitoreo permanente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de las </a:t>
            </a: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MIR y sus metas.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Seguimiento de programas derivados del Plan Nacional del Desarrollo.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30 Rectángulo"/>
          <p:cNvSpPr/>
          <p:nvPr/>
        </p:nvSpPr>
        <p:spPr>
          <a:xfrm>
            <a:off x="4450094" y="2798601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Evaluación</a:t>
            </a:r>
          </a:p>
        </p:txBody>
      </p:sp>
      <p:sp>
        <p:nvSpPr>
          <p:cNvPr id="36" name="31 Rectángulo"/>
          <p:cNvSpPr/>
          <p:nvPr/>
        </p:nvSpPr>
        <p:spPr>
          <a:xfrm>
            <a:off x="4450094" y="3318921"/>
            <a:ext cx="3361307" cy="2532868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Programa Anual de Evaluación (PAE).</a:t>
            </a: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Mejora de programas con base en resultados de evaluaciones.</a:t>
            </a:r>
          </a:p>
        </p:txBody>
      </p:sp>
      <p:sp>
        <p:nvSpPr>
          <p:cNvPr id="37" name="32 Rectángulo"/>
          <p:cNvSpPr/>
          <p:nvPr/>
        </p:nvSpPr>
        <p:spPr>
          <a:xfrm>
            <a:off x="729333" y="1012449"/>
            <a:ext cx="710021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</a:rPr>
              <a:t>Planeación</a:t>
            </a:r>
            <a:endParaRPr lang="es-MX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33 Rectángulo"/>
          <p:cNvSpPr/>
          <p:nvPr/>
        </p:nvSpPr>
        <p:spPr>
          <a:xfrm>
            <a:off x="729333" y="1600752"/>
            <a:ext cx="7100217" cy="105068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b="1" dirty="0">
                <a:latin typeface="Calibri" pitchFamily="34" charset="0"/>
              </a:rPr>
              <a:t>Planeación Nacional </a:t>
            </a:r>
            <a:r>
              <a:rPr lang="es-MX" b="1" dirty="0" smtClean="0">
                <a:latin typeface="Calibri" pitchFamily="34" charset="0"/>
              </a:rPr>
              <a:t>con base </a:t>
            </a:r>
            <a:r>
              <a:rPr lang="es-MX" b="1" dirty="0">
                <a:latin typeface="Calibri" pitchFamily="34" charset="0"/>
              </a:rPr>
              <a:t>en Resultados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Matrices de Indicadores para Resultados (MIR)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Vinculación Plan Nacional de Desarrollo – Presupuesto a través de MIR </a:t>
            </a:r>
          </a:p>
        </p:txBody>
      </p:sp>
      <p:sp>
        <p:nvSpPr>
          <p:cNvPr id="39" name="34 Rectángulo"/>
          <p:cNvSpPr/>
          <p:nvPr/>
        </p:nvSpPr>
        <p:spPr>
          <a:xfrm>
            <a:off x="729333" y="6062743"/>
            <a:ext cx="7100217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Modelo Sintético de Información de Desempeño (MSD)</a:t>
            </a:r>
            <a:endParaRPr lang="es-MX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34 Rectángulo"/>
          <p:cNvSpPr/>
          <p:nvPr/>
        </p:nvSpPr>
        <p:spPr>
          <a:xfrm rot="5400000">
            <a:off x="5663856" y="3537598"/>
            <a:ext cx="5430165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Transparencia </a:t>
            </a:r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Presupuestaria</a:t>
            </a:r>
            <a:endParaRPr lang="es-MX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74700" y="1055591"/>
            <a:ext cx="7694182" cy="944125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774700" y="1065530"/>
            <a:ext cx="7771094" cy="54495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Características, elementos y procesos del </a:t>
            </a: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PbR-SED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_tradnl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Instrumentos del PbR-SED</a:t>
            </a:r>
          </a:p>
          <a:p>
            <a:pPr lvl="0">
              <a:spcBef>
                <a:spcPct val="20000"/>
              </a:spcBef>
            </a:pPr>
            <a:endParaRPr lang="es-MX" sz="2800" b="1" dirty="0" smtClean="0">
              <a:solidFill>
                <a:prstClr val="black">
                  <a:lumMod val="65000"/>
                  <a:lumOff val="35000"/>
                </a:prstClr>
              </a:solidFill>
              <a:latin typeface="Soberana Sans" panose="02000000000000000000" pitchFamily="50" charset="0"/>
            </a:endParaRP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El </a:t>
            </a: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PbR-SED en Entidades Federativas y Municipios</a:t>
            </a: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s-MX" sz="2000" dirty="0" smtClean="0">
              <a:solidFill>
                <a:prstClr val="black">
                  <a:lumMod val="65000"/>
                  <a:lumOff val="35000"/>
                </a:prstClr>
              </a:solidFill>
              <a:latin typeface="Soberana Sans" panose="02000000000000000000" pitchFamily="50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El Gasto Federalizado</a:t>
            </a:r>
          </a:p>
          <a:p>
            <a:pPr lvl="1">
              <a:spcBef>
                <a:spcPct val="20000"/>
              </a:spcBef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Características y su monitoreo y evaluación en Entidades Federativas y Municipios</a:t>
            </a:r>
          </a:p>
          <a:p>
            <a:pPr lvl="1">
              <a:spcBef>
                <a:spcPct val="20000"/>
              </a:spcBef>
            </a:pPr>
            <a:endParaRPr lang="es-MX" sz="2000" dirty="0">
              <a:solidFill>
                <a:prstClr val="black">
                  <a:lumMod val="65000"/>
                  <a:lumOff val="35000"/>
                </a:prstClr>
              </a:solidFill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023582"/>
            <a:ext cx="8229600" cy="4722125"/>
          </a:xfrm>
        </p:spPr>
        <p:txBody>
          <a:bodyPr>
            <a:noAutofit/>
          </a:bodyPr>
          <a:lstStyle/>
          <a:p>
            <a:pPr algn="l"/>
            <a:r>
              <a:rPr lang="es-MX" sz="2000" dirty="0" smtClean="0"/>
              <a:t>Publicado mediante el </a:t>
            </a:r>
            <a:r>
              <a:rPr lang="es-MX" sz="2000" b="1" dirty="0"/>
              <a:t>“Decreto por el que se aprueba el </a:t>
            </a:r>
            <a:r>
              <a:rPr lang="es-MX" sz="2000" b="1" dirty="0" smtClean="0"/>
              <a:t>Plan  </a:t>
            </a:r>
            <a:r>
              <a:rPr lang="es-MX" sz="2000" b="1" dirty="0"/>
              <a:t>Nacional de Desarrollo 2013-2018” </a:t>
            </a:r>
            <a:r>
              <a:rPr lang="es-MX" sz="2000" b="1" dirty="0" smtClean="0"/>
              <a:t> </a:t>
            </a:r>
            <a:r>
              <a:rPr lang="es-MX" sz="2000" dirty="0" smtClean="0"/>
              <a:t>(</a:t>
            </a:r>
            <a:r>
              <a:rPr lang="es-MX" sz="2000" dirty="0"/>
              <a:t>20 de mayo de 2013</a:t>
            </a:r>
            <a:r>
              <a:rPr lang="es-MX" sz="2000" dirty="0" smtClean="0"/>
              <a:t>).</a:t>
            </a:r>
          </a:p>
          <a:p>
            <a:pPr algn="l"/>
            <a:r>
              <a:rPr lang="es-MX" sz="2000" dirty="0" smtClean="0"/>
              <a:t>Sienta </a:t>
            </a:r>
            <a:r>
              <a:rPr lang="es-MX" sz="2000" dirty="0"/>
              <a:t>las bases </a:t>
            </a:r>
            <a:r>
              <a:rPr lang="es-MX" sz="2000" dirty="0" smtClean="0"/>
              <a:t> para </a:t>
            </a:r>
            <a:r>
              <a:rPr lang="es-MX" sz="2000" dirty="0"/>
              <a:t>trasladarnos a una </a:t>
            </a:r>
            <a:r>
              <a:rPr lang="es-MX" sz="2000" b="1" dirty="0"/>
              <a:t>Planeación </a:t>
            </a:r>
            <a:r>
              <a:rPr lang="es-MX" sz="2000" b="1" dirty="0" smtClean="0"/>
              <a:t>Nacional basada en </a:t>
            </a:r>
            <a:r>
              <a:rPr lang="es-MX" sz="2000" b="1" dirty="0"/>
              <a:t>resultados</a:t>
            </a:r>
            <a:r>
              <a:rPr lang="es-MX" sz="2000" b="1" dirty="0" smtClean="0"/>
              <a:t>.</a:t>
            </a:r>
          </a:p>
          <a:p>
            <a:pPr algn="l"/>
            <a:r>
              <a:rPr lang="es-MX" sz="2000" dirty="0" smtClean="0"/>
              <a:t>Instruye a las dependencias y entidades a integrar los </a:t>
            </a:r>
            <a:br>
              <a:rPr lang="es-MX" sz="2000" dirty="0" smtClean="0"/>
            </a:br>
            <a:r>
              <a:rPr lang="es-MX" sz="2000" dirty="0" smtClean="0"/>
              <a:t>programas derivados del PND </a:t>
            </a:r>
            <a:r>
              <a:rPr lang="es-MX" sz="2000" b="1" dirty="0" smtClean="0"/>
              <a:t>en fechas específicas.</a:t>
            </a:r>
          </a:p>
          <a:p>
            <a:pPr algn="l"/>
            <a:r>
              <a:rPr lang="es-MX" sz="2000" dirty="0" smtClean="0"/>
              <a:t>Se establece el </a:t>
            </a:r>
            <a:r>
              <a:rPr lang="es-MX" sz="2000" b="1" dirty="0" smtClean="0"/>
              <a:t>seguimiento con base en indicadores</a:t>
            </a:r>
            <a:r>
              <a:rPr lang="es-MX" sz="2000" dirty="0" smtClean="0"/>
              <a:t>, </a:t>
            </a:r>
            <a:br>
              <a:rPr lang="es-MX" sz="2000" dirty="0" smtClean="0"/>
            </a:br>
            <a:r>
              <a:rPr lang="es-MX" sz="2000" dirty="0" smtClean="0"/>
              <a:t>del PND y de los programas derivados de éste.</a:t>
            </a:r>
          </a:p>
          <a:p>
            <a:pPr algn="l"/>
            <a:r>
              <a:rPr lang="es-MX" sz="2000" dirty="0" smtClean="0"/>
              <a:t>Ordena a la SHCP a emitir </a:t>
            </a:r>
            <a:r>
              <a:rPr lang="es-MX" sz="2000" b="1" dirty="0" smtClean="0"/>
              <a:t>lineamientos para dictaminar</a:t>
            </a:r>
            <a:br>
              <a:rPr lang="es-MX" sz="2000" b="1" dirty="0" smtClean="0"/>
            </a:br>
            <a:r>
              <a:rPr lang="es-MX" sz="2000" b="1" dirty="0" smtClean="0"/>
              <a:t>y dar seguimiento</a:t>
            </a:r>
            <a:r>
              <a:rPr lang="es-MX" sz="2000" dirty="0" smtClean="0"/>
              <a:t> a los programas derivados del PND.</a:t>
            </a:r>
            <a:endParaRPr lang="es-MX" sz="2000" dirty="0"/>
          </a:p>
          <a:p>
            <a:endParaRPr lang="es-MX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99" y="4510087"/>
            <a:ext cx="1638301" cy="2028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El Plan Nacional de Desarrollo 2013 - 2018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31" y="1834825"/>
            <a:ext cx="8657938" cy="452152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25258" y="895673"/>
            <a:ext cx="8450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rgbClr val="595959"/>
                </a:solidFill>
                <a:latin typeface="Soberana Sans regular"/>
                <a:cs typeface="Soberana Sans regular"/>
              </a:rPr>
              <a:t>Las </a:t>
            </a:r>
            <a:r>
              <a:rPr lang="es-MX" dirty="0">
                <a:solidFill>
                  <a:srgbClr val="BE0F34"/>
                </a:solidFill>
                <a:latin typeface="Soberana Sans regular"/>
                <a:cs typeface="Soberana Sans regular"/>
              </a:rPr>
              <a:t>Metas Nacionales </a:t>
            </a:r>
            <a:r>
              <a:rPr lang="es-MX" dirty="0" smtClean="0">
                <a:solidFill>
                  <a:srgbClr val="595959"/>
                </a:solidFill>
                <a:latin typeface="Soberana Sans regular"/>
                <a:cs typeface="Soberana Sans regular"/>
              </a:rPr>
              <a:t>contienen definición </a:t>
            </a:r>
            <a:r>
              <a:rPr lang="es-MX" dirty="0">
                <a:solidFill>
                  <a:srgbClr val="595959"/>
                </a:solidFill>
                <a:latin typeface="Soberana Sans regular"/>
                <a:cs typeface="Soberana Sans regular"/>
              </a:rPr>
              <a:t>de </a:t>
            </a:r>
            <a:r>
              <a:rPr lang="es-MX" dirty="0">
                <a:solidFill>
                  <a:srgbClr val="BE0F34"/>
                </a:solidFill>
                <a:latin typeface="Soberana Sans regular"/>
                <a:cs typeface="Soberana Sans regular"/>
              </a:rPr>
              <a:t>objetivos, estrategias, líneas de acción </a:t>
            </a:r>
            <a:r>
              <a:rPr lang="es-MX" dirty="0" smtClean="0">
                <a:solidFill>
                  <a:srgbClr val="BE0F34"/>
                </a:solidFill>
                <a:latin typeface="Soberana Sans regular"/>
                <a:cs typeface="Soberana Sans regular"/>
              </a:rPr>
              <a:t>y por primera vez indicadores de resultados.</a:t>
            </a:r>
            <a:endParaRPr lang="es-MX" dirty="0">
              <a:solidFill>
                <a:srgbClr val="C00000"/>
              </a:solidFill>
              <a:latin typeface="Soberana Sans regular"/>
              <a:cs typeface="Soberana Sans regular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199" y="81503"/>
            <a:ext cx="8443769" cy="653577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Metas Nacionales  y Estrategias Transversales 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PND 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2013 - 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2018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0076"/>
            <a:ext cx="8229600" cy="424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El Plan Nacional de Desarrollo 2013 - 2018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1503"/>
            <a:ext cx="8534400" cy="653577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Lineamientos para dictaminar y dar seguimiento a los programas derivados del </a:t>
            </a:r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PND 2013-2018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dirty="0"/>
              <a:t>La SHCP estableció </a:t>
            </a:r>
            <a:r>
              <a:rPr lang="es-MX" dirty="0" smtClean="0"/>
              <a:t>estos </a:t>
            </a:r>
            <a:r>
              <a:rPr lang="es-MX" b="1" dirty="0" smtClean="0"/>
              <a:t>Lineamientos</a:t>
            </a:r>
            <a:r>
              <a:rPr lang="es-MX" dirty="0" smtClean="0"/>
              <a:t> </a:t>
            </a:r>
            <a:r>
              <a:rPr lang="es-MX" dirty="0"/>
              <a:t>para vincular el proceso de Planeación con el de Programación, Presupuesto y el Sistema de Evaluación del Desempeño (SED), con un </a:t>
            </a:r>
            <a:r>
              <a:rPr lang="es-MX" b="1" dirty="0"/>
              <a:t>enfoque hacia </a:t>
            </a:r>
            <a:r>
              <a:rPr lang="es-MX" b="1" dirty="0" smtClean="0"/>
              <a:t>resultados</a:t>
            </a:r>
            <a:r>
              <a:rPr lang="es-MX" dirty="0" smtClean="0"/>
              <a:t>:</a:t>
            </a:r>
            <a:endParaRPr lang="es-MX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MX" dirty="0" smtClean="0"/>
              <a:t>Establecen la </a:t>
            </a:r>
            <a:r>
              <a:rPr lang="es-MX" b="1" dirty="0" smtClean="0"/>
              <a:t>estructura de los programas derivados del PND</a:t>
            </a:r>
            <a:r>
              <a:rPr lang="es-MX" dirty="0" smtClean="0"/>
              <a:t>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s-MX" dirty="0"/>
              <a:t>Diagnóstico;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s-MX" dirty="0"/>
              <a:t>Alineación a las Metas Nacionales;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s-MX" dirty="0"/>
              <a:t>Objetivos, estrategias y líneas de acción (máximo 6 Objetivos);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s-MX" dirty="0"/>
              <a:t>Estrategias Transversales;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s-MX" dirty="0"/>
              <a:t>Indicadores de resultados y metas  (máximo 3 por Objetivo), 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s-MX" dirty="0"/>
              <a:t>Transparencia en el desempeño de los programas derivados del PND 2013 – 2018.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MX" dirty="0" smtClean="0"/>
              <a:t>Fortalecen las </a:t>
            </a:r>
            <a:r>
              <a:rPr lang="es-MX" b="1" dirty="0" smtClean="0"/>
              <a:t>relaciones entre los programas </a:t>
            </a:r>
            <a:r>
              <a:rPr lang="es-MX" dirty="0" smtClean="0"/>
              <a:t>especiales transversales, sectoriales, especiales, regionales e institucionales.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MX" dirty="0"/>
              <a:t>Por primera vez, los objetivos de los programas sectoriales se </a:t>
            </a:r>
            <a:r>
              <a:rPr lang="es-MX" dirty="0" smtClean="0"/>
              <a:t>convierten </a:t>
            </a:r>
            <a:r>
              <a:rPr lang="es-MX" dirty="0"/>
              <a:t>en verdaderos referentes de los propósitos de las políticas públicas y </a:t>
            </a:r>
            <a:r>
              <a:rPr lang="es-MX" dirty="0" smtClean="0"/>
              <a:t>son </a:t>
            </a:r>
            <a:r>
              <a:rPr lang="es-MX" dirty="0"/>
              <a:t>el </a:t>
            </a:r>
            <a:r>
              <a:rPr lang="es-MX" b="1" dirty="0"/>
              <a:t>vínculo entre las Metas Nacionales y los </a:t>
            </a:r>
            <a:r>
              <a:rPr lang="es-MX" b="1" dirty="0" smtClean="0"/>
              <a:t>programas </a:t>
            </a:r>
            <a:r>
              <a:rPr lang="es-MX" b="1" dirty="0"/>
              <a:t>presupuestarios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1503"/>
            <a:ext cx="8572500" cy="653577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Lineamientos para dictaminar y dar seguimiento a los programas derivados del </a:t>
            </a:r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PND 2013-2018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997501"/>
            <a:ext cx="7772400" cy="5358848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es-MX" sz="1800" dirty="0" smtClean="0"/>
              <a:t>Formalizan el </a:t>
            </a:r>
            <a:r>
              <a:rPr lang="es-MX" sz="1800" b="1" dirty="0" smtClean="0"/>
              <a:t>procedimiento para la integración y emisión del dictamen </a:t>
            </a:r>
            <a:r>
              <a:rPr lang="es-MX" sz="1800" dirty="0" smtClean="0"/>
              <a:t>para la aprobación y publicación de los programas a más tardar en las fechas establecidas:</a:t>
            </a:r>
          </a:p>
          <a:p>
            <a:pPr lvl="1">
              <a:spcAft>
                <a:spcPts val="0"/>
              </a:spcAft>
              <a:tabLst>
                <a:tab pos="5827713" algn="l"/>
              </a:tabLst>
            </a:pPr>
            <a:r>
              <a:rPr lang="es-MX" sz="1600" dirty="0" smtClean="0"/>
              <a:t>Programas especiales transversales: </a:t>
            </a:r>
            <a:r>
              <a:rPr lang="es-MX" sz="1600" dirty="0"/>
              <a:t>	</a:t>
            </a:r>
            <a:r>
              <a:rPr lang="es-MX" sz="1600" dirty="0" smtClean="0"/>
              <a:t>	30/08/2013</a:t>
            </a:r>
          </a:p>
          <a:p>
            <a:pPr lvl="1">
              <a:spcAft>
                <a:spcPts val="0"/>
              </a:spcAft>
              <a:tabLst>
                <a:tab pos="5827713" algn="l"/>
              </a:tabLst>
            </a:pPr>
            <a:r>
              <a:rPr lang="es-MX" sz="1600" dirty="0" smtClean="0"/>
              <a:t>Programas sectoriales: 		16/12/2013</a:t>
            </a:r>
          </a:p>
          <a:p>
            <a:pPr lvl="1">
              <a:spcAft>
                <a:spcPts val="0"/>
              </a:spcAft>
              <a:tabLst>
                <a:tab pos="5827713" algn="l"/>
              </a:tabLst>
            </a:pPr>
            <a:r>
              <a:rPr lang="es-MX" sz="1600" dirty="0" smtClean="0"/>
              <a:t>Programas especiales, regionales e institucionales: 		30/04/2014</a:t>
            </a:r>
          </a:p>
          <a:p>
            <a:pPr marL="0" indent="0" algn="just">
              <a:spcAft>
                <a:spcPts val="0"/>
              </a:spcAft>
              <a:buNone/>
            </a:pPr>
            <a:endParaRPr lang="es-MX" sz="1800" dirty="0" smtClean="0"/>
          </a:p>
          <a:p>
            <a:pPr algn="just">
              <a:spcAft>
                <a:spcPts val="0"/>
              </a:spcAft>
            </a:pPr>
            <a:r>
              <a:rPr lang="es-MX" sz="1800" dirty="0" smtClean="0"/>
              <a:t>Señalan las directrices generales que deberán observar las dependencias y entidades para el </a:t>
            </a:r>
            <a:r>
              <a:rPr lang="es-MX" sz="1800" b="1" dirty="0" smtClean="0"/>
              <a:t>seguimiento de los programas </a:t>
            </a:r>
            <a:r>
              <a:rPr lang="es-MX" sz="1800" dirty="0" smtClean="0"/>
              <a:t>derivados del PND:</a:t>
            </a:r>
          </a:p>
          <a:p>
            <a:pPr lvl="1">
              <a:spcAft>
                <a:spcPts val="0"/>
              </a:spcAft>
            </a:pPr>
            <a:r>
              <a:rPr lang="es-MX" sz="1600" dirty="0" smtClean="0"/>
              <a:t>Serán </a:t>
            </a:r>
            <a:r>
              <a:rPr lang="es-MX" sz="1600" dirty="0"/>
              <a:t>responsables de cumplir los programas cuya ejecución esté a su cargo y reportar sus avances.</a:t>
            </a:r>
          </a:p>
          <a:p>
            <a:pPr lvl="1">
              <a:spcAft>
                <a:spcPts val="0"/>
              </a:spcAft>
            </a:pPr>
            <a:r>
              <a:rPr lang="es-MX" sz="1600" dirty="0" smtClean="0"/>
              <a:t>Establecerán </a:t>
            </a:r>
            <a:r>
              <a:rPr lang="es-MX" sz="1600" b="1" dirty="0"/>
              <a:t>metas intermedias </a:t>
            </a:r>
            <a:r>
              <a:rPr lang="es-MX" sz="1600" dirty="0" smtClean="0"/>
              <a:t>de </a:t>
            </a:r>
            <a:r>
              <a:rPr lang="es-MX" sz="1600" dirty="0"/>
              <a:t>cada </a:t>
            </a:r>
            <a:r>
              <a:rPr lang="es-MX" sz="1600" dirty="0" smtClean="0"/>
              <a:t>indicador, y </a:t>
            </a:r>
            <a:r>
              <a:rPr lang="es-MX" sz="1600" dirty="0"/>
              <a:t>las </a:t>
            </a:r>
            <a:r>
              <a:rPr lang="es-MX" sz="1600" b="1" dirty="0"/>
              <a:t>acciones que llevarán a cabo </a:t>
            </a:r>
            <a:r>
              <a:rPr lang="es-MX" sz="1600" dirty="0"/>
              <a:t>para alcanzar dichas </a:t>
            </a:r>
            <a:r>
              <a:rPr lang="es-MX" sz="1600" dirty="0" smtClean="0"/>
              <a:t>metas (1er bimestre de cada año).</a:t>
            </a:r>
          </a:p>
          <a:p>
            <a:pPr lvl="1">
              <a:spcAft>
                <a:spcPts val="0"/>
              </a:spcAft>
            </a:pPr>
            <a:r>
              <a:rPr lang="es-MX" sz="1600" dirty="0" smtClean="0"/>
              <a:t>Informe anual sobre logros de cada programa </a:t>
            </a:r>
            <a:r>
              <a:rPr lang="es-MX" sz="1600" dirty="0"/>
              <a:t>(1er bimestre de cada año</a:t>
            </a:r>
            <a:r>
              <a:rPr lang="es-MX" sz="1600" dirty="0" smtClean="0"/>
              <a:t>).</a:t>
            </a:r>
          </a:p>
          <a:p>
            <a:pPr lvl="1" algn="just">
              <a:spcAft>
                <a:spcPts val="0"/>
              </a:spcAft>
            </a:pPr>
            <a:r>
              <a:rPr lang="es-MX" sz="1600" dirty="0" smtClean="0"/>
              <a:t>Deberán </a:t>
            </a:r>
            <a:r>
              <a:rPr lang="es-MX" sz="1600" dirty="0"/>
              <a:t>incluir los objetivos sectoriales y sus </a:t>
            </a:r>
            <a:r>
              <a:rPr lang="es-MX" sz="1600" b="1" dirty="0"/>
              <a:t>indicadores en el nivel de Fin de las Matrices de Indicadores para Resultados </a:t>
            </a:r>
            <a:r>
              <a:rPr lang="es-MX" sz="1600" dirty="0"/>
              <a:t>de los programas </a:t>
            </a:r>
            <a:r>
              <a:rPr lang="es-MX" sz="1600" dirty="0" smtClean="0"/>
              <a:t>presupuestarios.</a:t>
            </a:r>
            <a:endParaRPr lang="es-MX" sz="16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Instrumentos del PbR-SED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33" name="28 Rectángulo"/>
          <p:cNvSpPr/>
          <p:nvPr/>
        </p:nvSpPr>
        <p:spPr>
          <a:xfrm>
            <a:off x="729333" y="2801122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Monitoreo</a:t>
            </a:r>
          </a:p>
        </p:txBody>
      </p:sp>
      <p:sp>
        <p:nvSpPr>
          <p:cNvPr id="34" name="29 Rectángulo"/>
          <p:cNvSpPr/>
          <p:nvPr/>
        </p:nvSpPr>
        <p:spPr>
          <a:xfrm>
            <a:off x="729333" y="3318921"/>
            <a:ext cx="3361307" cy="253459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Revisión, mejora y monitoreo permanente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de las </a:t>
            </a: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MIR y sus metas.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Seguimiento de programas derivados del Plan Nacional del Desarrollo.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30 Rectángulo"/>
          <p:cNvSpPr/>
          <p:nvPr/>
        </p:nvSpPr>
        <p:spPr>
          <a:xfrm>
            <a:off x="4450094" y="2798601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Evaluación</a:t>
            </a:r>
          </a:p>
        </p:txBody>
      </p:sp>
      <p:sp>
        <p:nvSpPr>
          <p:cNvPr id="36" name="31 Rectángulo"/>
          <p:cNvSpPr/>
          <p:nvPr/>
        </p:nvSpPr>
        <p:spPr>
          <a:xfrm>
            <a:off x="4450094" y="3318921"/>
            <a:ext cx="3361307" cy="2532868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Programa Anual de Evaluación (PAE).</a:t>
            </a: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Mejora de programas con base en resultados de evaluaciones.</a:t>
            </a:r>
          </a:p>
        </p:txBody>
      </p:sp>
      <p:sp>
        <p:nvSpPr>
          <p:cNvPr id="37" name="32 Rectángulo"/>
          <p:cNvSpPr/>
          <p:nvPr/>
        </p:nvSpPr>
        <p:spPr>
          <a:xfrm>
            <a:off x="729333" y="1012449"/>
            <a:ext cx="710021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</a:rPr>
              <a:t>Planeación</a:t>
            </a:r>
            <a:endParaRPr lang="es-MX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33 Rectángulo"/>
          <p:cNvSpPr/>
          <p:nvPr/>
        </p:nvSpPr>
        <p:spPr>
          <a:xfrm>
            <a:off x="729333" y="1600752"/>
            <a:ext cx="7100217" cy="105068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Planeación Nacional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con base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en Resultados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b="1" dirty="0">
                <a:latin typeface="Calibri" pitchFamily="34" charset="0"/>
              </a:rPr>
              <a:t>Matrices de Indicadores para Resultados (MIR)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Vinculación Plan Nacional de Desarrollo – Presupuesto a través de MIR </a:t>
            </a:r>
          </a:p>
        </p:txBody>
      </p:sp>
      <p:sp>
        <p:nvSpPr>
          <p:cNvPr id="39" name="34 Rectángulo"/>
          <p:cNvSpPr/>
          <p:nvPr/>
        </p:nvSpPr>
        <p:spPr>
          <a:xfrm>
            <a:off x="729333" y="6062743"/>
            <a:ext cx="7100217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Modelo Sintético de Información de Desempeño (MSD)</a:t>
            </a:r>
            <a:endParaRPr lang="es-MX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34 Rectángulo"/>
          <p:cNvSpPr/>
          <p:nvPr/>
        </p:nvSpPr>
        <p:spPr>
          <a:xfrm rot="5400000">
            <a:off x="5663856" y="3537598"/>
            <a:ext cx="5430165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Transparencia </a:t>
            </a:r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Presupuestaria</a:t>
            </a:r>
            <a:endParaRPr lang="es-MX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51262" y="1078173"/>
            <a:ext cx="8094532" cy="199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es-MX" sz="2400" dirty="0" smtClean="0">
                <a:solidFill>
                  <a:schemeClr val="tx1"/>
                </a:solidFill>
              </a:rPr>
              <a:t>Es </a:t>
            </a:r>
            <a:r>
              <a:rPr lang="es-MX" sz="2400" dirty="0">
                <a:solidFill>
                  <a:schemeClr val="tx1"/>
                </a:solidFill>
              </a:rPr>
              <a:t>una herramienta </a:t>
            </a:r>
            <a:r>
              <a:rPr lang="es-MX" sz="2400" dirty="0" smtClean="0">
                <a:solidFill>
                  <a:schemeClr val="tx1"/>
                </a:solidFill>
              </a:rPr>
              <a:t>de planeación estratégica que </a:t>
            </a:r>
            <a:r>
              <a:rPr lang="es-MX" sz="2400" dirty="0">
                <a:solidFill>
                  <a:schemeClr val="tx1"/>
                </a:solidFill>
              </a:rPr>
              <a:t>permite vincular los </a:t>
            </a:r>
            <a:r>
              <a:rPr lang="es-MX" sz="2400" dirty="0" smtClean="0">
                <a:solidFill>
                  <a:schemeClr val="tx1"/>
                </a:solidFill>
              </a:rPr>
              <a:t>distintos instrumentos </a:t>
            </a:r>
            <a:r>
              <a:rPr lang="es-MX" sz="2400" dirty="0">
                <a:solidFill>
                  <a:schemeClr val="tx1"/>
                </a:solidFill>
              </a:rPr>
              <a:t>para el diseño, organización, ejecución, seguimiento, evaluación y mejora de </a:t>
            </a:r>
            <a:r>
              <a:rPr lang="es-MX" sz="2400" dirty="0" smtClean="0">
                <a:solidFill>
                  <a:schemeClr val="tx1"/>
                </a:solidFill>
              </a:rPr>
              <a:t>los programas</a:t>
            </a:r>
            <a:r>
              <a:rPr lang="es-MX" sz="2400" dirty="0">
                <a:solidFill>
                  <a:schemeClr val="tx1"/>
                </a:solidFill>
              </a:rPr>
              <a:t>, </a:t>
            </a:r>
            <a:r>
              <a:rPr lang="es-MX" sz="2400" dirty="0" smtClean="0">
                <a:solidFill>
                  <a:schemeClr val="tx1"/>
                </a:solidFill>
              </a:rPr>
              <a:t>a partir de </a:t>
            </a:r>
            <a:r>
              <a:rPr lang="es-MX" sz="2400" dirty="0">
                <a:solidFill>
                  <a:schemeClr val="tx1"/>
                </a:solidFill>
              </a:rPr>
              <a:t>un proceso de planeación realizado con base en la Metodología de </a:t>
            </a:r>
            <a:r>
              <a:rPr lang="es-MX" sz="2400" dirty="0" smtClean="0">
                <a:solidFill>
                  <a:schemeClr val="tx1"/>
                </a:solidFill>
              </a:rPr>
              <a:t>Marco Lógico: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51262" y="331199"/>
            <a:ext cx="824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Bold"/>
              </a:rPr>
              <a:t>Matriz de Indicadores para Resultados (MIR)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Bold"/>
            </a:endParaRPr>
          </a:p>
        </p:txBody>
      </p:sp>
      <p:graphicFrame>
        <p:nvGraphicFramePr>
          <p:cNvPr id="8" name="1 Diagrama"/>
          <p:cNvGraphicFramePr/>
          <p:nvPr>
            <p:extLst>
              <p:ext uri="{D42A27DB-BD31-4B8C-83A1-F6EECF244321}">
                <p14:modId xmlns:p14="http://schemas.microsoft.com/office/powerpoint/2010/main" val="4196593224"/>
              </p:ext>
            </p:extLst>
          </p:nvPr>
        </p:nvGraphicFramePr>
        <p:xfrm>
          <a:off x="2039124" y="3070747"/>
          <a:ext cx="4416268" cy="358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32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Composición de la MIR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850415"/>
              </p:ext>
            </p:extLst>
          </p:nvPr>
        </p:nvGraphicFramePr>
        <p:xfrm>
          <a:off x="2122490" y="2305253"/>
          <a:ext cx="6096000" cy="358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89716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7164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716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7164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6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2 Título"/>
          <p:cNvSpPr txBox="1">
            <a:spLocks/>
          </p:cNvSpPr>
          <p:nvPr/>
        </p:nvSpPr>
        <p:spPr>
          <a:xfrm>
            <a:off x="-98192" y="2305253"/>
            <a:ext cx="1728000" cy="89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>
                <a:solidFill>
                  <a:srgbClr val="01653F"/>
                </a:solidFill>
                <a:latin typeface="Trajan Pro"/>
                <a:ea typeface="+mj-ea"/>
                <a:cs typeface="Trajan Pro"/>
              </a:rPr>
              <a:t>FIN</a:t>
            </a: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rgbClr val="01653F"/>
              </a:solidFill>
              <a:effectLst/>
              <a:uLnTx/>
              <a:uFillTx/>
              <a:latin typeface="Trajan Pro"/>
              <a:ea typeface="+mj-ea"/>
              <a:cs typeface="Trajan Pro"/>
            </a:endParaRPr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-98192" y="3203325"/>
            <a:ext cx="1728000" cy="89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>
                <a:solidFill>
                  <a:srgbClr val="01653F"/>
                </a:solidFill>
                <a:latin typeface="Trajan Pro"/>
                <a:ea typeface="+mj-ea"/>
                <a:cs typeface="Trajan Pro"/>
              </a:rPr>
              <a:t>PROPÓSITO</a:t>
            </a: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rgbClr val="01653F"/>
              </a:solidFill>
              <a:effectLst/>
              <a:uLnTx/>
              <a:uFillTx/>
              <a:latin typeface="Trajan Pro"/>
              <a:ea typeface="+mj-ea"/>
              <a:cs typeface="Trajan Pro"/>
            </a:endParaRPr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-98192" y="4101397"/>
            <a:ext cx="1764000" cy="89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>
                <a:solidFill>
                  <a:srgbClr val="01653F"/>
                </a:solidFill>
                <a:latin typeface="Trajan Pro"/>
                <a:ea typeface="+mj-ea"/>
                <a:cs typeface="Trajan Pro"/>
              </a:rPr>
              <a:t>COMPONENTES</a:t>
            </a: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rgbClr val="01653F"/>
              </a:solidFill>
              <a:effectLst/>
              <a:uLnTx/>
              <a:uFillTx/>
              <a:latin typeface="Trajan Pro"/>
              <a:ea typeface="+mj-ea"/>
              <a:cs typeface="Trajan Pro"/>
            </a:endParaRPr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-98192" y="4995837"/>
            <a:ext cx="1728000" cy="89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>
                <a:solidFill>
                  <a:srgbClr val="01653F"/>
                </a:solidFill>
                <a:latin typeface="Trajan Pro"/>
                <a:ea typeface="+mj-ea"/>
                <a:cs typeface="Trajan Pro"/>
              </a:rPr>
              <a:t>ACTIVIDADES</a:t>
            </a: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rgbClr val="01653F"/>
              </a:solidFill>
              <a:effectLst/>
              <a:uLnTx/>
              <a:uFillTx/>
              <a:latin typeface="Trajan Pro"/>
              <a:ea typeface="+mj-ea"/>
              <a:cs typeface="Trajan Pro"/>
            </a:endParaRPr>
          </a:p>
        </p:txBody>
      </p:sp>
      <p:sp>
        <p:nvSpPr>
          <p:cNvPr id="9" name="2 Título"/>
          <p:cNvSpPr txBox="1">
            <a:spLocks/>
          </p:cNvSpPr>
          <p:nvPr/>
        </p:nvSpPr>
        <p:spPr>
          <a:xfrm>
            <a:off x="2122490" y="1259604"/>
            <a:ext cx="1524000" cy="527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>
                <a:solidFill>
                  <a:srgbClr val="01653F"/>
                </a:solidFill>
                <a:latin typeface="Trajan Pro"/>
                <a:ea typeface="+mj-ea"/>
                <a:cs typeface="Trajan Pro"/>
              </a:rPr>
              <a:t>RESUMEN NARRATIVO / OBJETIVOS</a:t>
            </a: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rgbClr val="01653F"/>
              </a:solidFill>
              <a:effectLst/>
              <a:uLnTx/>
              <a:uFillTx/>
              <a:latin typeface="Trajan Pro"/>
              <a:ea typeface="+mj-ea"/>
              <a:cs typeface="Trajan Pro"/>
            </a:endParaRPr>
          </a:p>
        </p:txBody>
      </p:sp>
      <p:sp>
        <p:nvSpPr>
          <p:cNvPr id="10" name="2 Título"/>
          <p:cNvSpPr txBox="1">
            <a:spLocks/>
          </p:cNvSpPr>
          <p:nvPr/>
        </p:nvSpPr>
        <p:spPr>
          <a:xfrm>
            <a:off x="3581177" y="1428944"/>
            <a:ext cx="1654629" cy="527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>
                <a:solidFill>
                  <a:srgbClr val="01653F"/>
                </a:solidFill>
                <a:latin typeface="Trajan Pro"/>
                <a:ea typeface="+mj-ea"/>
                <a:cs typeface="Trajan Pro"/>
              </a:rPr>
              <a:t>INDICADORES</a:t>
            </a: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rgbClr val="01653F"/>
              </a:solidFill>
              <a:effectLst/>
              <a:uLnTx/>
              <a:uFillTx/>
              <a:latin typeface="Trajan Pro"/>
              <a:ea typeface="+mj-ea"/>
              <a:cs typeface="Trajan Pro"/>
            </a:endParaRPr>
          </a:p>
        </p:txBody>
      </p:sp>
      <p:sp>
        <p:nvSpPr>
          <p:cNvPr id="11" name="2 Título"/>
          <p:cNvSpPr txBox="1">
            <a:spLocks/>
          </p:cNvSpPr>
          <p:nvPr/>
        </p:nvSpPr>
        <p:spPr>
          <a:xfrm>
            <a:off x="5137836" y="1309198"/>
            <a:ext cx="1676400" cy="527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>
                <a:solidFill>
                  <a:srgbClr val="01653F"/>
                </a:solidFill>
                <a:latin typeface="Trajan Pro"/>
                <a:ea typeface="+mj-ea"/>
                <a:cs typeface="Trajan Pro"/>
              </a:rPr>
              <a:t>MEDIOS DE VERIFICACIÓN</a:t>
            </a: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rgbClr val="01653F"/>
              </a:solidFill>
              <a:effectLst/>
              <a:uLnTx/>
              <a:uFillTx/>
              <a:latin typeface="Trajan Pro"/>
              <a:ea typeface="+mj-ea"/>
              <a:cs typeface="Trajan Pro"/>
            </a:endParaRPr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6694490" y="1428944"/>
            <a:ext cx="1524000" cy="527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>
                <a:solidFill>
                  <a:srgbClr val="01653F"/>
                </a:solidFill>
                <a:latin typeface="Trajan Pro"/>
                <a:ea typeface="+mj-ea"/>
                <a:cs typeface="Trajan Pro"/>
              </a:rPr>
              <a:t>SUPUESTOS</a:t>
            </a:r>
            <a:endParaRPr kumimoji="0" lang="es-MX" sz="1200" b="1" i="0" u="none" strike="noStrike" kern="1200" cap="none" spc="0" normalizeH="0" baseline="0" noProof="0" dirty="0" smtClean="0">
              <a:ln>
                <a:noFill/>
              </a:ln>
              <a:solidFill>
                <a:srgbClr val="01653F"/>
              </a:solidFill>
              <a:effectLst/>
              <a:uLnTx/>
              <a:uFillTx/>
              <a:latin typeface="Trajan Pro"/>
              <a:ea typeface="+mj-ea"/>
              <a:cs typeface="Trajan Pro"/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1644036" y="2550179"/>
            <a:ext cx="456682" cy="370114"/>
          </a:xfrm>
          <a:prstGeom prst="rightArrow">
            <a:avLst/>
          </a:prstGeom>
          <a:solidFill>
            <a:srgbClr val="016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derecha"/>
          <p:cNvSpPr/>
          <p:nvPr/>
        </p:nvSpPr>
        <p:spPr>
          <a:xfrm>
            <a:off x="1644036" y="3442811"/>
            <a:ext cx="456682" cy="370114"/>
          </a:xfrm>
          <a:prstGeom prst="rightArrow">
            <a:avLst/>
          </a:prstGeom>
          <a:solidFill>
            <a:srgbClr val="016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derecha"/>
          <p:cNvSpPr/>
          <p:nvPr/>
        </p:nvSpPr>
        <p:spPr>
          <a:xfrm>
            <a:off x="1644036" y="4368093"/>
            <a:ext cx="456682" cy="370114"/>
          </a:xfrm>
          <a:prstGeom prst="rightArrow">
            <a:avLst/>
          </a:prstGeom>
          <a:solidFill>
            <a:srgbClr val="016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derecha"/>
          <p:cNvSpPr/>
          <p:nvPr/>
        </p:nvSpPr>
        <p:spPr>
          <a:xfrm>
            <a:off x="1644036" y="5260725"/>
            <a:ext cx="456682" cy="370114"/>
          </a:xfrm>
          <a:prstGeom prst="rightArrow">
            <a:avLst/>
          </a:prstGeom>
          <a:solidFill>
            <a:srgbClr val="016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derecha"/>
          <p:cNvSpPr/>
          <p:nvPr/>
        </p:nvSpPr>
        <p:spPr>
          <a:xfrm rot="5400000">
            <a:off x="2689065" y="1848046"/>
            <a:ext cx="456682" cy="370114"/>
          </a:xfrm>
          <a:prstGeom prst="rightArrow">
            <a:avLst/>
          </a:prstGeom>
          <a:solidFill>
            <a:srgbClr val="016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derecha"/>
          <p:cNvSpPr/>
          <p:nvPr/>
        </p:nvSpPr>
        <p:spPr>
          <a:xfrm rot="5400000">
            <a:off x="4169263" y="1848046"/>
            <a:ext cx="456682" cy="370114"/>
          </a:xfrm>
          <a:prstGeom prst="rightArrow">
            <a:avLst/>
          </a:prstGeom>
          <a:solidFill>
            <a:srgbClr val="016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derecha"/>
          <p:cNvSpPr/>
          <p:nvPr/>
        </p:nvSpPr>
        <p:spPr>
          <a:xfrm rot="5400000">
            <a:off x="5693522" y="1848046"/>
            <a:ext cx="456682" cy="370114"/>
          </a:xfrm>
          <a:prstGeom prst="rightArrow">
            <a:avLst/>
          </a:prstGeom>
          <a:solidFill>
            <a:srgbClr val="016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derecha"/>
          <p:cNvSpPr/>
          <p:nvPr/>
        </p:nvSpPr>
        <p:spPr>
          <a:xfrm rot="5400000">
            <a:off x="7173720" y="1848046"/>
            <a:ext cx="456682" cy="370114"/>
          </a:xfrm>
          <a:prstGeom prst="rightArrow">
            <a:avLst/>
          </a:prstGeom>
          <a:solidFill>
            <a:srgbClr val="016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/>
          </p:nvPr>
        </p:nvGraphicFramePr>
        <p:xfrm>
          <a:off x="457200" y="1567542"/>
          <a:ext cx="8229600" cy="4525964"/>
        </p:xfrm>
        <a:graphic>
          <a:graphicData uri="http://schemas.openxmlformats.org/drawingml/2006/table">
            <a:tbl>
              <a:tblPr/>
              <a:tblGrid>
                <a:gridCol w="1915511"/>
                <a:gridCol w="6314089"/>
              </a:tblGrid>
              <a:tr h="1131491">
                <a:tc>
                  <a:txBody>
                    <a:bodyPr/>
                    <a:lstStyle/>
                    <a:p>
                      <a:pPr algn="ctr" rtl="0" fontAlgn="t"/>
                      <a:endParaRPr lang="es-MX" sz="16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algn="ctr" rtl="0" fontAlgn="t"/>
                      <a:r>
                        <a:rPr lang="es-MX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Fin</a:t>
                      </a:r>
                      <a:r>
                        <a:rPr lang="es-MX" sz="16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endParaRPr lang="es-MX" sz="16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1095" marR="1095" marT="109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s-MX" sz="1600" b="0" i="0" u="none" strike="noStrike" dirty="0" smtClean="0">
                        <a:solidFill>
                          <a:srgbClr val="365F91"/>
                        </a:solidFill>
                        <a:latin typeface="+mn-lt"/>
                      </a:endParaRPr>
                    </a:p>
                    <a:p>
                      <a:pPr algn="ctr" rtl="0" fontAlgn="t"/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Es la </a:t>
                      </a:r>
                      <a:r>
                        <a:rPr lang="es-MX" sz="1600" b="1" i="0" u="none" strike="noStrike" dirty="0" smtClean="0">
                          <a:solidFill>
                            <a:srgbClr val="007836"/>
                          </a:solidFill>
                          <a:latin typeface="+mn-lt"/>
                        </a:rPr>
                        <a:t>contribución del programa</a:t>
                      </a:r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en el mediano o largo plazo,</a:t>
                      </a:r>
                      <a:r>
                        <a:rPr lang="es-MX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1" i="0" u="none" strike="noStrike" dirty="0" smtClean="0">
                          <a:solidFill>
                            <a:srgbClr val="007836"/>
                          </a:solidFill>
                          <a:latin typeface="+mn-lt"/>
                        </a:rPr>
                        <a:t>al logro de un objetivo superior </a:t>
                      </a:r>
                      <a:r>
                        <a:rPr lang="es-MX" sz="16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 la consecución de objetivos del Plan Nacional de Desarrollo a través del Programa Sectorial).</a:t>
                      </a:r>
                    </a:p>
                  </a:txBody>
                  <a:tcPr marL="1095" marR="1095" marT="109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31491">
                <a:tc>
                  <a:txBody>
                    <a:bodyPr/>
                    <a:lstStyle/>
                    <a:p>
                      <a:pPr algn="ctr" rtl="0" fontAlgn="t"/>
                      <a:endParaRPr lang="es-MX" sz="16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algn="ctr" rtl="0" fontAlgn="t"/>
                      <a:r>
                        <a:rPr lang="es-MX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Propósito</a:t>
                      </a:r>
                      <a:r>
                        <a:rPr lang="es-MX" sz="16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endParaRPr lang="es-MX" sz="16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1095" marR="1095" marT="109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s-MX" sz="1600" b="0" i="0" u="none" strike="noStrike" dirty="0" smtClean="0">
                        <a:solidFill>
                          <a:srgbClr val="365F91"/>
                        </a:solidFill>
                        <a:latin typeface="+mn-lt"/>
                      </a:endParaRPr>
                    </a:p>
                    <a:p>
                      <a:pPr algn="ctr" rtl="0" fontAlgn="t"/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Es </a:t>
                      </a:r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el </a:t>
                      </a:r>
                      <a:r>
                        <a:rPr lang="es-MX" sz="1600" b="1" i="0" u="none" strike="noStrike" dirty="0">
                          <a:solidFill>
                            <a:srgbClr val="007836"/>
                          </a:solidFill>
                          <a:latin typeface="+mn-lt"/>
                        </a:rPr>
                        <a:t>resultado directo a ser logrado en la población</a:t>
                      </a:r>
                      <a:r>
                        <a:rPr lang="es-MX" sz="1600" b="0" i="0" u="none" strike="noStrike" dirty="0">
                          <a:solidFill>
                            <a:srgbClr val="007836"/>
                          </a:solidFill>
                          <a:latin typeface="+mn-lt"/>
                        </a:rPr>
                        <a:t> o área de enfoque </a:t>
                      </a:r>
                      <a:r>
                        <a:rPr lang="es-MX" sz="1600" b="1" i="0" u="none" strike="noStrike" dirty="0">
                          <a:solidFill>
                            <a:srgbClr val="007836"/>
                          </a:solidFill>
                          <a:latin typeface="+mn-lt"/>
                        </a:rPr>
                        <a:t>como consecuencia de la utilización de los componentes</a:t>
                      </a:r>
                      <a:r>
                        <a:rPr lang="es-MX" sz="1600" b="0" i="0" u="none" strike="noStrike" dirty="0">
                          <a:solidFill>
                            <a:srgbClr val="007836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(bienes y/o servicios) producidos o entregados por el programa</a:t>
                      </a:r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1095" marR="1095" marT="109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31491">
                <a:tc>
                  <a:txBody>
                    <a:bodyPr/>
                    <a:lstStyle/>
                    <a:p>
                      <a:pPr algn="ctr" rtl="0" fontAlgn="t"/>
                      <a:endParaRPr lang="es-MX" sz="16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algn="ctr" rtl="0" fontAlgn="t"/>
                      <a:r>
                        <a:rPr lang="es-MX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Componentes</a:t>
                      </a:r>
                      <a:r>
                        <a:rPr lang="es-MX" sz="16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endParaRPr lang="es-MX" sz="16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1095" marR="1095" marT="109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s-MX" sz="1600" b="0" i="0" u="none" strike="noStrike" dirty="0" smtClean="0">
                        <a:solidFill>
                          <a:srgbClr val="365F91"/>
                        </a:solidFill>
                        <a:latin typeface="+mn-lt"/>
                      </a:endParaRPr>
                    </a:p>
                    <a:p>
                      <a:pPr algn="ctr" rtl="0" fontAlgn="t"/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Son </a:t>
                      </a:r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los </a:t>
                      </a:r>
                      <a:r>
                        <a:rPr lang="es-MX" sz="1600" b="1" i="0" u="none" strike="noStrike" dirty="0">
                          <a:solidFill>
                            <a:srgbClr val="007836"/>
                          </a:solidFill>
                          <a:latin typeface="+mn-lt"/>
                        </a:rPr>
                        <a:t>bienes y/o servicios que produce o entrega el programa</a:t>
                      </a:r>
                      <a:r>
                        <a:rPr lang="es-MX" sz="1600" b="0" i="0" u="none" strike="noStrike" dirty="0">
                          <a:solidFill>
                            <a:srgbClr val="007836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para cumplir con su propósito; deben establecerse como productos terminados o servicios proporcionados</a:t>
                      </a:r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1095" marR="1095" marT="109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31491">
                <a:tc>
                  <a:txBody>
                    <a:bodyPr/>
                    <a:lstStyle/>
                    <a:p>
                      <a:pPr algn="ctr" rtl="0" fontAlgn="t"/>
                      <a:endParaRPr lang="es-MX" sz="16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algn="ctr" rtl="0" fontAlgn="t"/>
                      <a:r>
                        <a:rPr lang="es-MX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Actividades</a:t>
                      </a:r>
                      <a:r>
                        <a:rPr lang="es-MX" sz="16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endParaRPr lang="es-MX" sz="16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1095" marR="1095" marT="109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s-MX" sz="1600" b="0" i="0" u="none" strike="noStrike" dirty="0" smtClean="0">
                        <a:solidFill>
                          <a:srgbClr val="365F91"/>
                        </a:solidFill>
                        <a:latin typeface="+mn-lt"/>
                      </a:endParaRPr>
                    </a:p>
                    <a:p>
                      <a:pPr algn="ctr" rtl="0" fontAlgn="t"/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Son </a:t>
                      </a:r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las principales </a:t>
                      </a:r>
                      <a:r>
                        <a:rPr lang="es-MX" sz="1600" b="1" i="0" u="none" strike="noStrike" dirty="0">
                          <a:solidFill>
                            <a:srgbClr val="007836"/>
                          </a:solidFill>
                          <a:latin typeface="+mn-lt"/>
                        </a:rPr>
                        <a:t>acciones emprendidas </a:t>
                      </a:r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mediante las cuales se movilizan </a:t>
                      </a:r>
                      <a:r>
                        <a:rPr lang="es-MX" sz="1600" b="0" i="0" u="none" strike="noStrike" dirty="0">
                          <a:solidFill>
                            <a:srgbClr val="007836"/>
                          </a:solidFill>
                          <a:latin typeface="+mn-lt"/>
                        </a:rPr>
                        <a:t>los </a:t>
                      </a:r>
                      <a:r>
                        <a:rPr lang="es-MX" sz="1600" b="1" i="0" u="none" strike="noStrike" dirty="0">
                          <a:solidFill>
                            <a:srgbClr val="007836"/>
                          </a:solidFill>
                          <a:latin typeface="+mn-lt"/>
                        </a:rPr>
                        <a:t>insumos para generar los bienes y/o servicios</a:t>
                      </a:r>
                      <a:r>
                        <a:rPr lang="es-MX" sz="1600" b="0" i="0" u="none" strike="noStrike" dirty="0">
                          <a:solidFill>
                            <a:srgbClr val="365F91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que produce o entrega el programa</a:t>
                      </a:r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1095" marR="1095" marT="109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Matriz de Indicadores para Resultados </a:t>
            </a:r>
            <a:b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</a:br>
            <a:r>
              <a:rPr lang="es-MX" b="1" dirty="0" smtClean="0"/>
              <a:t>Filas</a:t>
            </a:r>
            <a:endParaRPr lang="es-MX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Matriz de Indicadores para Resultados </a:t>
            </a:r>
            <a:br>
              <a:rPr lang="es-MX" sz="2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</a:br>
            <a:r>
              <a:rPr lang="es-MX" sz="2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Columnas</a:t>
            </a:r>
            <a:endParaRPr lang="es-MX" sz="22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/>
          </p:nvPr>
        </p:nvGraphicFramePr>
        <p:xfrm>
          <a:off x="478971" y="1643744"/>
          <a:ext cx="8229600" cy="4387349"/>
        </p:xfrm>
        <a:graphic>
          <a:graphicData uri="http://schemas.openxmlformats.org/drawingml/2006/table">
            <a:tbl>
              <a:tblPr/>
              <a:tblGrid>
                <a:gridCol w="2180493"/>
                <a:gridCol w="2180493"/>
                <a:gridCol w="1811214"/>
                <a:gridCol w="2057400"/>
              </a:tblGrid>
              <a:tr h="5573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Resumen </a:t>
                      </a:r>
                      <a:r>
                        <a:rPr lang="es-MX" sz="1600" b="1" kern="1200" spc="-40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Narrativo</a:t>
                      </a:r>
                      <a:endParaRPr lang="es-MX" sz="1600" b="1" kern="1200" spc="-40" baseline="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99" marR="473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Indicadores</a:t>
                      </a:r>
                    </a:p>
                  </a:txBody>
                  <a:tcPr marL="47399" marR="473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Medios de verificación</a:t>
                      </a:r>
                    </a:p>
                  </a:txBody>
                  <a:tcPr marL="47399" marR="473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Supuestos</a:t>
                      </a:r>
                    </a:p>
                  </a:txBody>
                  <a:tcPr marL="47399" marR="473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336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 smtClean="0">
                          <a:solidFill>
                            <a:srgbClr val="007836"/>
                          </a:solidFill>
                          <a:latin typeface="+mn-lt"/>
                          <a:ea typeface="Calibri"/>
                          <a:cs typeface="Times New Roman"/>
                        </a:rPr>
                        <a:t>Redacción de manera positiva </a:t>
                      </a: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de los objetivos esperados para cada nivel (fila) de la MIR (fin, propósito, componente y actividad).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399" marR="473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rgbClr val="007836"/>
                          </a:solidFill>
                          <a:latin typeface="+mn-lt"/>
                          <a:ea typeface="Calibri"/>
                          <a:cs typeface="Times New Roman"/>
                        </a:rPr>
                        <a:t>Expresión cuantitativa </a:t>
                      </a: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construida a partir de variables cuantitativas o cualitativas, que proporciona un medio sencillo y fiable para </a:t>
                      </a:r>
                      <a:r>
                        <a:rPr lang="es-MX" sz="1600" b="1" kern="1200" dirty="0">
                          <a:solidFill>
                            <a:srgbClr val="007836"/>
                          </a:solidFill>
                          <a:latin typeface="+mn-lt"/>
                          <a:ea typeface="Calibri"/>
                          <a:cs typeface="Times New Roman"/>
                        </a:rPr>
                        <a:t>medir  el cumplimiento </a:t>
                      </a: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de objetivos y metas establecidas.</a:t>
                      </a:r>
                    </a:p>
                  </a:txBody>
                  <a:tcPr marL="47399" marR="473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Indican las </a:t>
                      </a:r>
                      <a:r>
                        <a:rPr lang="es-MX" sz="1600" b="1" kern="1200" dirty="0">
                          <a:solidFill>
                            <a:srgbClr val="007836"/>
                          </a:solidFill>
                          <a:latin typeface="+mn-lt"/>
                          <a:ea typeface="Calibri"/>
                          <a:cs typeface="Times New Roman"/>
                        </a:rPr>
                        <a:t>fuentes precisas </a:t>
                      </a: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información </a:t>
                      </a: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que se utilizarán para medir cada uno de los indicadores (de cada nivel).</a:t>
                      </a:r>
                    </a:p>
                  </a:txBody>
                  <a:tcPr marL="47399" marR="473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Son los </a:t>
                      </a:r>
                      <a:r>
                        <a:rPr lang="es-MX" sz="1600" b="1" kern="1200" dirty="0">
                          <a:solidFill>
                            <a:srgbClr val="007836"/>
                          </a:solidFill>
                          <a:latin typeface="+mn-lt"/>
                          <a:ea typeface="Calibri"/>
                          <a:cs typeface="Times New Roman"/>
                        </a:rPr>
                        <a:t>factores externos </a:t>
                      </a: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al funcionamiento del programa y sus operadores, que tienen que suceder para el logro de los objetivos del programa. Se redactan en positivo.</a:t>
                      </a:r>
                    </a:p>
                  </a:txBody>
                  <a:tcPr marL="47399" marR="473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6335515"/>
            <a:ext cx="90824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 smtClean="0">
                <a:latin typeface="Soberana Sans" panose="02000000000000000000" pitchFamily="50" charset="0"/>
              </a:rPr>
              <a:t>* La Mesa Redonda fue auspiciada por los bancos multilaterales de desarrollo – Banco Africano de Desarrollo, Banco Asiático de Desarrollo, Banco Europeo para la Reconstrucción y el Desarrollo, Banco Interamericano de Desarrollo y el Banco Mundial – en colaboración con la Organización para la Cooperación y el Desarrollo Económicos.</a:t>
            </a:r>
            <a:endParaRPr lang="es-MX" sz="900" dirty="0">
              <a:latin typeface="Soberana Sans" panose="02000000000000000000" pitchFamily="50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433677" y="77449"/>
            <a:ext cx="836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Bold"/>
              </a:defRPr>
            </a:lvl1pPr>
          </a:lstStyle>
          <a:p>
            <a:r>
              <a:rPr lang="es-MX" dirty="0"/>
              <a:t>Gestión para Resultados en el Desarrollo (GpRD)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33677" y="1126065"/>
            <a:ext cx="6189760" cy="2055917"/>
          </a:xfrm>
          <a:prstGeom prst="roundRect">
            <a:avLst>
              <a:gd name="adj" fmla="val 1301"/>
            </a:avLst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rPr>
              <a:t>La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rPr>
              <a:t>GpRD es una estrategia de gestión centrada en el desempeño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rPr>
              <a:t/>
            </a:r>
            <a:b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rPr>
            </a:b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rPr>
              <a:t>del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rPr>
              <a:t>desarrollo y en las mejoras sostenibles en los resultados del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rPr>
              <a:t/>
            </a:r>
            <a:b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rPr>
            </a:b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rPr>
              <a:t>país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rPr>
              <a:t>Proporciona una serie de instrumentos y sistemas de gestión del desempeño orientados a resultados para implementar los planes nacionales, las estrategias del país, los programas y proyectos sectoriales.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336903" y="3657149"/>
            <a:ext cx="6463449" cy="2360700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defRPr>
            </a:lvl1pPr>
          </a:lstStyle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rPr>
              <a:t>Centrar el diálogo en los resultados en todas las fases del proceso de desarrollo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rPr>
              <a:t>Alinear la programación, el monitoreo y la evaluación con los resultados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rPr>
              <a:t>Mantener la medición y la información sencillas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rPr>
              <a:t>Gestionar para, no por, resultados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rPr>
              <a:t>Usar la información de resultados para aprender y para la toma de decisiones. </a:t>
            </a:r>
          </a:p>
        </p:txBody>
      </p:sp>
      <p:sp>
        <p:nvSpPr>
          <p:cNvPr id="28" name="Hexágono 27"/>
          <p:cNvSpPr/>
          <p:nvPr/>
        </p:nvSpPr>
        <p:spPr>
          <a:xfrm rot="16200000">
            <a:off x="159354" y="3654354"/>
            <a:ext cx="2690219" cy="2373720"/>
          </a:xfrm>
          <a:prstGeom prst="hexagon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Soberana Sans" pitchFamily="50" charset="0"/>
              </a:rPr>
              <a:t>Principios de la GpR</a:t>
            </a:r>
          </a:p>
        </p:txBody>
      </p:sp>
      <p:sp>
        <p:nvSpPr>
          <p:cNvPr id="29" name="Hexágono 28"/>
          <p:cNvSpPr/>
          <p:nvPr/>
        </p:nvSpPr>
        <p:spPr>
          <a:xfrm rot="16200000">
            <a:off x="6375079" y="1054465"/>
            <a:ext cx="2489842" cy="2336272"/>
          </a:xfrm>
          <a:prstGeom prst="hexagon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es-MX" b="1" dirty="0">
                <a:solidFill>
                  <a:prstClr val="black">
                    <a:lumMod val="65000"/>
                    <a:lumOff val="35000"/>
                  </a:prstClr>
                </a:solidFill>
                <a:latin typeface="Soberana Sans" pitchFamily="50" charset="0"/>
              </a:rPr>
              <a:t>OCDE / BANCO MUNDIAL. </a:t>
            </a:r>
          </a:p>
          <a:p>
            <a:pPr lvl="0" algn="ctr"/>
            <a:r>
              <a:rPr lang="es-MX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oberana Sans" pitchFamily="50" charset="0"/>
              </a:rPr>
              <a:t>Convenio de la Mesa Redonda de Resultados de Marrakech, 2004*.</a:t>
            </a:r>
          </a:p>
        </p:txBody>
      </p:sp>
    </p:spTree>
    <p:extLst>
      <p:ext uri="{BB962C8B-B14F-4D97-AF65-F5344CB8AC3E}">
        <p14:creationId xmlns:p14="http://schemas.microsoft.com/office/powerpoint/2010/main" val="23625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2400" b="1" dirty="0">
                <a:ea typeface="+mn-ea"/>
                <a:cs typeface="Soberana Sans Bold"/>
              </a:rPr>
              <a:t>Indicadores de Desempeño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39947128"/>
              </p:ext>
            </p:extLst>
          </p:nvPr>
        </p:nvGraphicFramePr>
        <p:xfrm>
          <a:off x="0" y="1892479"/>
          <a:ext cx="4426039" cy="3329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44100136"/>
              </p:ext>
            </p:extLst>
          </p:nvPr>
        </p:nvGraphicFramePr>
        <p:xfrm>
          <a:off x="4202805" y="1588037"/>
          <a:ext cx="4700789" cy="393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832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Instrumentos del PbR-SED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33" name="28 Rectángulo"/>
          <p:cNvSpPr/>
          <p:nvPr/>
        </p:nvSpPr>
        <p:spPr>
          <a:xfrm>
            <a:off x="729333" y="2801122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Monitoreo</a:t>
            </a:r>
          </a:p>
        </p:txBody>
      </p:sp>
      <p:sp>
        <p:nvSpPr>
          <p:cNvPr id="34" name="29 Rectángulo"/>
          <p:cNvSpPr/>
          <p:nvPr/>
        </p:nvSpPr>
        <p:spPr>
          <a:xfrm>
            <a:off x="729333" y="3318921"/>
            <a:ext cx="3361307" cy="253459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Revisión, mejora y monitoreo permanente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de las </a:t>
            </a: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MIR y sus metas.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Seguimiento de programas derivados del Plan Nacional del Desarrollo.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30 Rectángulo"/>
          <p:cNvSpPr/>
          <p:nvPr/>
        </p:nvSpPr>
        <p:spPr>
          <a:xfrm>
            <a:off x="4450094" y="2798601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Evaluación</a:t>
            </a:r>
          </a:p>
        </p:txBody>
      </p:sp>
      <p:sp>
        <p:nvSpPr>
          <p:cNvPr id="36" name="31 Rectángulo"/>
          <p:cNvSpPr/>
          <p:nvPr/>
        </p:nvSpPr>
        <p:spPr>
          <a:xfrm>
            <a:off x="4450094" y="3318921"/>
            <a:ext cx="3361307" cy="2532868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Programa Anual de Evaluación (PAE).</a:t>
            </a: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Mejora de programas con base en resultados de evaluaciones.</a:t>
            </a:r>
          </a:p>
        </p:txBody>
      </p:sp>
      <p:sp>
        <p:nvSpPr>
          <p:cNvPr id="37" name="32 Rectángulo"/>
          <p:cNvSpPr/>
          <p:nvPr/>
        </p:nvSpPr>
        <p:spPr>
          <a:xfrm>
            <a:off x="729333" y="1012449"/>
            <a:ext cx="710021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</a:rPr>
              <a:t>Planeación</a:t>
            </a:r>
            <a:endParaRPr lang="es-MX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33 Rectángulo"/>
          <p:cNvSpPr/>
          <p:nvPr/>
        </p:nvSpPr>
        <p:spPr>
          <a:xfrm>
            <a:off x="729333" y="1600752"/>
            <a:ext cx="7100217" cy="105068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Planeación Nacional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con base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en Resultados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Matrices de Indicadores para Resultados (MIR)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b="1" dirty="0">
                <a:latin typeface="Calibri" pitchFamily="34" charset="0"/>
              </a:rPr>
              <a:t>Vinculación Plan Nacional de Desarrollo – Presupuesto a través de MIR </a:t>
            </a:r>
          </a:p>
        </p:txBody>
      </p:sp>
      <p:sp>
        <p:nvSpPr>
          <p:cNvPr id="39" name="34 Rectángulo"/>
          <p:cNvSpPr/>
          <p:nvPr/>
        </p:nvSpPr>
        <p:spPr>
          <a:xfrm>
            <a:off x="729333" y="6062743"/>
            <a:ext cx="7100217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Modelo Sintético de Información de Desempeño (MSD)</a:t>
            </a:r>
            <a:endParaRPr lang="es-MX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34 Rectángulo"/>
          <p:cNvSpPr/>
          <p:nvPr/>
        </p:nvSpPr>
        <p:spPr>
          <a:xfrm rot="5400000">
            <a:off x="5663856" y="3537598"/>
            <a:ext cx="5430165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Transparencia </a:t>
            </a:r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Presupuestaria</a:t>
            </a:r>
            <a:endParaRPr lang="es-MX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Planeación Nacional basada en Resultados</a:t>
            </a:r>
            <a:endParaRPr lang="es-MX" sz="22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20006" y="2789021"/>
            <a:ext cx="3460917" cy="3934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 pitchFamily="34" charset="0"/>
              </a:rPr>
              <a:t>PROGRAMA DERIVADO DEL PND</a:t>
            </a:r>
            <a:endParaRPr lang="es-MX" sz="1600" b="1" dirty="0"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22768" y="3324192"/>
            <a:ext cx="1644372" cy="3934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atin typeface="Calibri" pitchFamily="34" charset="0"/>
              </a:rPr>
              <a:t>OBJETIVOS</a:t>
            </a:r>
            <a:endParaRPr lang="es-MX" sz="1600" dirty="0"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497686" y="3809741"/>
            <a:ext cx="1610833" cy="3934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atin typeface="Calibri" pitchFamily="34" charset="0"/>
              </a:rPr>
              <a:t>ESTRATEGIAS</a:t>
            </a:r>
            <a:endParaRPr lang="es-MX" sz="1600" dirty="0">
              <a:latin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986759" y="4320097"/>
            <a:ext cx="1754297" cy="3934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atin typeface="Calibri" pitchFamily="34" charset="0"/>
              </a:rPr>
              <a:t>LÍNEAS DE ACCIÓN</a:t>
            </a:r>
            <a:endParaRPr lang="es-MX" sz="1600" dirty="0"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13761" y="3324192"/>
            <a:ext cx="2005413" cy="39340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atin typeface="Calibri" pitchFamily="34" charset="0"/>
              </a:rPr>
              <a:t>INDICADORES</a:t>
            </a:r>
            <a:endParaRPr lang="es-MX" sz="1600" dirty="0"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318800" y="3894805"/>
            <a:ext cx="1038368" cy="39340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atin typeface="Calibri" pitchFamily="34" charset="0"/>
              </a:rPr>
              <a:t>METAS</a:t>
            </a:r>
            <a:endParaRPr lang="es-MX" sz="1600" dirty="0">
              <a:latin typeface="Calibri" pitchFamily="34" charset="0"/>
            </a:endParaRPr>
          </a:p>
        </p:txBody>
      </p:sp>
      <p:cxnSp>
        <p:nvCxnSpPr>
          <p:cNvPr id="12" name="22 Conector angular"/>
          <p:cNvCxnSpPr>
            <a:stCxn id="10" idx="2"/>
            <a:endCxn id="11" idx="1"/>
          </p:cNvCxnSpPr>
          <p:nvPr/>
        </p:nvCxnSpPr>
        <p:spPr>
          <a:xfrm rot="16200000" flipH="1">
            <a:off x="7030679" y="3803385"/>
            <a:ext cx="373911" cy="20233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>
            <a:stCxn id="6" idx="1"/>
            <a:endCxn id="7" idx="1"/>
          </p:cNvCxnSpPr>
          <p:nvPr/>
        </p:nvCxnSpPr>
        <p:spPr>
          <a:xfrm rot="10800000" flipH="1" flipV="1">
            <a:off x="2520006" y="2985722"/>
            <a:ext cx="1502762" cy="535171"/>
          </a:xfrm>
          <a:prstGeom prst="bentConnector3">
            <a:avLst>
              <a:gd name="adj1" fmla="val -1521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angular"/>
          <p:cNvCxnSpPr>
            <a:stCxn id="8" idx="1"/>
            <a:endCxn id="9" idx="1"/>
          </p:cNvCxnSpPr>
          <p:nvPr/>
        </p:nvCxnSpPr>
        <p:spPr>
          <a:xfrm rot="10800000" flipH="1" flipV="1">
            <a:off x="4497685" y="4006443"/>
            <a:ext cx="489073" cy="510356"/>
          </a:xfrm>
          <a:prstGeom prst="bentConnector3">
            <a:avLst>
              <a:gd name="adj1" fmla="val -46741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3 Forma"/>
          <p:cNvCxnSpPr>
            <a:stCxn id="7" idx="1"/>
            <a:endCxn id="8" idx="1"/>
          </p:cNvCxnSpPr>
          <p:nvPr/>
        </p:nvCxnSpPr>
        <p:spPr>
          <a:xfrm rot="10800000" flipH="1" flipV="1">
            <a:off x="4022768" y="3520893"/>
            <a:ext cx="474918" cy="485549"/>
          </a:xfrm>
          <a:prstGeom prst="bentConnector3">
            <a:avLst>
              <a:gd name="adj1" fmla="val -4813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669861" y="1672605"/>
            <a:ext cx="3700230" cy="414670"/>
          </a:xfrm>
          <a:prstGeom prst="rect">
            <a:avLst/>
          </a:prstGeom>
          <a:solidFill>
            <a:srgbClr val="00783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Calibri" pitchFamily="34" charset="0"/>
              </a:rPr>
              <a:t>PLAN NACIONAL DE DESARROLLO</a:t>
            </a:r>
            <a:endParaRPr lang="es-MX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013648" y="2236124"/>
            <a:ext cx="4781088" cy="414670"/>
          </a:xfrm>
          <a:prstGeom prst="rect">
            <a:avLst/>
          </a:prstGeom>
          <a:solidFill>
            <a:srgbClr val="00783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Calibri" pitchFamily="34" charset="0"/>
              </a:rPr>
              <a:t>METAS NACIONALES / ESTRATEGIAS TRANSVERSALES</a:t>
            </a:r>
          </a:p>
        </p:txBody>
      </p:sp>
      <p:cxnSp>
        <p:nvCxnSpPr>
          <p:cNvPr id="18" name="17 Conector angular"/>
          <p:cNvCxnSpPr>
            <a:stCxn id="16" idx="1"/>
            <a:endCxn id="17" idx="1"/>
          </p:cNvCxnSpPr>
          <p:nvPr/>
        </p:nvCxnSpPr>
        <p:spPr>
          <a:xfrm rot="10800000" flipH="1" flipV="1">
            <a:off x="669860" y="1879939"/>
            <a:ext cx="343787" cy="563519"/>
          </a:xfrm>
          <a:prstGeom prst="bentConnector3">
            <a:avLst>
              <a:gd name="adj1" fmla="val -6649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angular"/>
          <p:cNvCxnSpPr>
            <a:stCxn id="17" idx="1"/>
            <a:endCxn id="6" idx="1"/>
          </p:cNvCxnSpPr>
          <p:nvPr/>
        </p:nvCxnSpPr>
        <p:spPr>
          <a:xfrm rot="10800000" flipH="1" flipV="1">
            <a:off x="1013648" y="2443459"/>
            <a:ext cx="1506358" cy="542264"/>
          </a:xfrm>
          <a:prstGeom prst="bentConnector3">
            <a:avLst>
              <a:gd name="adj1" fmla="val -15176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4022767" y="4862351"/>
            <a:ext cx="3093700" cy="3934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ysClr val="windowText" lastClr="000000"/>
                </a:solidFill>
                <a:latin typeface="Calibri" pitchFamily="34" charset="0"/>
              </a:rPr>
              <a:t>PROGRAMAS</a:t>
            </a:r>
            <a:r>
              <a:rPr lang="es-MX" sz="1600" dirty="0" smtClean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s-MX" sz="1600" b="1" dirty="0" smtClean="0">
                <a:solidFill>
                  <a:sysClr val="windowText" lastClr="000000"/>
                </a:solidFill>
                <a:latin typeface="Calibri" pitchFamily="34" charset="0"/>
              </a:rPr>
              <a:t>PRESUPUESTARIOS</a:t>
            </a:r>
            <a:endParaRPr lang="es-MX" sz="1600" b="1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21" name="20 Conector angular"/>
          <p:cNvCxnSpPr>
            <a:stCxn id="7" idx="1"/>
            <a:endCxn id="20" idx="1"/>
          </p:cNvCxnSpPr>
          <p:nvPr/>
        </p:nvCxnSpPr>
        <p:spPr>
          <a:xfrm rot="10800000" flipV="1">
            <a:off x="4022768" y="3520893"/>
            <a:ext cx="1" cy="1538159"/>
          </a:xfrm>
          <a:prstGeom prst="bentConnector3">
            <a:avLst>
              <a:gd name="adj1" fmla="val 22860100000"/>
            </a:avLst>
          </a:prstGeom>
          <a:ln w="190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36 Forma"/>
          <p:cNvCxnSpPr>
            <a:stCxn id="10" idx="3"/>
            <a:endCxn id="20" idx="3"/>
          </p:cNvCxnSpPr>
          <p:nvPr/>
        </p:nvCxnSpPr>
        <p:spPr>
          <a:xfrm flipH="1">
            <a:off x="7116467" y="3520894"/>
            <a:ext cx="1002707" cy="1538159"/>
          </a:xfrm>
          <a:prstGeom prst="bentConnector3">
            <a:avLst>
              <a:gd name="adj1" fmla="val -30221"/>
            </a:avLst>
          </a:prstGeom>
          <a:ln w="190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5699104" y="3510261"/>
            <a:ext cx="414657" cy="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66850"/>
            <a:ext cx="8229600" cy="48171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Para lograr una completa alineación de programas, las dependencias y entidades deberán incluir los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objetivos sectoriales y sus indicadores en el nivel de “Fin” de las Matrices de Indicadores para Resultados de los Programas presupuestarios a su cargo.</a:t>
            </a:r>
            <a:endParaRPr lang="es-MX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0" indent="0" algn="just">
              <a:buNone/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0" indent="0" algn="just">
              <a:buNone/>
            </a:pPr>
            <a:endParaRPr lang="es-MX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0" indent="0" algn="just">
              <a:buNone/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0" indent="0" algn="just">
              <a:buNone/>
            </a:pPr>
            <a:endParaRPr lang="es-MX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0" indent="0" algn="just">
              <a:buNone/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0" indent="0" algn="just">
              <a:buNone/>
            </a:pPr>
            <a:endParaRPr lang="es-MX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1524001" y="3213596"/>
            <a:ext cx="1447628" cy="857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tabLst>
                <a:tab pos="536575" algn="l"/>
              </a:tabLst>
              <a:defRPr/>
            </a:pPr>
            <a:r>
              <a:rPr lang="es-MX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Programas sectoriales</a:t>
            </a:r>
            <a:endParaRPr lang="es-MX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/>
          </p:nvPr>
        </p:nvGraphicFramePr>
        <p:xfrm>
          <a:off x="3332848" y="3751184"/>
          <a:ext cx="4210951" cy="1828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593332"/>
                <a:gridCol w="1251905"/>
                <a:gridCol w="1365714"/>
              </a:tblGrid>
              <a:tr h="326723">
                <a:tc>
                  <a:txBody>
                    <a:bodyPr/>
                    <a:lstStyle/>
                    <a:p>
                      <a:r>
                        <a:rPr lang="es-MX" sz="18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Nivel MIR</a:t>
                      </a:r>
                      <a:endParaRPr lang="es-MX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5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latin typeface="Calibri" pitchFamily="34" charset="0"/>
                        </a:rPr>
                        <a:t>Objetivos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5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latin typeface="Calibri" pitchFamily="34" charset="0"/>
                        </a:rPr>
                        <a:t>Indicadores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53F"/>
                    </a:solidFill>
                  </a:tcPr>
                </a:tc>
              </a:tr>
              <a:tr h="326723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Fin</a:t>
                      </a:r>
                      <a:endParaRPr lang="es-MX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E0F3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E0F3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E0F34"/>
                    </a:solidFill>
                  </a:tcPr>
                </a:tc>
              </a:tr>
              <a:tr h="326723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Calibri" pitchFamily="34" charset="0"/>
                        </a:rPr>
                        <a:t>Propósito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723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Calibri" pitchFamily="34" charset="0"/>
                        </a:rPr>
                        <a:t>Componente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6723"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latin typeface="Calibri" pitchFamily="34" charset="0"/>
                        </a:rPr>
                        <a:t>Actividad</a:t>
                      </a:r>
                      <a:endParaRPr lang="es-MX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20 Conector angular"/>
          <p:cNvCxnSpPr/>
          <p:nvPr/>
        </p:nvCxnSpPr>
        <p:spPr bwMode="auto">
          <a:xfrm rot="10800000">
            <a:off x="2396815" y="4124218"/>
            <a:ext cx="856750" cy="252001"/>
          </a:xfrm>
          <a:prstGeom prst="bentConnector3">
            <a:avLst>
              <a:gd name="adj1" fmla="val 99641"/>
            </a:avLst>
          </a:prstGeom>
          <a:ln>
            <a:solidFill>
              <a:srgbClr val="01653F"/>
            </a:solidFill>
            <a:headEnd type="oval" w="med" len="med"/>
            <a:tailEnd type="oval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Planeación Nacional basada en Resultados</a:t>
            </a:r>
          </a:p>
        </p:txBody>
      </p:sp>
    </p:spTree>
    <p:extLst>
      <p:ext uri="{BB962C8B-B14F-4D97-AF65-F5344CB8AC3E}">
        <p14:creationId xmlns:p14="http://schemas.microsoft.com/office/powerpoint/2010/main" val="6431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Instrumentos del PbR-SED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33" name="28 Rectángulo"/>
          <p:cNvSpPr/>
          <p:nvPr/>
        </p:nvSpPr>
        <p:spPr>
          <a:xfrm>
            <a:off x="729333" y="2801122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Monitoreo</a:t>
            </a:r>
          </a:p>
        </p:txBody>
      </p:sp>
      <p:sp>
        <p:nvSpPr>
          <p:cNvPr id="34" name="29 Rectángulo"/>
          <p:cNvSpPr/>
          <p:nvPr/>
        </p:nvSpPr>
        <p:spPr>
          <a:xfrm>
            <a:off x="729333" y="3318921"/>
            <a:ext cx="3361307" cy="253459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b="1" dirty="0">
                <a:latin typeface="Calibri" pitchFamily="34" charset="0"/>
              </a:rPr>
              <a:t>Revisión, mejora y monitoreo permanente </a:t>
            </a:r>
            <a:r>
              <a:rPr lang="es-MX" b="1" dirty="0">
                <a:latin typeface="Calibri" pitchFamily="34" charset="0"/>
              </a:rPr>
              <a:t>de las </a:t>
            </a:r>
            <a:r>
              <a:rPr lang="es-MX" b="1" dirty="0">
                <a:latin typeface="Calibri" pitchFamily="34" charset="0"/>
              </a:rPr>
              <a:t>MIR y sus metas.</a:t>
            </a:r>
            <a:endParaRPr lang="es-MX" b="1" dirty="0">
              <a:latin typeface="Calibri" pitchFamily="34" charset="0"/>
            </a:endParaRP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Seguimiento de programas derivados del Plan Nacional del Desarrollo.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30 Rectángulo"/>
          <p:cNvSpPr/>
          <p:nvPr/>
        </p:nvSpPr>
        <p:spPr>
          <a:xfrm>
            <a:off x="4450094" y="2798601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Evaluación</a:t>
            </a:r>
          </a:p>
        </p:txBody>
      </p:sp>
      <p:sp>
        <p:nvSpPr>
          <p:cNvPr id="36" name="31 Rectángulo"/>
          <p:cNvSpPr/>
          <p:nvPr/>
        </p:nvSpPr>
        <p:spPr>
          <a:xfrm>
            <a:off x="4450094" y="3318921"/>
            <a:ext cx="3361307" cy="2532868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Programa Anual de Evaluación (PAE).</a:t>
            </a: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Mejora de programas con base en resultados de evaluaciones.</a:t>
            </a:r>
          </a:p>
        </p:txBody>
      </p:sp>
      <p:sp>
        <p:nvSpPr>
          <p:cNvPr id="37" name="32 Rectángulo"/>
          <p:cNvSpPr/>
          <p:nvPr/>
        </p:nvSpPr>
        <p:spPr>
          <a:xfrm>
            <a:off x="729333" y="1012449"/>
            <a:ext cx="710021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</a:rPr>
              <a:t>Planeación</a:t>
            </a:r>
            <a:endParaRPr lang="es-MX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33 Rectángulo"/>
          <p:cNvSpPr/>
          <p:nvPr/>
        </p:nvSpPr>
        <p:spPr>
          <a:xfrm>
            <a:off x="729333" y="1600752"/>
            <a:ext cx="7100217" cy="105068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Planeación Nacional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con base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en Resultados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Matrices de Indicadores para Resultados (MIR)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Vinculación Plan Nacional de Desarrollo – Presupuesto a través de MIR </a:t>
            </a:r>
          </a:p>
        </p:txBody>
      </p:sp>
      <p:sp>
        <p:nvSpPr>
          <p:cNvPr id="39" name="34 Rectángulo"/>
          <p:cNvSpPr/>
          <p:nvPr/>
        </p:nvSpPr>
        <p:spPr>
          <a:xfrm>
            <a:off x="729333" y="6062743"/>
            <a:ext cx="7100217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Modelo Sintético de Información de Desempeño (MSD)</a:t>
            </a:r>
            <a:endParaRPr lang="es-MX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34 Rectángulo"/>
          <p:cNvSpPr/>
          <p:nvPr/>
        </p:nvSpPr>
        <p:spPr>
          <a:xfrm rot="5400000">
            <a:off x="5663856" y="3537598"/>
            <a:ext cx="5430165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Transparencia </a:t>
            </a:r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Presupuestaria</a:t>
            </a:r>
            <a:endParaRPr lang="es-MX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-5509"/>
            <a:ext cx="8229600" cy="1143000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Seguimiento del Desempeño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213387"/>
            <a:ext cx="814535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MX" sz="1600" b="1" kern="0" dirty="0" smtClean="0">
                <a:solidFill>
                  <a:srgbClr val="007836"/>
                </a:solidFill>
                <a:latin typeface="Soberana Sans Light" panose="02000000000000000000" pitchFamily="50" charset="0"/>
              </a:rPr>
              <a:t>¿Qué es el seguimiento del desempeño? </a:t>
            </a:r>
          </a:p>
          <a:p>
            <a:pPr lvl="0" algn="just"/>
            <a:endParaRPr lang="es-MX" sz="1600" b="1" dirty="0" smtClean="0">
              <a:solidFill>
                <a:prstClr val="black"/>
              </a:solidFill>
              <a:latin typeface="Soberana Sans Light" panose="02000000000000000000" pitchFamily="50" charset="0"/>
              <a:cs typeface="Arial" pitchFamily="34" charset="0"/>
            </a:endParaRPr>
          </a:p>
          <a:p>
            <a:pPr lvl="0" algn="just">
              <a:lnSpc>
                <a:spcPct val="200000"/>
              </a:lnSpc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Arial" pitchFamily="34" charset="0"/>
              </a:rPr>
              <a:t>Verificación del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Arial" pitchFamily="34" charset="0"/>
              </a:rPr>
              <a:t>nivel de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Arial" pitchFamily="34" charset="0"/>
              </a:rPr>
              <a:t>cumplimiento de los objetivos y metas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Arial" pitchFamily="34" charset="0"/>
              </a:rPr>
              <a:t>de los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Arial" pitchFamily="34" charset="0"/>
              </a:rPr>
              <a:t>Programas presupuestarios (</a:t>
            </a:r>
            <a:r>
              <a:rPr lang="es-MX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Arial" pitchFamily="34" charset="0"/>
              </a:rPr>
              <a:t>Pp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Arial" pitchFamily="34" charset="0"/>
              </a:rPr>
              <a:t>),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Arial" pitchFamily="34" charset="0"/>
              </a:rPr>
              <a:t>por medio de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Arial" pitchFamily="34" charset="0"/>
              </a:rPr>
              <a:t>Indicadores de desempeño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Arial" pitchFamily="34" charset="0"/>
              </a:rPr>
              <a:t>estructurados en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Arial" pitchFamily="34" charset="0"/>
              </a:rPr>
              <a:t>Matrices de Indicadores para Resultados (MIR) y Fichas de Indicador del Desempeño (FID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Arial" pitchFamily="34" charset="0"/>
              </a:rPr>
              <a:t>).</a:t>
            </a:r>
          </a:p>
          <a:p>
            <a:pPr lvl="0" algn="just"/>
            <a:endParaRPr lang="es-MX" sz="1600" b="1" kern="0" dirty="0" smtClean="0">
              <a:solidFill>
                <a:srgbClr val="4F81BD">
                  <a:lumMod val="50000"/>
                </a:srgbClr>
              </a:solidFill>
              <a:latin typeface="Soberana Sans Light" panose="02000000000000000000" pitchFamily="50" charset="0"/>
            </a:endParaRPr>
          </a:p>
          <a:p>
            <a:pPr algn="just"/>
            <a:endParaRPr lang="es-MX" sz="1600" dirty="0" smtClean="0">
              <a:solidFill>
                <a:prstClr val="black"/>
              </a:solidFill>
              <a:latin typeface="Adobe Caslon Pro"/>
              <a:cs typeface="Arial" pitchFamily="34" charset="0"/>
            </a:endParaRPr>
          </a:p>
          <a:p>
            <a:pPr algn="just"/>
            <a:endParaRPr lang="es-MX" sz="1600" dirty="0" smtClean="0">
              <a:solidFill>
                <a:prstClr val="black"/>
              </a:solidFill>
              <a:latin typeface="Adobe Caslon Pro"/>
              <a:cs typeface="Arial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57200" y="4649495"/>
            <a:ext cx="8110407" cy="1759630"/>
            <a:chOff x="589640" y="1680266"/>
            <a:chExt cx="10904592" cy="2415238"/>
          </a:xfrm>
        </p:grpSpPr>
        <p:cxnSp>
          <p:nvCxnSpPr>
            <p:cNvPr id="7" name="Conector recto de flecha 6"/>
            <p:cNvCxnSpPr/>
            <p:nvPr/>
          </p:nvCxnSpPr>
          <p:spPr>
            <a:xfrm flipV="1">
              <a:off x="1210614" y="2987899"/>
              <a:ext cx="9800823" cy="25757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>
              <a:off x="3670479" y="2794715"/>
              <a:ext cx="0" cy="528034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>
              <a:off x="8703972" y="2794715"/>
              <a:ext cx="0" cy="528034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V="1">
              <a:off x="1326524" y="1899347"/>
              <a:ext cx="9581882" cy="1287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 flipV="1">
              <a:off x="3670479" y="2485622"/>
              <a:ext cx="5033493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adroTexto 11"/>
            <p:cNvSpPr txBox="1"/>
            <p:nvPr/>
          </p:nvSpPr>
          <p:spPr>
            <a:xfrm>
              <a:off x="4501041" y="1686639"/>
              <a:ext cx="3309870" cy="4224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Soberana Sans" panose="02000000000000000000" pitchFamily="50" charset="0"/>
                </a:rPr>
                <a:t>Ciclo Presupuestario</a:t>
              </a:r>
              <a:endParaRPr lang="es-MX" sz="1400" b="1" dirty="0">
                <a:latin typeface="Soberana Sans" panose="02000000000000000000" pitchFamily="50" charset="0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4501041" y="2258165"/>
              <a:ext cx="3309870" cy="42244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Soberana Sans" panose="02000000000000000000" pitchFamily="50" charset="0"/>
                </a:rPr>
                <a:t>Ejercicio Fiscal</a:t>
              </a:r>
              <a:endParaRPr lang="es-MX" sz="1400" b="1" dirty="0">
                <a:latin typeface="Soberana Sans" panose="02000000000000000000" pitchFamily="50" charset="0"/>
              </a:endParaRPr>
            </a:p>
          </p:txBody>
        </p:sp>
        <p:cxnSp>
          <p:nvCxnSpPr>
            <p:cNvPr id="14" name="Conector recto 13"/>
            <p:cNvCxnSpPr/>
            <p:nvPr/>
          </p:nvCxnSpPr>
          <p:spPr>
            <a:xfrm>
              <a:off x="1326524" y="1691000"/>
              <a:ext cx="2146" cy="43569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>
              <a:off x="10906260" y="1680266"/>
              <a:ext cx="2146" cy="43569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H="1">
              <a:off x="3670479" y="2296334"/>
              <a:ext cx="1507" cy="34987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 flipH="1">
              <a:off x="8702465" y="2296110"/>
              <a:ext cx="1507" cy="34987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17"/>
            <p:cNvSpPr txBox="1"/>
            <p:nvPr/>
          </p:nvSpPr>
          <p:spPr>
            <a:xfrm>
              <a:off x="589640" y="3374059"/>
              <a:ext cx="1241946" cy="718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chemeClr val="bg2">
                      <a:lumMod val="50000"/>
                    </a:schemeClr>
                  </a:solidFill>
                  <a:latin typeface="Soberana Sans" panose="02000000000000000000" pitchFamily="50" charset="0"/>
                </a:rPr>
                <a:t>Agosto </a:t>
              </a:r>
              <a:r>
                <a:rPr lang="es-MX" sz="1400" b="1" i="1" dirty="0" smtClean="0">
                  <a:solidFill>
                    <a:schemeClr val="bg2">
                      <a:lumMod val="50000"/>
                    </a:schemeClr>
                  </a:solidFill>
                  <a:latin typeface="Soberana Sans" panose="02000000000000000000" pitchFamily="50" charset="0"/>
                </a:rPr>
                <a:t>t</a:t>
              </a:r>
              <a:endParaRPr lang="es-MX" sz="1400" b="1" i="1" dirty="0">
                <a:solidFill>
                  <a:schemeClr val="bg2">
                    <a:lumMod val="50000"/>
                  </a:schemeClr>
                </a:solidFill>
                <a:latin typeface="Soberana Sans" panose="02000000000000000000" pitchFamily="50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10252286" y="3377341"/>
              <a:ext cx="1241946" cy="718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chemeClr val="bg2">
                      <a:lumMod val="50000"/>
                    </a:schemeClr>
                  </a:solidFill>
                  <a:latin typeface="Soberana Sans" panose="02000000000000000000" pitchFamily="50" charset="0"/>
                </a:rPr>
                <a:t>Abril </a:t>
              </a:r>
              <a:r>
                <a:rPr lang="es-MX" sz="1400" b="1" i="1" dirty="0" smtClean="0">
                  <a:solidFill>
                    <a:schemeClr val="bg2">
                      <a:lumMod val="50000"/>
                    </a:schemeClr>
                  </a:solidFill>
                  <a:latin typeface="Soberana Sans" panose="02000000000000000000" pitchFamily="50" charset="0"/>
                </a:rPr>
                <a:t>t+2</a:t>
              </a:r>
              <a:endParaRPr lang="es-MX" sz="1400" b="1" i="1" dirty="0">
                <a:solidFill>
                  <a:schemeClr val="bg2">
                    <a:lumMod val="50000"/>
                  </a:schemeClr>
                </a:solidFill>
                <a:latin typeface="Soberana Sans" panose="02000000000000000000" pitchFamily="50" charset="0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7961040" y="3376331"/>
              <a:ext cx="1556538" cy="718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chemeClr val="bg2">
                      <a:lumMod val="50000"/>
                    </a:schemeClr>
                  </a:solidFill>
                  <a:latin typeface="Soberana Sans" panose="02000000000000000000" pitchFamily="50" charset="0"/>
                </a:rPr>
                <a:t>Diciembre </a:t>
              </a:r>
              <a:r>
                <a:rPr lang="es-MX" sz="1400" b="1" i="1" dirty="0" smtClean="0">
                  <a:solidFill>
                    <a:schemeClr val="bg2">
                      <a:lumMod val="50000"/>
                    </a:schemeClr>
                  </a:solidFill>
                  <a:latin typeface="Soberana Sans" panose="02000000000000000000" pitchFamily="50" charset="0"/>
                </a:rPr>
                <a:t>t+1</a:t>
              </a:r>
              <a:endParaRPr lang="es-MX" sz="1400" b="1" i="1" dirty="0">
                <a:solidFill>
                  <a:schemeClr val="bg2">
                    <a:lumMod val="50000"/>
                  </a:schemeClr>
                </a:solidFill>
                <a:latin typeface="Soberana Sans" panose="02000000000000000000" pitchFamily="50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3103104" y="3376331"/>
              <a:ext cx="1241946" cy="718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chemeClr val="bg2">
                      <a:lumMod val="50000"/>
                    </a:schemeClr>
                  </a:solidFill>
                  <a:latin typeface="Soberana Sans" panose="02000000000000000000" pitchFamily="50" charset="0"/>
                </a:rPr>
                <a:t>Enero </a:t>
              </a:r>
              <a:r>
                <a:rPr lang="es-MX" sz="1400" b="1" i="1" dirty="0" smtClean="0">
                  <a:solidFill>
                    <a:schemeClr val="bg2">
                      <a:lumMod val="50000"/>
                    </a:schemeClr>
                  </a:solidFill>
                  <a:latin typeface="Soberana Sans" panose="02000000000000000000" pitchFamily="50" charset="0"/>
                </a:rPr>
                <a:t>t+1</a:t>
              </a:r>
              <a:endParaRPr lang="es-MX" sz="1400" b="1" i="1" dirty="0">
                <a:solidFill>
                  <a:schemeClr val="bg2">
                    <a:lumMod val="50000"/>
                  </a:schemeClr>
                </a:solidFill>
                <a:latin typeface="Soberana Sans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5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97445"/>
            <a:ext cx="8229600" cy="53308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MX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 Light" panose="02000000000000000000" pitchFamily="50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s-MX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	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Determinar el</a:t>
            </a:r>
            <a:r>
              <a:rPr lang="es-MX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 logro de los objetivos 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mediante el seguimiento del </a:t>
            </a:r>
            <a:r>
              <a:rPr lang="es-MX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avance de las metas 	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de los indicadores. (eficacia, eficiencia, efectividad, calidad, economía, entre otros)</a:t>
            </a:r>
          </a:p>
          <a:p>
            <a:pPr algn="just"/>
            <a:endParaRPr lang="es-MX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 Light" panose="02000000000000000000" pitchFamily="50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MX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 Light" panose="02000000000000000000" pitchFamily="50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		Aportar </a:t>
            </a:r>
            <a:r>
              <a:rPr lang="es-MX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información 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que permita a los responsables de los </a:t>
            </a:r>
            <a:r>
              <a:rPr lang="es-MX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Pp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 contar con 				elementos para </a:t>
            </a:r>
            <a:r>
              <a:rPr lang="es-MX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tomar decisiones 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encaminadas a </a:t>
            </a:r>
            <a:r>
              <a:rPr lang="es-MX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mejorar el desempeño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 de los 		mismos así como para </a:t>
            </a:r>
            <a:r>
              <a:rPr lang="es-MX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mejorar la asignación presupuestaria.</a:t>
            </a:r>
          </a:p>
          <a:p>
            <a:pPr algn="just"/>
            <a:endParaRPr lang="es-MX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 Light" panose="02000000000000000000" pitchFamily="50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MX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 Light" panose="02000000000000000000" pitchFamily="50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s-MX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	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		Esquematizar la </a:t>
            </a:r>
            <a:r>
              <a:rPr lang="es-MX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estructura del </a:t>
            </a:r>
            <a:r>
              <a:rPr lang="es-MX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Pp</a:t>
            </a:r>
            <a:r>
              <a:rPr lang="es-MX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 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mediante la MIR</a:t>
            </a:r>
            <a:r>
              <a:rPr lang="es-MX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 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(Objetivos, procesos, 				resultados e impactos) y como un </a:t>
            </a:r>
            <a:r>
              <a:rPr lang="es-MX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instrumento de planeación estratégica.</a:t>
            </a:r>
          </a:p>
          <a:p>
            <a:pPr marL="0" indent="0" algn="just">
              <a:buNone/>
            </a:pPr>
            <a:endParaRPr lang="es-MX" sz="1500" dirty="0">
              <a:solidFill>
                <a:schemeClr val="tx1">
                  <a:lumMod val="65000"/>
                  <a:lumOff val="35000"/>
                </a:schemeClr>
              </a:solidFill>
              <a:latin typeface="Soberana Sans Light" panose="02000000000000000000" pitchFamily="50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				</a:t>
            </a:r>
          </a:p>
          <a:p>
            <a:pPr marL="0" indent="0" algn="just">
              <a:buNone/>
            </a:pPr>
            <a:r>
              <a:rPr lang="es-MX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	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			Es uno de los insumos de información fundamentales </a:t>
            </a:r>
            <a:r>
              <a:rPr lang="es-MX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para la 						realización de evaluaciones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 al </a:t>
            </a:r>
            <a:r>
              <a:rPr lang="es-MX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Pp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, con base en la MIR y sus indicadores 				del desempeño.</a:t>
            </a:r>
          </a:p>
          <a:p>
            <a:pPr algn="just"/>
            <a:endParaRPr lang="es-MX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 Light" panose="02000000000000000000" pitchFamily="50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					Fomentar la </a:t>
            </a:r>
            <a:r>
              <a:rPr lang="es-MX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rendición de cuentas 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mediante la </a:t>
            </a:r>
            <a:r>
              <a:rPr lang="es-MX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difusión del 						seguimiento de los indicadores 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del desempeño de los </a:t>
            </a:r>
            <a:r>
              <a:rPr lang="es-MX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Pp</a:t>
            </a:r>
            <a:r>
              <a:rPr lang="es-MX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anose="02000000000000000000" pitchFamily="50" charset="0"/>
                <a:cs typeface="Calibri" pitchFamily="34" charset="0"/>
              </a:rPr>
              <a:t> dirigida 					a la ciudadanía.</a:t>
            </a:r>
            <a:endParaRPr lang="es-MX" sz="1500" b="1" dirty="0">
              <a:solidFill>
                <a:schemeClr val="tx1">
                  <a:lumMod val="65000"/>
                  <a:lumOff val="35000"/>
                </a:schemeClr>
              </a:solidFill>
              <a:latin typeface="Soberana Sans Light" panose="02000000000000000000" pitchFamily="50" charset="0"/>
              <a:cs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81453"/>
            <a:ext cx="8229600" cy="1143000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¿Para qué sirve el seguimiento?</a:t>
            </a:r>
          </a:p>
        </p:txBody>
      </p:sp>
      <p:sp>
        <p:nvSpPr>
          <p:cNvPr id="6" name="Forma libre 5"/>
          <p:cNvSpPr/>
          <p:nvPr/>
        </p:nvSpPr>
        <p:spPr>
          <a:xfrm>
            <a:off x="436783" y="1605816"/>
            <a:ext cx="449997" cy="1041400"/>
          </a:xfrm>
          <a:custGeom>
            <a:avLst/>
            <a:gdLst>
              <a:gd name="connsiteX0" fmla="*/ 69180 w 899174"/>
              <a:gd name="connsiteY0" fmla="*/ 0 h 1631852"/>
              <a:gd name="connsiteX1" fmla="*/ 83248 w 899174"/>
              <a:gd name="connsiteY1" fmla="*/ 1266092 h 1631852"/>
              <a:gd name="connsiteX2" fmla="*/ 899174 w 899174"/>
              <a:gd name="connsiteY2" fmla="*/ 1631852 h 163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174" h="1631852">
                <a:moveTo>
                  <a:pt x="69180" y="0"/>
                </a:moveTo>
                <a:cubicBezTo>
                  <a:pt x="7048" y="497058"/>
                  <a:pt x="-55084" y="994117"/>
                  <a:pt x="83248" y="1266092"/>
                </a:cubicBezTo>
                <a:cubicBezTo>
                  <a:pt x="221580" y="1538067"/>
                  <a:pt x="560377" y="1584959"/>
                  <a:pt x="899174" y="1631852"/>
                </a:cubicBezTo>
              </a:path>
            </a:pathLst>
          </a:custGeom>
          <a:noFill/>
          <a:ln w="28575">
            <a:solidFill>
              <a:srgbClr val="4A4A4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/>
          <p:cNvSpPr/>
          <p:nvPr/>
        </p:nvSpPr>
        <p:spPr>
          <a:xfrm>
            <a:off x="260649" y="1216346"/>
            <a:ext cx="540000" cy="540000"/>
          </a:xfrm>
          <a:prstGeom prst="ellipse">
            <a:avLst/>
          </a:prstGeom>
          <a:solidFill>
            <a:srgbClr val="4A4A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/>
          <p:cNvSpPr/>
          <p:nvPr/>
        </p:nvSpPr>
        <p:spPr>
          <a:xfrm>
            <a:off x="1455813" y="3647509"/>
            <a:ext cx="338157" cy="347655"/>
          </a:xfrm>
          <a:prstGeom prst="ellipse">
            <a:avLst/>
          </a:prstGeom>
          <a:solidFill>
            <a:srgbClr val="807F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orma libre 8"/>
          <p:cNvSpPr/>
          <p:nvPr/>
        </p:nvSpPr>
        <p:spPr>
          <a:xfrm>
            <a:off x="1088665" y="2867231"/>
            <a:ext cx="367148" cy="965318"/>
          </a:xfrm>
          <a:custGeom>
            <a:avLst/>
            <a:gdLst>
              <a:gd name="connsiteX0" fmla="*/ 69180 w 899174"/>
              <a:gd name="connsiteY0" fmla="*/ 0 h 1631852"/>
              <a:gd name="connsiteX1" fmla="*/ 83248 w 899174"/>
              <a:gd name="connsiteY1" fmla="*/ 1266092 h 1631852"/>
              <a:gd name="connsiteX2" fmla="*/ 899174 w 899174"/>
              <a:gd name="connsiteY2" fmla="*/ 1631852 h 163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174" h="1631852">
                <a:moveTo>
                  <a:pt x="69180" y="0"/>
                </a:moveTo>
                <a:cubicBezTo>
                  <a:pt x="7048" y="497058"/>
                  <a:pt x="-55084" y="994117"/>
                  <a:pt x="83248" y="1266092"/>
                </a:cubicBezTo>
                <a:cubicBezTo>
                  <a:pt x="221580" y="1538067"/>
                  <a:pt x="560377" y="1584959"/>
                  <a:pt x="899174" y="1631852"/>
                </a:cubicBezTo>
              </a:path>
            </a:pathLst>
          </a:custGeom>
          <a:noFill/>
          <a:ln w="28575">
            <a:solidFill>
              <a:srgbClr val="6564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/>
          <p:cNvSpPr/>
          <p:nvPr/>
        </p:nvSpPr>
        <p:spPr>
          <a:xfrm>
            <a:off x="800649" y="2503280"/>
            <a:ext cx="443410" cy="417043"/>
          </a:xfrm>
          <a:prstGeom prst="ellipse">
            <a:avLst/>
          </a:prstGeom>
          <a:solidFill>
            <a:srgbClr val="656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orma libre 10"/>
          <p:cNvSpPr/>
          <p:nvPr/>
        </p:nvSpPr>
        <p:spPr>
          <a:xfrm>
            <a:off x="1579222" y="3995164"/>
            <a:ext cx="367148" cy="965318"/>
          </a:xfrm>
          <a:custGeom>
            <a:avLst/>
            <a:gdLst>
              <a:gd name="connsiteX0" fmla="*/ 69180 w 899174"/>
              <a:gd name="connsiteY0" fmla="*/ 0 h 1631852"/>
              <a:gd name="connsiteX1" fmla="*/ 83248 w 899174"/>
              <a:gd name="connsiteY1" fmla="*/ 1266092 h 1631852"/>
              <a:gd name="connsiteX2" fmla="*/ 899174 w 899174"/>
              <a:gd name="connsiteY2" fmla="*/ 1631852 h 163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174" h="1631852">
                <a:moveTo>
                  <a:pt x="69180" y="0"/>
                </a:moveTo>
                <a:cubicBezTo>
                  <a:pt x="7048" y="497058"/>
                  <a:pt x="-55084" y="994117"/>
                  <a:pt x="83248" y="1266092"/>
                </a:cubicBezTo>
                <a:cubicBezTo>
                  <a:pt x="221580" y="1538067"/>
                  <a:pt x="560377" y="1584959"/>
                  <a:pt x="899174" y="1631852"/>
                </a:cubicBezTo>
              </a:path>
            </a:pathLst>
          </a:custGeom>
          <a:noFill/>
          <a:ln w="28575">
            <a:solidFill>
              <a:srgbClr val="807F8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/>
          <p:cNvSpPr/>
          <p:nvPr/>
        </p:nvSpPr>
        <p:spPr>
          <a:xfrm>
            <a:off x="1913968" y="4822329"/>
            <a:ext cx="287465" cy="276306"/>
          </a:xfrm>
          <a:prstGeom prst="ellipse">
            <a:avLst/>
          </a:prstGeom>
          <a:solidFill>
            <a:srgbClr val="ACAC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orma libre 12"/>
          <p:cNvSpPr/>
          <p:nvPr/>
        </p:nvSpPr>
        <p:spPr>
          <a:xfrm>
            <a:off x="2005092" y="5096145"/>
            <a:ext cx="367148" cy="965318"/>
          </a:xfrm>
          <a:custGeom>
            <a:avLst/>
            <a:gdLst>
              <a:gd name="connsiteX0" fmla="*/ 69180 w 899174"/>
              <a:gd name="connsiteY0" fmla="*/ 0 h 1631852"/>
              <a:gd name="connsiteX1" fmla="*/ 83248 w 899174"/>
              <a:gd name="connsiteY1" fmla="*/ 1266092 h 1631852"/>
              <a:gd name="connsiteX2" fmla="*/ 899174 w 899174"/>
              <a:gd name="connsiteY2" fmla="*/ 1631852 h 163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174" h="1631852">
                <a:moveTo>
                  <a:pt x="69180" y="0"/>
                </a:moveTo>
                <a:cubicBezTo>
                  <a:pt x="7048" y="497058"/>
                  <a:pt x="-55084" y="994117"/>
                  <a:pt x="83248" y="1266092"/>
                </a:cubicBezTo>
                <a:cubicBezTo>
                  <a:pt x="221580" y="1538067"/>
                  <a:pt x="560377" y="1584959"/>
                  <a:pt x="899174" y="1631852"/>
                </a:cubicBez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/>
          <p:cNvSpPr/>
          <p:nvPr/>
        </p:nvSpPr>
        <p:spPr>
          <a:xfrm>
            <a:off x="2339838" y="5923310"/>
            <a:ext cx="287465" cy="27630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1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Instrumentos del PbR-SED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33" name="28 Rectángulo"/>
          <p:cNvSpPr/>
          <p:nvPr/>
        </p:nvSpPr>
        <p:spPr>
          <a:xfrm>
            <a:off x="729333" y="2801122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Monitoreo</a:t>
            </a:r>
          </a:p>
        </p:txBody>
      </p:sp>
      <p:sp>
        <p:nvSpPr>
          <p:cNvPr id="34" name="29 Rectángulo"/>
          <p:cNvSpPr/>
          <p:nvPr/>
        </p:nvSpPr>
        <p:spPr>
          <a:xfrm>
            <a:off x="729333" y="3318921"/>
            <a:ext cx="3361307" cy="253459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Revisión, mejora y monitoreo permanente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de las </a:t>
            </a: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MIR y sus metas.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b="1" dirty="0">
                <a:latin typeface="Calibri" pitchFamily="34" charset="0"/>
              </a:rPr>
              <a:t>Seguimiento de programas derivados del Plan Nacional del Desarrollo.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35" name="30 Rectángulo"/>
          <p:cNvSpPr/>
          <p:nvPr/>
        </p:nvSpPr>
        <p:spPr>
          <a:xfrm>
            <a:off x="4450094" y="2798601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Evaluación</a:t>
            </a:r>
          </a:p>
        </p:txBody>
      </p:sp>
      <p:sp>
        <p:nvSpPr>
          <p:cNvPr id="36" name="31 Rectángulo"/>
          <p:cNvSpPr/>
          <p:nvPr/>
        </p:nvSpPr>
        <p:spPr>
          <a:xfrm>
            <a:off x="4450094" y="3318921"/>
            <a:ext cx="3361307" cy="2532868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Programa Anual de Evaluación (PAE).</a:t>
            </a: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Mejora de programas con base en resultados de evaluaciones.</a:t>
            </a:r>
          </a:p>
        </p:txBody>
      </p:sp>
      <p:sp>
        <p:nvSpPr>
          <p:cNvPr id="37" name="32 Rectángulo"/>
          <p:cNvSpPr/>
          <p:nvPr/>
        </p:nvSpPr>
        <p:spPr>
          <a:xfrm>
            <a:off x="729333" y="1012449"/>
            <a:ext cx="710021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</a:rPr>
              <a:t>Planeación</a:t>
            </a:r>
            <a:endParaRPr lang="es-MX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33 Rectángulo"/>
          <p:cNvSpPr/>
          <p:nvPr/>
        </p:nvSpPr>
        <p:spPr>
          <a:xfrm>
            <a:off x="729333" y="1600752"/>
            <a:ext cx="7100217" cy="105068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Planeación Nacional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con base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en Resultados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Matrices de Indicadores para Resultados (MIR)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Vinculación Plan Nacional de Desarrollo – Presupuesto a través de MIR </a:t>
            </a:r>
          </a:p>
        </p:txBody>
      </p:sp>
      <p:sp>
        <p:nvSpPr>
          <p:cNvPr id="39" name="34 Rectángulo"/>
          <p:cNvSpPr/>
          <p:nvPr/>
        </p:nvSpPr>
        <p:spPr>
          <a:xfrm>
            <a:off x="729333" y="6062743"/>
            <a:ext cx="7100217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Modelo Sintético de Información de Desempeño (MSD)</a:t>
            </a:r>
            <a:endParaRPr lang="es-MX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34 Rectángulo"/>
          <p:cNvSpPr/>
          <p:nvPr/>
        </p:nvSpPr>
        <p:spPr>
          <a:xfrm rot="5400000">
            <a:off x="5663856" y="3537598"/>
            <a:ext cx="5430165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Transparencia </a:t>
            </a:r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Presupuestaria</a:t>
            </a:r>
            <a:endParaRPr lang="es-MX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Título"/>
          <p:cNvSpPr>
            <a:spLocks noGrp="1"/>
          </p:cNvSpPr>
          <p:nvPr>
            <p:ph type="title"/>
          </p:nvPr>
        </p:nvSpPr>
        <p:spPr>
          <a:xfrm>
            <a:off x="457200" y="325914"/>
            <a:ext cx="8229600" cy="682491"/>
          </a:xfrm>
        </p:spPr>
        <p:txBody>
          <a:bodyPr>
            <a:normAutofit/>
          </a:bodyPr>
          <a:lstStyle/>
          <a:p>
            <a:r>
              <a:rPr lang="es-MX" altLang="es-MX" sz="1800" dirty="0"/>
              <a:t>Total de programas publicados a la fecha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457200" y="1599531"/>
            <a:ext cx="2561208" cy="53266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Soberana Sans Light" pitchFamily="50" charset="0"/>
              </a:rPr>
              <a:t>Tipo de programa</a:t>
            </a:r>
            <a:endParaRPr lang="es-MX" sz="1600" dirty="0">
              <a:latin typeface="Soberana Sans Light" pitchFamily="50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262544" y="1599531"/>
            <a:ext cx="2561208" cy="53266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Soberana Sans Light" pitchFamily="50" charset="0"/>
              </a:rPr>
              <a:t>Número de programas</a:t>
            </a:r>
            <a:endParaRPr lang="es-MX" sz="1600" dirty="0">
              <a:latin typeface="Soberana Sans Light" pitchFamily="50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125592" y="1599531"/>
            <a:ext cx="2561208" cy="53266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Soberana Sans Light" pitchFamily="50" charset="0"/>
              </a:rPr>
              <a:t>Publicación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57200" y="2354133"/>
            <a:ext cx="2561208" cy="53266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Soberana Sans Light" pitchFamily="50" charset="0"/>
              </a:rPr>
              <a:t>Especiales Transversales</a:t>
            </a:r>
            <a:endParaRPr lang="es-MX" sz="1600" dirty="0">
              <a:latin typeface="Soberana Sans Light" pitchFamily="50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57200" y="2940059"/>
            <a:ext cx="2561208" cy="53266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Soberana Sans Light" pitchFamily="50" charset="0"/>
              </a:rPr>
              <a:t>Sectoriales</a:t>
            </a:r>
            <a:endParaRPr lang="es-MX" sz="1600" dirty="0">
              <a:latin typeface="Soberana Sans Light" pitchFamily="50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57200" y="3543741"/>
            <a:ext cx="2561208" cy="53266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Soberana Sans Light" pitchFamily="50" charset="0"/>
              </a:rPr>
              <a:t>Especiales</a:t>
            </a:r>
            <a:endParaRPr lang="es-MX" sz="1600" dirty="0">
              <a:latin typeface="Soberana Sans Light" pitchFamily="50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57200" y="4120787"/>
            <a:ext cx="2561208" cy="53266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Soberana Sans Light" pitchFamily="50" charset="0"/>
              </a:rPr>
              <a:t>Regionales</a:t>
            </a:r>
            <a:endParaRPr lang="es-MX" sz="1600" dirty="0">
              <a:latin typeface="Soberana Sans Light" pitchFamily="50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57200" y="4706713"/>
            <a:ext cx="2561208" cy="53266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Soberana Sans Light" pitchFamily="50" charset="0"/>
              </a:rPr>
              <a:t>Institucionales</a:t>
            </a:r>
            <a:endParaRPr lang="es-MX" sz="1600" dirty="0">
              <a:latin typeface="Soberana Sans Light" pitchFamily="50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57200" y="5310395"/>
            <a:ext cx="2561208" cy="53266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Soberana Sans Light" pitchFamily="50" charset="0"/>
              </a:rPr>
              <a:t>Total</a:t>
            </a:r>
            <a:endParaRPr lang="es-MX" sz="1600" b="1" dirty="0">
              <a:latin typeface="Soberana Sans Light" pitchFamily="50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262544" y="2354133"/>
            <a:ext cx="2561208" cy="5326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Soberana Sans Light" pitchFamily="50" charset="0"/>
              </a:rPr>
              <a:t>3</a:t>
            </a:r>
            <a:endParaRPr lang="es-MX" sz="1600" b="1" dirty="0">
              <a:latin typeface="Soberana Sans Light" pitchFamily="50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262544" y="2931181"/>
            <a:ext cx="2561208" cy="5326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Soberana Sans Light" pitchFamily="50" charset="0"/>
              </a:rPr>
              <a:t>17</a:t>
            </a:r>
            <a:endParaRPr lang="es-MX" sz="1600" b="1" dirty="0">
              <a:latin typeface="Soberana Sans Light" pitchFamily="50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262544" y="3543741"/>
            <a:ext cx="2561208" cy="5326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Soberana Sans Light" pitchFamily="50" charset="0"/>
              </a:rPr>
              <a:t>35</a:t>
            </a:r>
            <a:endParaRPr lang="es-MX" sz="1600" b="1" dirty="0">
              <a:latin typeface="Soberana Sans Light" pitchFamily="50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262544" y="4120787"/>
            <a:ext cx="2561208" cy="5326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Soberana Sans Light" pitchFamily="50" charset="0"/>
              </a:rPr>
              <a:t>3</a:t>
            </a:r>
            <a:endParaRPr lang="es-MX" sz="1600" b="1" dirty="0">
              <a:latin typeface="Soberana Sans Light" pitchFamily="50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262544" y="4706713"/>
            <a:ext cx="2561208" cy="5326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Soberana Sans Light" pitchFamily="50" charset="0"/>
              </a:rPr>
              <a:t>44</a:t>
            </a:r>
            <a:endParaRPr lang="es-MX" sz="1600" b="1" dirty="0">
              <a:latin typeface="Soberana Sans Light" pitchFamily="50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3262544" y="5310395"/>
            <a:ext cx="2561208" cy="53266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Soberana Sans Light" pitchFamily="50" charset="0"/>
              </a:rPr>
              <a:t>102</a:t>
            </a:r>
            <a:endParaRPr lang="es-MX" sz="1600" b="1" dirty="0">
              <a:latin typeface="Soberana Sans Light" pitchFamily="50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6125593" y="2354133"/>
            <a:ext cx="2561208" cy="5326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Soberana Sans Light" pitchFamily="50" charset="0"/>
              </a:rPr>
              <a:t>Agosto de 2013</a:t>
            </a:r>
            <a:endParaRPr lang="es-MX" sz="1600" b="1" dirty="0">
              <a:latin typeface="Soberana Sans Light" pitchFamily="50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6125593" y="2948936"/>
            <a:ext cx="2561208" cy="5326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Soberana Sans Light" pitchFamily="50" charset="0"/>
              </a:rPr>
              <a:t>Diciembre de 2013</a:t>
            </a:r>
            <a:endParaRPr lang="es-MX" sz="1600" b="1" dirty="0">
              <a:latin typeface="Soberana Sans Light" pitchFamily="50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6125593" y="3543741"/>
            <a:ext cx="2561208" cy="1695632"/>
          </a:xfrm>
          <a:prstGeom prst="roundRect">
            <a:avLst>
              <a:gd name="adj" fmla="val 724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Soberana Sans Light" pitchFamily="50" charset="0"/>
              </a:rPr>
              <a:t>Abril de 2014</a:t>
            </a:r>
            <a:r>
              <a:rPr lang="es-MX" sz="1600" dirty="0">
                <a:latin typeface="Soberana Sans Light" pitchFamily="50" charset="0"/>
              </a:rPr>
              <a:t>*</a:t>
            </a:r>
            <a:endParaRPr lang="es-MX" sz="1600" b="1" dirty="0">
              <a:latin typeface="Soberana Sans Light" pitchFamily="50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57200" y="6455274"/>
            <a:ext cx="769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Soberana Sans Light" pitchFamily="50" charset="0"/>
              </a:rPr>
              <a:t>* 29 Programas se publicaron en fecha posterior al plazo establecido en el Decreto PND</a:t>
            </a:r>
            <a:endParaRPr lang="es-MX" sz="1200" dirty="0">
              <a:latin typeface="Soberana Sans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altLang="es-MX" sz="1800" dirty="0"/>
              <a:t>Objetivos, estrategias, líneas de acción e </a:t>
            </a:r>
            <a:br>
              <a:rPr lang="es-MX" altLang="es-MX" sz="1800" dirty="0"/>
            </a:br>
            <a:r>
              <a:rPr lang="es-MX" altLang="es-MX" sz="1800" dirty="0"/>
              <a:t>indicadores por tipo de programa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386023" y="2064321"/>
            <a:ext cx="1920906" cy="39949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white"/>
                </a:solidFill>
                <a:latin typeface="Soberana Sans Light" pitchFamily="50" charset="0"/>
              </a:rPr>
              <a:t>Tipo de programa</a:t>
            </a:r>
            <a:endParaRPr lang="es-MX" sz="1200" dirty="0">
              <a:solidFill>
                <a:prstClr val="white"/>
              </a:solidFill>
              <a:latin typeface="Soberana Sans Light" pitchFamily="50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416787" y="2064321"/>
            <a:ext cx="1068650" cy="39949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white"/>
                </a:solidFill>
                <a:latin typeface="Soberana Sans Light" pitchFamily="50" charset="0"/>
              </a:rPr>
              <a:t>Objetivos</a:t>
            </a:r>
            <a:endParaRPr lang="es-MX" sz="1200" dirty="0">
              <a:solidFill>
                <a:prstClr val="white"/>
              </a:solidFill>
              <a:latin typeface="Soberana Sans Light" pitchFamily="50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386023" y="2630273"/>
            <a:ext cx="1920906" cy="39949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white"/>
                </a:solidFill>
                <a:latin typeface="Soberana Sans Light" pitchFamily="50" charset="0"/>
              </a:rPr>
              <a:t>Especiales Transversales</a:t>
            </a:r>
            <a:endParaRPr lang="es-MX" sz="1200" dirty="0">
              <a:solidFill>
                <a:prstClr val="white"/>
              </a:solidFill>
              <a:latin typeface="Soberana Sans Light" pitchFamily="50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386023" y="3069717"/>
            <a:ext cx="1920906" cy="39949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white"/>
                </a:solidFill>
                <a:latin typeface="Soberana Sans Light" pitchFamily="50" charset="0"/>
              </a:rPr>
              <a:t>Sectoriales</a:t>
            </a:r>
            <a:endParaRPr lang="es-MX" sz="1200" dirty="0">
              <a:solidFill>
                <a:prstClr val="white"/>
              </a:solidFill>
              <a:latin typeface="Soberana Sans Light" pitchFamily="50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386023" y="3522479"/>
            <a:ext cx="1920906" cy="39949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white"/>
                </a:solidFill>
                <a:latin typeface="Soberana Sans Light" pitchFamily="50" charset="0"/>
              </a:rPr>
              <a:t>Especiales</a:t>
            </a:r>
            <a:endParaRPr lang="es-MX" sz="1200" dirty="0">
              <a:solidFill>
                <a:prstClr val="white"/>
              </a:solidFill>
              <a:latin typeface="Soberana Sans Light" pitchFamily="50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386023" y="3955263"/>
            <a:ext cx="1920906" cy="39949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white"/>
                </a:solidFill>
                <a:latin typeface="Soberana Sans Light" pitchFamily="50" charset="0"/>
              </a:rPr>
              <a:t>Regionales</a:t>
            </a:r>
            <a:endParaRPr lang="es-MX" sz="1200" dirty="0">
              <a:solidFill>
                <a:prstClr val="white"/>
              </a:solidFill>
              <a:latin typeface="Soberana Sans Light" pitchFamily="50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386023" y="4394708"/>
            <a:ext cx="1920906" cy="39949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white"/>
                </a:solidFill>
                <a:latin typeface="Soberana Sans Light" pitchFamily="50" charset="0"/>
              </a:rPr>
              <a:t>Institucionales</a:t>
            </a:r>
            <a:endParaRPr lang="es-MX" sz="1200" dirty="0">
              <a:solidFill>
                <a:prstClr val="white"/>
              </a:solidFill>
              <a:latin typeface="Soberana Sans Light" pitchFamily="50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386023" y="4847469"/>
            <a:ext cx="1920906" cy="399495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ES" sz="1200" b="1" dirty="0">
                <a:solidFill>
                  <a:prstClr val="black"/>
                </a:solidFill>
                <a:latin typeface="Soberana Sans Light" pitchFamily="50" charset="0"/>
              </a:rPr>
              <a:t>Total</a:t>
            </a:r>
            <a:endParaRPr lang="es-MX" sz="1200" b="1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416787" y="2630273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17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416787" y="3063059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91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416787" y="3522479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193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416787" y="3955263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12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416787" y="4394708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206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3416787" y="4847469"/>
            <a:ext cx="1068650" cy="399495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ES" sz="1200" b="1" dirty="0">
                <a:solidFill>
                  <a:prstClr val="black"/>
                </a:solidFill>
                <a:latin typeface="Soberana Sans Light" pitchFamily="50" charset="0"/>
              </a:rPr>
              <a:t>519</a:t>
            </a:r>
            <a:endParaRPr lang="es-MX" sz="1200" b="1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4522054" y="2064321"/>
            <a:ext cx="1068650" cy="39949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white"/>
                </a:solidFill>
                <a:latin typeface="Soberana Sans Light" pitchFamily="50" charset="0"/>
              </a:rPr>
              <a:t>Estrategias</a:t>
            </a:r>
            <a:endParaRPr lang="es-MX" sz="1200" dirty="0">
              <a:solidFill>
                <a:prstClr val="white"/>
              </a:solidFill>
              <a:latin typeface="Soberana Sans Light" pitchFamily="50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4522054" y="2630273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84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4522054" y="3063059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456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4522054" y="3522479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782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4522054" y="3955263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32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4522054" y="4394708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563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4522054" y="4847469"/>
            <a:ext cx="1068650" cy="399495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ES" sz="1200" b="1" dirty="0">
                <a:solidFill>
                  <a:prstClr val="black"/>
                </a:solidFill>
                <a:latin typeface="Soberana Sans Light" pitchFamily="50" charset="0"/>
              </a:rPr>
              <a:t>1,917</a:t>
            </a:r>
            <a:endParaRPr lang="es-MX" sz="1200" b="1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5627323" y="2064321"/>
            <a:ext cx="1068650" cy="39949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white"/>
                </a:solidFill>
                <a:latin typeface="Soberana Sans Light" pitchFamily="50" charset="0"/>
              </a:rPr>
              <a:t>Líneas de Acción</a:t>
            </a:r>
            <a:endParaRPr lang="es-MX" sz="1200" dirty="0">
              <a:solidFill>
                <a:prstClr val="white"/>
              </a:solidFill>
              <a:latin typeface="Soberana Sans Light" pitchFamily="50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5627323" y="2630273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643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5627323" y="3063059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2,601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5627323" y="3522479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4,498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5627323" y="3955263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117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5627323" y="4394708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1,995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627323" y="4847469"/>
            <a:ext cx="1068650" cy="399495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ES" sz="1200" b="1" dirty="0">
                <a:solidFill>
                  <a:prstClr val="black"/>
                </a:solidFill>
                <a:latin typeface="Soberana Sans Light" pitchFamily="50" charset="0"/>
              </a:rPr>
              <a:t>9,854</a:t>
            </a:r>
            <a:endParaRPr lang="es-MX" sz="1200" b="1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6729265" y="2064321"/>
            <a:ext cx="1068650" cy="39949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white"/>
                </a:solidFill>
                <a:latin typeface="Soberana Sans Light" pitchFamily="50" charset="0"/>
              </a:rPr>
              <a:t>Indicadores *</a:t>
            </a:r>
            <a:endParaRPr lang="es-MX" sz="1200" dirty="0">
              <a:solidFill>
                <a:prstClr val="white"/>
              </a:solidFill>
              <a:latin typeface="Soberana Sans Light" pitchFamily="50" charset="0"/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6729265" y="2630273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34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6729265" y="3063059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221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6729265" y="3522479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325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6729265" y="3955263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15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6729265" y="4394708"/>
            <a:ext cx="1068650" cy="399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s-ES" sz="1200" dirty="0">
                <a:solidFill>
                  <a:prstClr val="black"/>
                </a:solidFill>
                <a:latin typeface="Soberana Sans Light" pitchFamily="50" charset="0"/>
              </a:rPr>
              <a:t>307</a:t>
            </a:r>
            <a:endParaRPr lang="es-MX" sz="1200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6729265" y="4847469"/>
            <a:ext cx="1068650" cy="399495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ES" sz="1200" b="1" dirty="0">
                <a:solidFill>
                  <a:prstClr val="black"/>
                </a:solidFill>
                <a:latin typeface="Soberana Sans Light" pitchFamily="50" charset="0"/>
              </a:rPr>
              <a:t>902</a:t>
            </a:r>
            <a:endParaRPr lang="es-MX" sz="1200" b="1" dirty="0">
              <a:solidFill>
                <a:prstClr val="black"/>
              </a:solidFill>
              <a:latin typeface="Soberana Sans Light" pitchFamily="50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1477976" y="5707320"/>
            <a:ext cx="37946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Soberana Sans Light" pitchFamily="50" charset="0"/>
              </a:defRPr>
            </a:lvl1pPr>
          </a:lstStyle>
          <a:p>
            <a:pPr defTabSz="342900"/>
            <a:r>
              <a:rPr lang="es-ES" sz="900" dirty="0">
                <a:solidFill>
                  <a:prstClr val="black"/>
                </a:solidFill>
              </a:rPr>
              <a:t>* Si se consideran </a:t>
            </a:r>
            <a:r>
              <a:rPr lang="es-ES" sz="900" dirty="0" err="1">
                <a:solidFill>
                  <a:prstClr val="black"/>
                </a:solidFill>
              </a:rPr>
              <a:t>subindicadores</a:t>
            </a:r>
            <a:r>
              <a:rPr lang="es-ES" sz="900" dirty="0">
                <a:solidFill>
                  <a:prstClr val="black"/>
                </a:solidFill>
              </a:rPr>
              <a:t>, el total de indicadores es de 1,086.</a:t>
            </a:r>
            <a:endParaRPr lang="es-MX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6336" y="6535916"/>
            <a:ext cx="822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latin typeface="Soberana Sans" panose="02000000000000000000" pitchFamily="50" charset="0"/>
              </a:rPr>
              <a:t>*Banco Interamericano de Desarrollo (BID)</a:t>
            </a:r>
            <a:endParaRPr lang="es-MX" sz="900" dirty="0">
              <a:latin typeface="Soberana Sans" panose="02000000000000000000" pitchFamily="50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57074480"/>
              </p:ext>
            </p:extLst>
          </p:nvPr>
        </p:nvGraphicFramePr>
        <p:xfrm>
          <a:off x="1499417" y="3077278"/>
          <a:ext cx="6096000" cy="314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433677" y="77449"/>
            <a:ext cx="836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Bold"/>
              </a:defRPr>
            </a:lvl1pPr>
          </a:lstStyle>
          <a:p>
            <a:r>
              <a:rPr lang="es-MX" dirty="0" smtClean="0"/>
              <a:t>GpRD</a:t>
            </a:r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3078931" y="2632908"/>
            <a:ext cx="29861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1600" b="1" dirty="0">
                <a:latin typeface="Soberana Sans" panose="02000000000000000000" pitchFamily="50" charset="0"/>
              </a:rPr>
              <a:t>Pilares del ciclo de gestión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904240" y="1046480"/>
            <a:ext cx="7172960" cy="1432560"/>
          </a:xfrm>
          <a:prstGeom prst="roundRect">
            <a:avLst>
              <a:gd name="adj" fmla="val 5129"/>
            </a:avLst>
          </a:prstGeom>
          <a:ln>
            <a:solidFill>
              <a:srgbClr val="74958C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tx1"/>
                </a:solidFill>
                <a:latin typeface="Soberana Sans" panose="02000000000000000000" pitchFamily="50" charset="0"/>
              </a:rPr>
              <a:t>Se define como: </a:t>
            </a:r>
            <a:r>
              <a:rPr lang="es-MX" sz="1400" i="1" dirty="0">
                <a:solidFill>
                  <a:schemeClr val="tx1"/>
                </a:solidFill>
                <a:latin typeface="Soberana Sans" panose="02000000000000000000" pitchFamily="50" charset="0"/>
              </a:rPr>
              <a:t>“una </a:t>
            </a:r>
            <a:r>
              <a:rPr lang="es-MX" sz="1400" b="1" i="1" dirty="0">
                <a:solidFill>
                  <a:schemeClr val="tx1"/>
                </a:solidFill>
                <a:latin typeface="Soberana Sans" panose="02000000000000000000" pitchFamily="50" charset="0"/>
              </a:rPr>
              <a:t>estrategia de gestión </a:t>
            </a:r>
            <a:r>
              <a:rPr lang="es-MX" sz="1400" i="1" dirty="0">
                <a:solidFill>
                  <a:schemeClr val="tx1"/>
                </a:solidFill>
                <a:latin typeface="Soberana Sans" panose="02000000000000000000" pitchFamily="50" charset="0"/>
              </a:rPr>
              <a:t>que orienta la acción de los actores públicos del desarrollo para generar el mayor </a:t>
            </a:r>
            <a:r>
              <a:rPr lang="es-MX" sz="1400" b="1" i="1" dirty="0">
                <a:solidFill>
                  <a:schemeClr val="tx1"/>
                </a:solidFill>
                <a:latin typeface="Soberana Sans" panose="02000000000000000000" pitchFamily="50" charset="0"/>
              </a:rPr>
              <a:t>valor público </a:t>
            </a:r>
            <a:r>
              <a:rPr lang="es-MX" sz="1400" i="1" dirty="0">
                <a:solidFill>
                  <a:schemeClr val="tx1"/>
                </a:solidFill>
                <a:latin typeface="Soberana Sans" panose="02000000000000000000" pitchFamily="50" charset="0"/>
              </a:rPr>
              <a:t>posible a través del uso de  instrumentos  de  gestión  que,  en  forma  </a:t>
            </a:r>
            <a:r>
              <a:rPr lang="es-MX" sz="1400" b="1" i="1" dirty="0">
                <a:solidFill>
                  <a:schemeClr val="tx1"/>
                </a:solidFill>
                <a:latin typeface="Soberana Sans" panose="02000000000000000000" pitchFamily="50" charset="0"/>
              </a:rPr>
              <a:t>colectiva,  coordinada  y  complementaria</a:t>
            </a:r>
            <a:r>
              <a:rPr lang="es-MX" sz="1400" i="1" dirty="0">
                <a:solidFill>
                  <a:schemeClr val="tx1"/>
                </a:solidFill>
                <a:latin typeface="Soberana Sans" panose="02000000000000000000" pitchFamily="50" charset="0"/>
              </a:rPr>
              <a:t>,  deben implementar las instituciones públicas para generar los cambios sociales con equidad y en forma sostenible en beneficio de la población de un país”*</a:t>
            </a:r>
            <a:r>
              <a:rPr lang="es-MX" sz="1400" dirty="0">
                <a:solidFill>
                  <a:schemeClr val="tx1"/>
                </a:solidFill>
                <a:latin typeface="Soberana Sans" panose="02000000000000000000" pitchFamily="50" charset="0"/>
              </a:rPr>
              <a:t>. 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036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" y="1536465"/>
            <a:ext cx="8229600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1" hangingPunct="1">
              <a:lnSpc>
                <a:spcPct val="150000"/>
              </a:lnSpc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La 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UED</a:t>
            </a:r>
            <a:r>
              <a:rPr kumimoji="0" lang="es-MX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 emite los “Criterios para la publicación de Logros de Programas derivados del PND 2013-2018” y su Guía correspondiente,  donde se establece la publicación en </a:t>
            </a:r>
            <a:r>
              <a:rPr lang="es-MX" sz="1400" dirty="0" smtClean="0"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internet</a:t>
            </a:r>
            <a:r>
              <a:rPr lang="es-MX" sz="1400" dirty="0"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, durante el primer bimestre de cada ejercicio </a:t>
            </a:r>
            <a:r>
              <a:rPr lang="es-MX" sz="1400" dirty="0" smtClean="0"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fiscal, de </a:t>
            </a:r>
            <a:r>
              <a:rPr kumimoji="0" lang="es-MX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un documento en el que se mencionen los logros obtenidos en el año anterior a nivel de objetivo, las actividades relevantes a nivel de estrategia, y el seguimiento de los indicadores.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baseline="0" dirty="0" smtClean="0"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baseline="0" dirty="0"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358" y="3398974"/>
            <a:ext cx="2483008" cy="3199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341" y="3398974"/>
            <a:ext cx="2472924" cy="3199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5 Título"/>
          <p:cNvSpPr txBox="1">
            <a:spLocks/>
          </p:cNvSpPr>
          <p:nvPr/>
        </p:nvSpPr>
        <p:spPr bwMode="auto">
          <a:xfrm>
            <a:off x="457200" y="3371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rajan Pro"/>
                <a:ea typeface="MS PGothic" pitchFamily="34" charset="-128"/>
                <a:cs typeface="Trajan Pro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MS PGothic" pitchFamily="34" charset="-128"/>
                <a:cs typeface="Trajan Pro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MS PGothic" pitchFamily="34" charset="-128"/>
                <a:cs typeface="Trajan Pro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MS PGothic" pitchFamily="34" charset="-128"/>
                <a:cs typeface="Trajan Pro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MS PGothic" pitchFamily="34" charset="-128"/>
                <a:cs typeface="Trajan Pro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ＭＳ Ｐゴシック" charset="0"/>
                <a:cs typeface="Trajan Pro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ＭＳ Ｐゴシック" charset="0"/>
                <a:cs typeface="Trajan Pro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ＭＳ Ｐゴシック" charset="0"/>
                <a:cs typeface="Trajan Pro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ＭＳ Ｐゴシック" charset="0"/>
                <a:cs typeface="Trajan Pro" charset="0"/>
              </a:defRPr>
            </a:lvl9pPr>
          </a:lstStyle>
          <a:p>
            <a:r>
              <a:rPr lang="es-MX" sz="1800" dirty="0" smtClean="0"/>
              <a:t>Seguimiento de los programas derivados del PND 2013-201</a:t>
            </a:r>
            <a:r>
              <a:rPr lang="es-MX" sz="1800" dirty="0"/>
              <a:t>8</a:t>
            </a:r>
            <a:endParaRPr lang="es-MX" sz="1800" dirty="0" smtClean="0"/>
          </a:p>
        </p:txBody>
      </p:sp>
    </p:spTree>
    <p:extLst>
      <p:ext uri="{BB962C8B-B14F-4D97-AF65-F5344CB8AC3E}">
        <p14:creationId xmlns:p14="http://schemas.microsoft.com/office/powerpoint/2010/main" val="21472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75424" y="1985325"/>
            <a:ext cx="3962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Los documentos de Logros cuentan con una estructura que es homogénea entre todos los programas.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algn="just" defTabSz="914400" eaLnBrk="1" hangingPunct="1"/>
            <a:r>
              <a:rPr lang="es-MX" sz="1400" dirty="0" smtClean="0"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En la </a:t>
            </a:r>
            <a:r>
              <a:rPr lang="es-MX" sz="1400" dirty="0"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página de la SHCP se </a:t>
            </a:r>
            <a:r>
              <a:rPr lang="es-MX" sz="1400" dirty="0" smtClean="0"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ponen </a:t>
            </a:r>
            <a:r>
              <a:rPr lang="es-MX" sz="1400" dirty="0"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al alcance del público en general, los documentos de Logros de todos los Programas Derivados del PND</a:t>
            </a:r>
            <a:r>
              <a:rPr lang="es-MX" sz="1400" dirty="0" smtClean="0"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algn="just" defTabSz="914400" eaLnBrk="1" hangingPunct="1"/>
            <a:endParaRPr lang="es-MX" sz="1400" dirty="0"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lvl="0" algn="just" defTabSz="914400" eaLnBrk="1" hangingPunct="1"/>
            <a:endParaRPr lang="es-MX" sz="1400" dirty="0"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lvl="0" algn="ctr" defTabSz="914400" eaLnBrk="1" hangingPunct="1"/>
            <a:r>
              <a:rPr lang="es-MX" sz="1400" dirty="0"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Documentos de Logros de los programas</a:t>
            </a:r>
            <a:endParaRPr lang="es-MX" sz="1400" dirty="0">
              <a:latin typeface="Soberana Sans" panose="02000000000000000000" pitchFamily="50" charset="0"/>
              <a:ea typeface="Times New Roman" pitchFamily="18" charset="0"/>
              <a:cs typeface="Calibri" pitchFamily="34" charset="0"/>
              <a:hlinkClick r:id=""/>
            </a:endParaRPr>
          </a:p>
          <a:p>
            <a:pPr lvl="0" algn="ctr" defTabSz="914400" eaLnBrk="1" hangingPunct="1"/>
            <a:endParaRPr lang="es-MX" sz="1400" dirty="0">
              <a:latin typeface="Soberana Sans" panose="02000000000000000000" pitchFamily="50" charset="0"/>
              <a:ea typeface="Times New Roman" pitchFamily="18" charset="0"/>
              <a:cs typeface="Calibri" pitchFamily="34" charset="0"/>
              <a:hlinkClick r:id=""/>
            </a:endParaRPr>
          </a:p>
          <a:p>
            <a:pPr lvl="0" algn="ctr" defTabSz="914400" eaLnBrk="1" hangingPunct="1"/>
            <a:r>
              <a:rPr lang="es-MX" sz="1400" dirty="0">
                <a:latin typeface="Soberana Sans" panose="02000000000000000000" pitchFamily="50" charset="0"/>
                <a:ea typeface="Times New Roman" pitchFamily="18" charset="0"/>
                <a:cs typeface="Calibri" pitchFamily="34" charset="0"/>
                <a:hlinkClick r:id=""/>
              </a:rPr>
              <a:t>http://www.gob.mx/shcp/acciones-y-programas</a:t>
            </a:r>
            <a:endParaRPr lang="es-MX" sz="1400" dirty="0"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algn="just" defTabSz="914400" eaLnBrk="1" hangingPunct="1"/>
            <a:endParaRPr lang="es-MX" sz="1400" dirty="0" smtClean="0"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algn="just" defTabSz="914400" eaLnBrk="1" hangingPunct="1"/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algn="just" defTabSz="914400" eaLnBrk="1" hangingPunct="1"/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5424" y="5983401"/>
            <a:ext cx="81999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baseline="0" dirty="0" smtClean="0"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baseline="0" dirty="0"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7941" y="1915885"/>
            <a:ext cx="3458425" cy="3728833"/>
          </a:xfrm>
          <a:prstGeom prst="rect">
            <a:avLst/>
          </a:prstGeom>
        </p:spPr>
      </p:pic>
      <p:sp>
        <p:nvSpPr>
          <p:cNvPr id="7" name="5 Título"/>
          <p:cNvSpPr txBox="1">
            <a:spLocks/>
          </p:cNvSpPr>
          <p:nvPr/>
        </p:nvSpPr>
        <p:spPr bwMode="auto">
          <a:xfrm>
            <a:off x="461472" y="252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rajan Pro"/>
                <a:ea typeface="MS PGothic" pitchFamily="34" charset="-128"/>
                <a:cs typeface="Trajan Pro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MS PGothic" pitchFamily="34" charset="-128"/>
                <a:cs typeface="Trajan Pro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MS PGothic" pitchFamily="34" charset="-128"/>
                <a:cs typeface="Trajan Pro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MS PGothic" pitchFamily="34" charset="-128"/>
                <a:cs typeface="Trajan Pro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MS PGothic" pitchFamily="34" charset="-128"/>
                <a:cs typeface="Trajan Pro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ＭＳ Ｐゴシック" charset="0"/>
                <a:cs typeface="Trajan Pro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ＭＳ Ｐゴシック" charset="0"/>
                <a:cs typeface="Trajan Pro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ＭＳ Ｐゴシック" charset="0"/>
                <a:cs typeface="Trajan Pro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ＭＳ Ｐゴシック" charset="0"/>
                <a:cs typeface="Trajan Pro" charset="0"/>
              </a:defRPr>
            </a:lvl9pPr>
          </a:lstStyle>
          <a:p>
            <a:r>
              <a:rPr lang="es-MX" sz="1800" dirty="0" smtClean="0"/>
              <a:t>Seguimiento de los programas derivados del PND 2013-201</a:t>
            </a:r>
            <a:r>
              <a:rPr lang="es-MX" sz="1800" dirty="0"/>
              <a:t>8</a:t>
            </a:r>
            <a:endParaRPr lang="es-MX" sz="1800" dirty="0" smtClean="0"/>
          </a:p>
        </p:txBody>
      </p:sp>
    </p:spTree>
    <p:extLst>
      <p:ext uri="{BB962C8B-B14F-4D97-AF65-F5344CB8AC3E}">
        <p14:creationId xmlns:p14="http://schemas.microsoft.com/office/powerpoint/2010/main" val="30431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1472" y="1788525"/>
            <a:ext cx="8229600" cy="299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1" hangingPunct="1">
              <a:lnSpc>
                <a:spcPct val="150000"/>
              </a:lnSpc>
            </a:pPr>
            <a:r>
              <a:rPr kumimoji="0" lang="es-MX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El caso “Orientación a Resultados del Sistema Nacional de Planeación Democrática” fue premiado con el 2º </a:t>
            </a:r>
            <a:r>
              <a:rPr lang="es-MX" sz="1600" dirty="0"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Lugar de la categoría </a:t>
            </a:r>
            <a:r>
              <a:rPr lang="es-ES_tradnl" sz="1600" b="1" dirty="0" smtClean="0"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Monitoreo </a:t>
            </a:r>
            <a:r>
              <a:rPr lang="es-ES_tradnl" sz="1600" b="1" dirty="0"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y </a:t>
            </a:r>
            <a:r>
              <a:rPr lang="es-ES_tradnl" sz="1600" b="1" dirty="0" smtClean="0"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Evaluación</a:t>
            </a:r>
            <a:r>
              <a:rPr lang="es-ES_tradnl" sz="1600" dirty="0" smtClean="0"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s-MX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en el marco del </a:t>
            </a:r>
            <a:r>
              <a:rPr kumimoji="0" lang="es-MX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II Premio </a:t>
            </a:r>
            <a:r>
              <a:rPr kumimoji="0" lang="es-MX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GpRD</a:t>
            </a:r>
            <a:r>
              <a:rPr kumimoji="0" lang="es-MX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 2016</a:t>
            </a:r>
            <a:r>
              <a:rPr kumimoji="0" lang="es-MX" sz="16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, auspiciado por el Banco Interamericano de Desarrollo (BID) y organizado por la Comunidad de Profesionales de América Latina y el Caribe en Gestión para Resultados en el Desarrollo.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600" dirty="0" smtClean="0"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dirty="0" smtClean="0"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Asimismo, el caso ha sido seleccionado por el BID para incluirse en la publicación “Buenas Prácticas en </a:t>
            </a:r>
            <a:r>
              <a:rPr lang="es-MX" sz="1600" dirty="0" err="1" smtClean="0"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GpRD</a:t>
            </a:r>
            <a:r>
              <a:rPr lang="es-MX" sz="1600" dirty="0" smtClean="0">
                <a:latin typeface="Soberana Sans" panose="02000000000000000000" pitchFamily="50" charset="0"/>
                <a:ea typeface="Times New Roman" pitchFamily="18" charset="0"/>
                <a:cs typeface="Calibri" pitchFamily="34" charset="0"/>
              </a:rPr>
              <a:t> en América Latina y el Caribe”.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5424" y="5983401"/>
            <a:ext cx="81999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baseline="0" dirty="0" smtClean="0"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baseline="0" dirty="0"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oberana Sans" panose="02000000000000000000" pitchFamily="50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7" name="5 Título"/>
          <p:cNvSpPr txBox="1">
            <a:spLocks/>
          </p:cNvSpPr>
          <p:nvPr/>
        </p:nvSpPr>
        <p:spPr bwMode="auto">
          <a:xfrm>
            <a:off x="461472" y="252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rajan Pro"/>
                <a:ea typeface="MS PGothic" pitchFamily="34" charset="-128"/>
                <a:cs typeface="Trajan Pro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MS PGothic" pitchFamily="34" charset="-128"/>
                <a:cs typeface="Trajan Pro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MS PGothic" pitchFamily="34" charset="-128"/>
                <a:cs typeface="Trajan Pro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MS PGothic" pitchFamily="34" charset="-128"/>
                <a:cs typeface="Trajan Pro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MS PGothic" pitchFamily="34" charset="-128"/>
                <a:cs typeface="Trajan Pro" charset="0"/>
              </a:defRPr>
            </a:lvl5pPr>
            <a:lvl6pPr marL="4572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ＭＳ Ｐゴシック" charset="0"/>
                <a:cs typeface="Trajan Pro" charset="0"/>
              </a:defRPr>
            </a:lvl6pPr>
            <a:lvl7pPr marL="9144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ＭＳ Ｐゴシック" charset="0"/>
                <a:cs typeface="Trajan Pro" charset="0"/>
              </a:defRPr>
            </a:lvl7pPr>
            <a:lvl8pPr marL="13716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ＭＳ Ｐゴシック" charset="0"/>
                <a:cs typeface="Trajan Pro" charset="0"/>
              </a:defRPr>
            </a:lvl8pPr>
            <a:lvl9pPr marL="1828800" algn="r" defTabSz="4572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807F83"/>
                </a:solidFill>
                <a:latin typeface="Trajan Pro" charset="0"/>
                <a:ea typeface="ＭＳ Ｐゴシック" charset="0"/>
                <a:cs typeface="Trajan Pro" charset="0"/>
              </a:defRPr>
            </a:lvl9pPr>
          </a:lstStyle>
          <a:p>
            <a:r>
              <a:rPr lang="es-MX" sz="1800" dirty="0" smtClean="0"/>
              <a:t>Reconocimientos</a:t>
            </a:r>
          </a:p>
        </p:txBody>
      </p:sp>
    </p:spTree>
    <p:extLst>
      <p:ext uri="{BB962C8B-B14F-4D97-AF65-F5344CB8AC3E}">
        <p14:creationId xmlns:p14="http://schemas.microsoft.com/office/powerpoint/2010/main" val="20471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Instrumentos del PbR-SED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33" name="28 Rectángulo"/>
          <p:cNvSpPr/>
          <p:nvPr/>
        </p:nvSpPr>
        <p:spPr>
          <a:xfrm>
            <a:off x="729333" y="2801122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Monitoreo</a:t>
            </a:r>
          </a:p>
        </p:txBody>
      </p:sp>
      <p:sp>
        <p:nvSpPr>
          <p:cNvPr id="34" name="29 Rectángulo"/>
          <p:cNvSpPr/>
          <p:nvPr/>
        </p:nvSpPr>
        <p:spPr>
          <a:xfrm>
            <a:off x="729333" y="3318921"/>
            <a:ext cx="3361307" cy="253459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Revisión, mejora y monitoreo permanente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de las </a:t>
            </a: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MIR y sus metas.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Seguimiento de programas derivados del Plan Nacional del Desarrollo.</a:t>
            </a:r>
          </a:p>
        </p:txBody>
      </p:sp>
      <p:sp>
        <p:nvSpPr>
          <p:cNvPr id="35" name="30 Rectángulo"/>
          <p:cNvSpPr/>
          <p:nvPr/>
        </p:nvSpPr>
        <p:spPr>
          <a:xfrm>
            <a:off x="4450094" y="2798601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Evaluación</a:t>
            </a:r>
          </a:p>
        </p:txBody>
      </p:sp>
      <p:sp>
        <p:nvSpPr>
          <p:cNvPr id="36" name="31 Rectángulo"/>
          <p:cNvSpPr/>
          <p:nvPr/>
        </p:nvSpPr>
        <p:spPr>
          <a:xfrm>
            <a:off x="4450094" y="3318921"/>
            <a:ext cx="3361307" cy="2532868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b="1" dirty="0">
                <a:latin typeface="Calibri" pitchFamily="34" charset="0"/>
              </a:rPr>
              <a:t>Programa Anual de Evaluación (PAE).</a:t>
            </a: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Mejora de programas con base en resultados de evaluaciones.</a:t>
            </a:r>
          </a:p>
        </p:txBody>
      </p:sp>
      <p:sp>
        <p:nvSpPr>
          <p:cNvPr id="37" name="32 Rectángulo"/>
          <p:cNvSpPr/>
          <p:nvPr/>
        </p:nvSpPr>
        <p:spPr>
          <a:xfrm>
            <a:off x="729333" y="1012449"/>
            <a:ext cx="710021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</a:rPr>
              <a:t>Planeación</a:t>
            </a:r>
            <a:endParaRPr lang="es-MX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33 Rectángulo"/>
          <p:cNvSpPr/>
          <p:nvPr/>
        </p:nvSpPr>
        <p:spPr>
          <a:xfrm>
            <a:off x="729333" y="1600752"/>
            <a:ext cx="7100217" cy="105068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Planeación Nacional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con base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en Resultados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Matrices de Indicadores para Resultados (MIR)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Vinculación Plan Nacional de Desarrollo – Presupuesto a través de MIR </a:t>
            </a:r>
          </a:p>
        </p:txBody>
      </p:sp>
      <p:sp>
        <p:nvSpPr>
          <p:cNvPr id="39" name="34 Rectángulo"/>
          <p:cNvSpPr/>
          <p:nvPr/>
        </p:nvSpPr>
        <p:spPr>
          <a:xfrm>
            <a:off x="729333" y="6062743"/>
            <a:ext cx="7100217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Modelo Sintético de Información de Desempeño (MSD)</a:t>
            </a:r>
            <a:endParaRPr lang="es-MX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34 Rectángulo"/>
          <p:cNvSpPr/>
          <p:nvPr/>
        </p:nvSpPr>
        <p:spPr>
          <a:xfrm rot="5400000">
            <a:off x="5663856" y="3537598"/>
            <a:ext cx="5430165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Transparencia </a:t>
            </a:r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Presupuestaria</a:t>
            </a:r>
            <a:endParaRPr lang="es-MX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Qué es y qué objetivos tiene el PAE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¿Qué es el Programa Anual de Evaluación (PAE)?</a:t>
            </a:r>
          </a:p>
          <a:p>
            <a:pPr lvl="1" algn="just"/>
            <a:r>
              <a:rPr lang="es-MX" dirty="0" smtClean="0">
                <a:solidFill>
                  <a:schemeClr val="tx1"/>
                </a:solidFill>
              </a:rPr>
              <a:t>Es el </a:t>
            </a:r>
            <a:r>
              <a:rPr lang="es-MX" b="1" dirty="0" smtClean="0">
                <a:solidFill>
                  <a:schemeClr val="tx1"/>
                </a:solidFill>
              </a:rPr>
              <a:t>documento institucional </a:t>
            </a:r>
            <a:r>
              <a:rPr lang="es-MX" dirty="0" smtClean="0">
                <a:solidFill>
                  <a:schemeClr val="tx1"/>
                </a:solidFill>
              </a:rPr>
              <a:t>(formal y oficial) emitido por la Secretaría de Hacienda y Crédito Público (</a:t>
            </a:r>
            <a:r>
              <a:rPr lang="es-MX" b="1" dirty="0" smtClean="0">
                <a:solidFill>
                  <a:schemeClr val="tx1"/>
                </a:solidFill>
              </a:rPr>
              <a:t>SHCP</a:t>
            </a:r>
            <a:r>
              <a:rPr lang="es-MX" dirty="0" smtClean="0">
                <a:solidFill>
                  <a:schemeClr val="tx1"/>
                </a:solidFill>
              </a:rPr>
              <a:t>) y por el Consejo Nacional de Evaluación de la Política de Desarrollo Social (</a:t>
            </a:r>
            <a:r>
              <a:rPr lang="es-MX" b="1" dirty="0" smtClean="0">
                <a:solidFill>
                  <a:schemeClr val="tx1"/>
                </a:solidFill>
              </a:rPr>
              <a:t>CONEVAL</a:t>
            </a:r>
            <a:r>
              <a:rPr lang="es-MX" dirty="0" smtClean="0">
                <a:solidFill>
                  <a:schemeClr val="tx1"/>
                </a:solidFill>
              </a:rPr>
              <a:t>) que </a:t>
            </a:r>
            <a:r>
              <a:rPr lang="es-MX" b="1" dirty="0" smtClean="0">
                <a:solidFill>
                  <a:schemeClr val="tx1"/>
                </a:solidFill>
              </a:rPr>
              <a:t>regula y controla el proceso de evaluación </a:t>
            </a:r>
            <a:r>
              <a:rPr lang="es-MX" dirty="0" smtClean="0">
                <a:solidFill>
                  <a:schemeClr val="tx1"/>
                </a:solidFill>
              </a:rPr>
              <a:t>a los Programas presupuestarios (</a:t>
            </a:r>
            <a:r>
              <a:rPr lang="es-MX" dirty="0" err="1" smtClean="0">
                <a:solidFill>
                  <a:schemeClr val="tx1"/>
                </a:solidFill>
              </a:rPr>
              <a:t>Pp</a:t>
            </a:r>
            <a:r>
              <a:rPr lang="es-MX" dirty="0" smtClean="0">
                <a:solidFill>
                  <a:schemeClr val="tx1"/>
                </a:solidFill>
              </a:rPr>
              <a:t>) de la Administración Pública Federal (APF) durante un ejercicio fiscal determinado, así como algunos aspectos relacionados con este proceso.</a:t>
            </a:r>
          </a:p>
          <a:p>
            <a:pPr marL="457200" lvl="1" indent="0" algn="just">
              <a:buNone/>
            </a:pPr>
            <a:endParaRPr lang="es-MX" dirty="0">
              <a:solidFill>
                <a:schemeClr val="tx1"/>
              </a:solidFill>
            </a:endParaRP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¿Cuáles son sus objetivos?</a:t>
            </a:r>
          </a:p>
          <a:p>
            <a:pPr lvl="1" algn="just"/>
            <a:r>
              <a:rPr lang="es-MX" b="1" dirty="0" smtClean="0">
                <a:solidFill>
                  <a:schemeClr val="tx1"/>
                </a:solidFill>
              </a:rPr>
              <a:t>Determinar los tipos de evaluación y las evaluaciones </a:t>
            </a:r>
            <a:r>
              <a:rPr lang="es-MX" dirty="0" smtClean="0">
                <a:solidFill>
                  <a:schemeClr val="tx1"/>
                </a:solidFill>
              </a:rPr>
              <a:t>a los que serán sujetos los </a:t>
            </a:r>
            <a:r>
              <a:rPr lang="es-MX" dirty="0" err="1" smtClean="0">
                <a:solidFill>
                  <a:schemeClr val="tx1"/>
                </a:solidFill>
              </a:rPr>
              <a:t>Pp</a:t>
            </a:r>
            <a:r>
              <a:rPr lang="es-MX" dirty="0" smtClean="0">
                <a:solidFill>
                  <a:schemeClr val="tx1"/>
                </a:solidFill>
              </a:rPr>
              <a:t>; así como los elementos fundamentales para la coordinación del proceso de evaluación (cronograma de ejecución, vinculación del cronograma con el proceso presupuestario).</a:t>
            </a:r>
          </a:p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Proceso de integración del PAE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996950"/>
          <a:ext cx="8229600" cy="53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5" name="4 Grupo"/>
          <p:cNvGrpSpPr/>
          <p:nvPr/>
        </p:nvGrpSpPr>
        <p:grpSpPr>
          <a:xfrm>
            <a:off x="2064239" y="1654419"/>
            <a:ext cx="1442591" cy="721295"/>
            <a:chOff x="4928549" y="561667"/>
            <a:chExt cx="1442591" cy="721295"/>
          </a:xfrm>
          <a:solidFill>
            <a:srgbClr val="C00000"/>
          </a:solidFill>
        </p:grpSpPr>
        <p:sp>
          <p:nvSpPr>
            <p:cNvPr id="6" name="5 Rectángulo redondeado"/>
            <p:cNvSpPr/>
            <p:nvPr/>
          </p:nvSpPr>
          <p:spPr>
            <a:xfrm>
              <a:off x="4928549" y="561667"/>
              <a:ext cx="1442591" cy="721295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MX" sz="1200" dirty="0" smtClean="0"/>
                <a:t>Publicación del PAE</a:t>
              </a:r>
              <a:endParaRPr lang="es-MX" sz="1200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963760" y="596878"/>
              <a:ext cx="1372169" cy="650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kern="1200" dirty="0" smtClean="0"/>
                <a:t>Publicación del PAE</a:t>
              </a:r>
              <a:endParaRPr lang="es-MX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70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Evaluación de Programas y Políticas Públicas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870780" y="1483275"/>
            <a:ext cx="5353047" cy="5715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E6946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redondeado 4"/>
          <p:cNvSpPr/>
          <p:nvPr/>
        </p:nvSpPr>
        <p:spPr>
          <a:xfrm>
            <a:off x="1870780" y="2536806"/>
            <a:ext cx="5353047" cy="2256857"/>
          </a:xfrm>
          <a:prstGeom prst="roundRect">
            <a:avLst>
              <a:gd name="adj" fmla="val 48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E6946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1870780" y="5296386"/>
            <a:ext cx="5353047" cy="693555"/>
          </a:xfrm>
          <a:prstGeom prst="roundRect">
            <a:avLst>
              <a:gd name="adj" fmla="val 48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E6946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grpSp>
        <p:nvGrpSpPr>
          <p:cNvPr id="7" name="17 Grupo"/>
          <p:cNvGrpSpPr/>
          <p:nvPr/>
        </p:nvGrpSpPr>
        <p:grpSpPr>
          <a:xfrm>
            <a:off x="2083425" y="1713110"/>
            <a:ext cx="4797840" cy="268796"/>
            <a:chOff x="1836296" y="855967"/>
            <a:chExt cx="5471408" cy="357081"/>
          </a:xfrm>
        </p:grpSpPr>
        <p:sp>
          <p:nvSpPr>
            <p:cNvPr id="8" name="18 Forma libre"/>
            <p:cNvSpPr/>
            <p:nvPr/>
          </p:nvSpPr>
          <p:spPr>
            <a:xfrm>
              <a:off x="1836296" y="877430"/>
              <a:ext cx="1439844" cy="314155"/>
            </a:xfrm>
            <a:custGeom>
              <a:avLst/>
              <a:gdLst>
                <a:gd name="connsiteX0" fmla="*/ 0 w 1439844"/>
                <a:gd name="connsiteY0" fmla="*/ 31416 h 314155"/>
                <a:gd name="connsiteX1" fmla="*/ 31416 w 1439844"/>
                <a:gd name="connsiteY1" fmla="*/ 0 h 314155"/>
                <a:gd name="connsiteX2" fmla="*/ 1408429 w 1439844"/>
                <a:gd name="connsiteY2" fmla="*/ 0 h 314155"/>
                <a:gd name="connsiteX3" fmla="*/ 1439845 w 1439844"/>
                <a:gd name="connsiteY3" fmla="*/ 31416 h 314155"/>
                <a:gd name="connsiteX4" fmla="*/ 1439844 w 1439844"/>
                <a:gd name="connsiteY4" fmla="*/ 282740 h 314155"/>
                <a:gd name="connsiteX5" fmla="*/ 1408428 w 1439844"/>
                <a:gd name="connsiteY5" fmla="*/ 314156 h 314155"/>
                <a:gd name="connsiteX6" fmla="*/ 31416 w 1439844"/>
                <a:gd name="connsiteY6" fmla="*/ 314155 h 314155"/>
                <a:gd name="connsiteX7" fmla="*/ 0 w 1439844"/>
                <a:gd name="connsiteY7" fmla="*/ 282739 h 314155"/>
                <a:gd name="connsiteX8" fmla="*/ 0 w 1439844"/>
                <a:gd name="connsiteY8" fmla="*/ 31416 h 31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844" h="314155">
                  <a:moveTo>
                    <a:pt x="0" y="31416"/>
                  </a:moveTo>
                  <a:cubicBezTo>
                    <a:pt x="0" y="14065"/>
                    <a:pt x="14065" y="0"/>
                    <a:pt x="31416" y="0"/>
                  </a:cubicBezTo>
                  <a:lnTo>
                    <a:pt x="1408429" y="0"/>
                  </a:lnTo>
                  <a:cubicBezTo>
                    <a:pt x="1425780" y="0"/>
                    <a:pt x="1439845" y="14065"/>
                    <a:pt x="1439845" y="31416"/>
                  </a:cubicBezTo>
                  <a:cubicBezTo>
                    <a:pt x="1439845" y="115191"/>
                    <a:pt x="1439844" y="198965"/>
                    <a:pt x="1439844" y="282740"/>
                  </a:cubicBezTo>
                  <a:cubicBezTo>
                    <a:pt x="1439844" y="300091"/>
                    <a:pt x="1425779" y="314156"/>
                    <a:pt x="1408428" y="314156"/>
                  </a:cubicBezTo>
                  <a:lnTo>
                    <a:pt x="31416" y="314155"/>
                  </a:lnTo>
                  <a:cubicBezTo>
                    <a:pt x="14065" y="314155"/>
                    <a:pt x="0" y="300090"/>
                    <a:pt x="0" y="282739"/>
                  </a:cubicBezTo>
                  <a:lnTo>
                    <a:pt x="0" y="31416"/>
                  </a:lnTo>
                  <a:close/>
                </a:path>
              </a:pathLst>
            </a:custGeom>
            <a:solidFill>
              <a:srgbClr val="325C5F"/>
            </a:solidFill>
            <a:ln w="25400" cap="flat" cmpd="sng" algn="ctr">
              <a:solidFill>
                <a:srgbClr val="325C5F"/>
              </a:solidFill>
              <a:prstDash val="solid"/>
            </a:ln>
            <a:effectLst/>
          </p:spPr>
          <p:txBody>
            <a:bodyPr spcFirstLastPara="0" vert="horz" wrap="square" lIns="38783" tIns="38783" rIns="38783" bIns="38783" numCol="1" spcCol="1270" anchor="ctr" anchorCtr="0">
              <a:noAutofit/>
            </a:bodyPr>
            <a:lstStyle/>
            <a:p>
              <a:pPr algn="ctr" defTabSz="3858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Surgimiento</a:t>
              </a:r>
            </a:p>
          </p:txBody>
        </p:sp>
        <p:sp>
          <p:nvSpPr>
            <p:cNvPr id="9" name="19 Forma libre"/>
            <p:cNvSpPr/>
            <p:nvPr/>
          </p:nvSpPr>
          <p:spPr>
            <a:xfrm>
              <a:off x="3420124" y="855967"/>
              <a:ext cx="305246" cy="357081"/>
            </a:xfrm>
            <a:custGeom>
              <a:avLst/>
              <a:gdLst>
                <a:gd name="connsiteX0" fmla="*/ 0 w 305246"/>
                <a:gd name="connsiteY0" fmla="*/ 71416 h 357081"/>
                <a:gd name="connsiteX1" fmla="*/ 152623 w 305246"/>
                <a:gd name="connsiteY1" fmla="*/ 71416 h 357081"/>
                <a:gd name="connsiteX2" fmla="*/ 152623 w 305246"/>
                <a:gd name="connsiteY2" fmla="*/ 0 h 357081"/>
                <a:gd name="connsiteX3" fmla="*/ 305246 w 305246"/>
                <a:gd name="connsiteY3" fmla="*/ 178541 h 357081"/>
                <a:gd name="connsiteX4" fmla="*/ 152623 w 305246"/>
                <a:gd name="connsiteY4" fmla="*/ 357081 h 357081"/>
                <a:gd name="connsiteX5" fmla="*/ 152623 w 305246"/>
                <a:gd name="connsiteY5" fmla="*/ 285665 h 357081"/>
                <a:gd name="connsiteX6" fmla="*/ 0 w 305246"/>
                <a:gd name="connsiteY6" fmla="*/ 285665 h 357081"/>
                <a:gd name="connsiteX7" fmla="*/ 0 w 305246"/>
                <a:gd name="connsiteY7" fmla="*/ 71416 h 35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6" h="357081">
                  <a:moveTo>
                    <a:pt x="0" y="71416"/>
                  </a:moveTo>
                  <a:lnTo>
                    <a:pt x="152623" y="71416"/>
                  </a:lnTo>
                  <a:lnTo>
                    <a:pt x="152623" y="0"/>
                  </a:lnTo>
                  <a:lnTo>
                    <a:pt x="305246" y="178541"/>
                  </a:lnTo>
                  <a:lnTo>
                    <a:pt x="152623" y="357081"/>
                  </a:lnTo>
                  <a:lnTo>
                    <a:pt x="152623" y="285665"/>
                  </a:lnTo>
                  <a:lnTo>
                    <a:pt x="0" y="285665"/>
                  </a:lnTo>
                  <a:lnTo>
                    <a:pt x="0" y="71416"/>
                  </a:lnTo>
                  <a:close/>
                </a:path>
              </a:pathLst>
            </a:custGeom>
            <a:solidFill>
              <a:srgbClr val="3D6701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txBody>
            <a:bodyPr spcFirstLastPara="0" vert="horz" wrap="square" lIns="0" tIns="44286" rIns="56786" bIns="44286" numCol="1" spcCol="1270" anchor="ctr" anchorCtr="0">
              <a:noAutofit/>
            </a:bodyPr>
            <a:lstStyle/>
            <a:p>
              <a:pPr algn="ctr" defTabSz="4410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992" kern="0">
                <a:solidFill>
                  <a:prstClr val="white"/>
                </a:solidFill>
                <a:latin typeface="Calisto MT"/>
              </a:endParaRPr>
            </a:p>
          </p:txBody>
        </p:sp>
        <p:sp>
          <p:nvSpPr>
            <p:cNvPr id="10" name="20 Forma libre"/>
            <p:cNvSpPr/>
            <p:nvPr/>
          </p:nvSpPr>
          <p:spPr>
            <a:xfrm>
              <a:off x="3852077" y="885920"/>
              <a:ext cx="1439844" cy="297175"/>
            </a:xfrm>
            <a:custGeom>
              <a:avLst/>
              <a:gdLst>
                <a:gd name="connsiteX0" fmla="*/ 0 w 1439844"/>
                <a:gd name="connsiteY0" fmla="*/ 29718 h 297175"/>
                <a:gd name="connsiteX1" fmla="*/ 29718 w 1439844"/>
                <a:gd name="connsiteY1" fmla="*/ 0 h 297175"/>
                <a:gd name="connsiteX2" fmla="*/ 1410127 w 1439844"/>
                <a:gd name="connsiteY2" fmla="*/ 0 h 297175"/>
                <a:gd name="connsiteX3" fmla="*/ 1439845 w 1439844"/>
                <a:gd name="connsiteY3" fmla="*/ 29718 h 297175"/>
                <a:gd name="connsiteX4" fmla="*/ 1439844 w 1439844"/>
                <a:gd name="connsiteY4" fmla="*/ 267458 h 297175"/>
                <a:gd name="connsiteX5" fmla="*/ 1410126 w 1439844"/>
                <a:gd name="connsiteY5" fmla="*/ 297176 h 297175"/>
                <a:gd name="connsiteX6" fmla="*/ 29718 w 1439844"/>
                <a:gd name="connsiteY6" fmla="*/ 297175 h 297175"/>
                <a:gd name="connsiteX7" fmla="*/ 0 w 1439844"/>
                <a:gd name="connsiteY7" fmla="*/ 267457 h 297175"/>
                <a:gd name="connsiteX8" fmla="*/ 0 w 1439844"/>
                <a:gd name="connsiteY8" fmla="*/ 29718 h 29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844" h="297175">
                  <a:moveTo>
                    <a:pt x="0" y="29718"/>
                  </a:moveTo>
                  <a:cubicBezTo>
                    <a:pt x="0" y="13305"/>
                    <a:pt x="13305" y="0"/>
                    <a:pt x="29718" y="0"/>
                  </a:cubicBezTo>
                  <a:lnTo>
                    <a:pt x="1410127" y="0"/>
                  </a:lnTo>
                  <a:cubicBezTo>
                    <a:pt x="1426540" y="0"/>
                    <a:pt x="1439845" y="13305"/>
                    <a:pt x="1439845" y="29718"/>
                  </a:cubicBezTo>
                  <a:cubicBezTo>
                    <a:pt x="1439845" y="108965"/>
                    <a:pt x="1439844" y="188211"/>
                    <a:pt x="1439844" y="267458"/>
                  </a:cubicBezTo>
                  <a:cubicBezTo>
                    <a:pt x="1439844" y="283871"/>
                    <a:pt x="1426539" y="297176"/>
                    <a:pt x="1410126" y="297176"/>
                  </a:cubicBezTo>
                  <a:lnTo>
                    <a:pt x="29718" y="297175"/>
                  </a:lnTo>
                  <a:cubicBezTo>
                    <a:pt x="13305" y="297175"/>
                    <a:pt x="0" y="283870"/>
                    <a:pt x="0" y="267457"/>
                  </a:cubicBezTo>
                  <a:lnTo>
                    <a:pt x="0" y="29718"/>
                  </a:lnTo>
                  <a:close/>
                </a:path>
              </a:pathLst>
            </a:custGeom>
            <a:solidFill>
              <a:srgbClr val="325C5F"/>
            </a:solidFill>
            <a:ln w="25400" cap="flat" cmpd="sng" algn="ctr">
              <a:solidFill>
                <a:srgbClr val="325C5F"/>
              </a:solidFill>
              <a:prstDash val="solid"/>
            </a:ln>
            <a:effectLst/>
          </p:spPr>
          <p:txBody>
            <a:bodyPr spcFirstLastPara="0" vert="horz" wrap="square" lIns="38474" tIns="38474" rIns="38474" bIns="38474" numCol="1" spcCol="1270" anchor="ctr" anchorCtr="0">
              <a:noAutofit/>
            </a:bodyPr>
            <a:lstStyle/>
            <a:p>
              <a:pPr algn="ctr" defTabSz="3858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Consolidación</a:t>
              </a:r>
            </a:p>
          </p:txBody>
        </p:sp>
        <p:sp>
          <p:nvSpPr>
            <p:cNvPr id="11" name="21 Forma libre"/>
            <p:cNvSpPr/>
            <p:nvPr/>
          </p:nvSpPr>
          <p:spPr>
            <a:xfrm>
              <a:off x="5435906" y="855967"/>
              <a:ext cx="305246" cy="357081"/>
            </a:xfrm>
            <a:custGeom>
              <a:avLst/>
              <a:gdLst>
                <a:gd name="connsiteX0" fmla="*/ 0 w 305246"/>
                <a:gd name="connsiteY0" fmla="*/ 71416 h 357081"/>
                <a:gd name="connsiteX1" fmla="*/ 152623 w 305246"/>
                <a:gd name="connsiteY1" fmla="*/ 71416 h 357081"/>
                <a:gd name="connsiteX2" fmla="*/ 152623 w 305246"/>
                <a:gd name="connsiteY2" fmla="*/ 0 h 357081"/>
                <a:gd name="connsiteX3" fmla="*/ 305246 w 305246"/>
                <a:gd name="connsiteY3" fmla="*/ 178541 h 357081"/>
                <a:gd name="connsiteX4" fmla="*/ 152623 w 305246"/>
                <a:gd name="connsiteY4" fmla="*/ 357081 h 357081"/>
                <a:gd name="connsiteX5" fmla="*/ 152623 w 305246"/>
                <a:gd name="connsiteY5" fmla="*/ 285665 h 357081"/>
                <a:gd name="connsiteX6" fmla="*/ 0 w 305246"/>
                <a:gd name="connsiteY6" fmla="*/ 285665 h 357081"/>
                <a:gd name="connsiteX7" fmla="*/ 0 w 305246"/>
                <a:gd name="connsiteY7" fmla="*/ 71416 h 35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6" h="357081">
                  <a:moveTo>
                    <a:pt x="0" y="71416"/>
                  </a:moveTo>
                  <a:lnTo>
                    <a:pt x="152623" y="71416"/>
                  </a:lnTo>
                  <a:lnTo>
                    <a:pt x="152623" y="0"/>
                  </a:lnTo>
                  <a:lnTo>
                    <a:pt x="305246" y="178541"/>
                  </a:lnTo>
                  <a:lnTo>
                    <a:pt x="152623" y="357081"/>
                  </a:lnTo>
                  <a:lnTo>
                    <a:pt x="152623" y="285665"/>
                  </a:lnTo>
                  <a:lnTo>
                    <a:pt x="0" y="285665"/>
                  </a:lnTo>
                  <a:lnTo>
                    <a:pt x="0" y="71416"/>
                  </a:lnTo>
                  <a:close/>
                </a:path>
              </a:pathLst>
            </a:custGeom>
            <a:solidFill>
              <a:srgbClr val="3D6701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txBody>
            <a:bodyPr spcFirstLastPara="0" vert="horz" wrap="square" lIns="0" tIns="44286" rIns="56786" bIns="44286" numCol="1" spcCol="1270" anchor="ctr" anchorCtr="0">
              <a:noAutofit/>
            </a:bodyPr>
            <a:lstStyle/>
            <a:p>
              <a:pPr algn="ctr" defTabSz="4410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992" kern="0">
                <a:solidFill>
                  <a:prstClr val="white"/>
                </a:solidFill>
                <a:latin typeface="Calisto MT"/>
              </a:endParaRPr>
            </a:p>
          </p:txBody>
        </p:sp>
        <p:sp>
          <p:nvSpPr>
            <p:cNvPr id="12" name="22 Forma libre"/>
            <p:cNvSpPr/>
            <p:nvPr/>
          </p:nvSpPr>
          <p:spPr>
            <a:xfrm>
              <a:off x="5867860" y="877429"/>
              <a:ext cx="1439844" cy="280314"/>
            </a:xfrm>
            <a:custGeom>
              <a:avLst/>
              <a:gdLst>
                <a:gd name="connsiteX0" fmla="*/ 0 w 1439844"/>
                <a:gd name="connsiteY0" fmla="*/ 24647 h 246472"/>
                <a:gd name="connsiteX1" fmla="*/ 24647 w 1439844"/>
                <a:gd name="connsiteY1" fmla="*/ 0 h 246472"/>
                <a:gd name="connsiteX2" fmla="*/ 1415197 w 1439844"/>
                <a:gd name="connsiteY2" fmla="*/ 0 h 246472"/>
                <a:gd name="connsiteX3" fmla="*/ 1439844 w 1439844"/>
                <a:gd name="connsiteY3" fmla="*/ 24647 h 246472"/>
                <a:gd name="connsiteX4" fmla="*/ 1439844 w 1439844"/>
                <a:gd name="connsiteY4" fmla="*/ 221825 h 246472"/>
                <a:gd name="connsiteX5" fmla="*/ 1415197 w 1439844"/>
                <a:gd name="connsiteY5" fmla="*/ 246472 h 246472"/>
                <a:gd name="connsiteX6" fmla="*/ 24647 w 1439844"/>
                <a:gd name="connsiteY6" fmla="*/ 246472 h 246472"/>
                <a:gd name="connsiteX7" fmla="*/ 0 w 1439844"/>
                <a:gd name="connsiteY7" fmla="*/ 221825 h 246472"/>
                <a:gd name="connsiteX8" fmla="*/ 0 w 1439844"/>
                <a:gd name="connsiteY8" fmla="*/ 24647 h 24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844" h="246472">
                  <a:moveTo>
                    <a:pt x="0" y="24647"/>
                  </a:moveTo>
                  <a:cubicBezTo>
                    <a:pt x="0" y="11035"/>
                    <a:pt x="11035" y="0"/>
                    <a:pt x="24647" y="0"/>
                  </a:cubicBezTo>
                  <a:lnTo>
                    <a:pt x="1415197" y="0"/>
                  </a:lnTo>
                  <a:cubicBezTo>
                    <a:pt x="1428809" y="0"/>
                    <a:pt x="1439844" y="11035"/>
                    <a:pt x="1439844" y="24647"/>
                  </a:cubicBezTo>
                  <a:lnTo>
                    <a:pt x="1439844" y="221825"/>
                  </a:lnTo>
                  <a:cubicBezTo>
                    <a:pt x="1439844" y="235437"/>
                    <a:pt x="1428809" y="246472"/>
                    <a:pt x="1415197" y="246472"/>
                  </a:cubicBezTo>
                  <a:lnTo>
                    <a:pt x="24647" y="246472"/>
                  </a:lnTo>
                  <a:cubicBezTo>
                    <a:pt x="11035" y="246472"/>
                    <a:pt x="0" y="235437"/>
                    <a:pt x="0" y="221825"/>
                  </a:cubicBezTo>
                  <a:lnTo>
                    <a:pt x="0" y="24647"/>
                  </a:lnTo>
                  <a:close/>
                </a:path>
              </a:pathLst>
            </a:custGeom>
            <a:solidFill>
              <a:srgbClr val="325C5F"/>
            </a:solidFill>
            <a:ln w="25400" cap="flat" cmpd="sng" algn="ctr">
              <a:solidFill>
                <a:srgbClr val="325C5F"/>
              </a:solidFill>
              <a:prstDash val="solid"/>
            </a:ln>
            <a:effectLst/>
          </p:spPr>
          <p:txBody>
            <a:bodyPr spcFirstLastPara="0" vert="horz" wrap="square" lIns="38474" tIns="38474" rIns="38474" bIns="38474" numCol="1" spcCol="1270" anchor="ctr" anchorCtr="0">
              <a:noAutofit/>
            </a:bodyPr>
            <a:lstStyle/>
            <a:p>
              <a:pPr algn="ctr" defTabSz="3858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Maduración</a:t>
              </a:r>
            </a:p>
          </p:txBody>
        </p:sp>
      </p:grpSp>
      <p:sp>
        <p:nvSpPr>
          <p:cNvPr id="13" name="7 Flecha abajo"/>
          <p:cNvSpPr/>
          <p:nvPr/>
        </p:nvSpPr>
        <p:spPr>
          <a:xfrm>
            <a:off x="2373954" y="2189213"/>
            <a:ext cx="602487" cy="250154"/>
          </a:xfrm>
          <a:prstGeom prst="downArrow">
            <a:avLst/>
          </a:prstGeom>
          <a:solidFill>
            <a:srgbClr val="E69460"/>
          </a:solidFill>
          <a:ln w="25400" cap="flat" cmpd="sng" algn="ctr">
            <a:solidFill>
              <a:srgbClr val="E69460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283510"/>
            <a:endParaRPr lang="es-MX" sz="1116" kern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14" name="4 Flecha abajo"/>
          <p:cNvSpPr/>
          <p:nvPr/>
        </p:nvSpPr>
        <p:spPr>
          <a:xfrm>
            <a:off x="4179383" y="2166745"/>
            <a:ext cx="602487" cy="260192"/>
          </a:xfrm>
          <a:prstGeom prst="downArrow">
            <a:avLst/>
          </a:prstGeom>
          <a:solidFill>
            <a:srgbClr val="E69460"/>
          </a:solidFill>
          <a:ln w="25400" cap="flat" cmpd="sng" algn="ctr">
            <a:solidFill>
              <a:srgbClr val="E69460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283510"/>
            <a:endParaRPr lang="es-MX" sz="1116" kern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15" name="6 Flecha abajo"/>
          <p:cNvSpPr/>
          <p:nvPr/>
        </p:nvSpPr>
        <p:spPr>
          <a:xfrm>
            <a:off x="5984765" y="2188461"/>
            <a:ext cx="602487" cy="271745"/>
          </a:xfrm>
          <a:prstGeom prst="downArrow">
            <a:avLst/>
          </a:prstGeom>
          <a:solidFill>
            <a:srgbClr val="E69460"/>
          </a:solidFill>
          <a:ln w="25400" cap="flat" cmpd="sng" algn="ctr">
            <a:solidFill>
              <a:srgbClr val="E69460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283510"/>
            <a:endParaRPr lang="es-MX" sz="1116" kern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16" name="5 Cuadro de texto"/>
          <p:cNvSpPr txBox="1"/>
          <p:nvPr/>
        </p:nvSpPr>
        <p:spPr>
          <a:xfrm>
            <a:off x="2131474" y="2777279"/>
            <a:ext cx="1275167" cy="341293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B3C4AA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ctr" defTabSz="283510">
              <a:lnSpc>
                <a:spcPct val="115000"/>
              </a:lnSpc>
              <a:spcAft>
                <a:spcPts val="620"/>
              </a:spcAft>
              <a:defRPr sz="1200" kern="0">
                <a:solidFill>
                  <a:prstClr val="black"/>
                </a:solidFill>
                <a:latin typeface="Soberana Sans" pitchFamily="50" charset="0"/>
                <a:ea typeface="Calibri"/>
                <a:cs typeface="Times New Roman"/>
              </a:defRPr>
            </a:lvl1pPr>
          </a:lstStyle>
          <a:p>
            <a:r>
              <a:rPr lang="es-MX" sz="1400" dirty="0">
                <a:latin typeface="Calibri" panose="020F0502020204030204" pitchFamily="34" charset="0"/>
              </a:rPr>
              <a:t>Diseño</a:t>
            </a:r>
          </a:p>
        </p:txBody>
      </p:sp>
      <p:sp>
        <p:nvSpPr>
          <p:cNvPr id="17" name="9 Cuadro de texto"/>
          <p:cNvSpPr txBox="1"/>
          <p:nvPr/>
        </p:nvSpPr>
        <p:spPr>
          <a:xfrm>
            <a:off x="3822231" y="2773933"/>
            <a:ext cx="1456103" cy="34463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B3C4AA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ctr" defTabSz="283510">
              <a:lnSpc>
                <a:spcPct val="115000"/>
              </a:lnSpc>
              <a:spcAft>
                <a:spcPts val="620"/>
              </a:spcAft>
              <a:defRPr sz="1200" kern="0">
                <a:solidFill>
                  <a:prstClr val="black"/>
                </a:solidFill>
                <a:latin typeface="Soberana Sans" pitchFamily="50" charset="0"/>
                <a:ea typeface="Calibri"/>
                <a:cs typeface="Times New Roman"/>
              </a:defRPr>
            </a:lvl1pPr>
          </a:lstStyle>
          <a:p>
            <a:r>
              <a:rPr lang="es-MX" sz="1400" dirty="0">
                <a:latin typeface="Calibri" panose="020F0502020204030204" pitchFamily="34" charset="0"/>
              </a:rPr>
              <a:t>Procesos</a:t>
            </a:r>
          </a:p>
        </p:txBody>
      </p:sp>
      <p:sp>
        <p:nvSpPr>
          <p:cNvPr id="18" name="15 Cuadro de texto"/>
          <p:cNvSpPr txBox="1"/>
          <p:nvPr/>
        </p:nvSpPr>
        <p:spPr>
          <a:xfrm>
            <a:off x="5636060" y="2761027"/>
            <a:ext cx="1378704" cy="389873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B3C4AA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ctr" defTabSz="283510">
              <a:lnSpc>
                <a:spcPct val="115000"/>
              </a:lnSpc>
              <a:spcAft>
                <a:spcPts val="620"/>
              </a:spcAft>
              <a:defRPr sz="1200" kern="0">
                <a:solidFill>
                  <a:prstClr val="black"/>
                </a:solidFill>
                <a:latin typeface="Soberana Sans" pitchFamily="50" charset="0"/>
                <a:ea typeface="Calibri"/>
                <a:cs typeface="Times New Roman"/>
              </a:defRPr>
            </a:lvl1pPr>
          </a:lstStyle>
          <a:p>
            <a:r>
              <a:rPr lang="es-MX" sz="1400" dirty="0">
                <a:latin typeface="Calibri" panose="020F0502020204030204" pitchFamily="34" charset="0"/>
              </a:rPr>
              <a:t>Impacto</a:t>
            </a:r>
          </a:p>
        </p:txBody>
      </p:sp>
      <p:sp>
        <p:nvSpPr>
          <p:cNvPr id="19" name="12 Cuadro de texto"/>
          <p:cNvSpPr txBox="1"/>
          <p:nvPr/>
        </p:nvSpPr>
        <p:spPr>
          <a:xfrm>
            <a:off x="3841647" y="3213889"/>
            <a:ext cx="1423807" cy="500481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B3C4AA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ctr" defTabSz="283510">
              <a:lnSpc>
                <a:spcPct val="115000"/>
              </a:lnSpc>
              <a:spcAft>
                <a:spcPts val="620"/>
              </a:spcAft>
              <a:defRPr sz="1200" kern="0">
                <a:solidFill>
                  <a:prstClr val="black"/>
                </a:solidFill>
                <a:latin typeface="Soberana Sans" pitchFamily="50" charset="0"/>
                <a:ea typeface="Calibri"/>
                <a:cs typeface="Times New Roman"/>
              </a:defRPr>
            </a:lvl1pPr>
          </a:lstStyle>
          <a:p>
            <a:r>
              <a:rPr lang="es-MX" sz="1400" dirty="0">
                <a:latin typeface="Calibri" panose="020F0502020204030204" pitchFamily="34" charset="0"/>
              </a:rPr>
              <a:t>Consistencia y Resultados</a:t>
            </a:r>
          </a:p>
        </p:txBody>
      </p:sp>
      <p:sp>
        <p:nvSpPr>
          <p:cNvPr id="20" name="13 Cuadro de texto"/>
          <p:cNvSpPr txBox="1"/>
          <p:nvPr/>
        </p:nvSpPr>
        <p:spPr>
          <a:xfrm>
            <a:off x="3831975" y="3812565"/>
            <a:ext cx="1436614" cy="495651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B3C4AA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ctr" defTabSz="283510">
              <a:lnSpc>
                <a:spcPct val="115000"/>
              </a:lnSpc>
              <a:spcAft>
                <a:spcPts val="620"/>
              </a:spcAft>
              <a:defRPr sz="1200" kern="0">
                <a:solidFill>
                  <a:prstClr val="black"/>
                </a:solidFill>
                <a:latin typeface="Soberana Sans" pitchFamily="50" charset="0"/>
                <a:ea typeface="Calibri"/>
                <a:cs typeface="Times New Roman"/>
              </a:defRPr>
            </a:lvl1pPr>
          </a:lstStyle>
          <a:p>
            <a:r>
              <a:rPr lang="es-MX" sz="1400" dirty="0">
                <a:latin typeface="Calibri" panose="020F0502020204030204" pitchFamily="34" charset="0"/>
              </a:rPr>
              <a:t>Específica de Desempeño</a:t>
            </a:r>
          </a:p>
        </p:txBody>
      </p:sp>
      <p:sp>
        <p:nvSpPr>
          <p:cNvPr id="21" name="16 Cuadro de texto"/>
          <p:cNvSpPr txBox="1"/>
          <p:nvPr/>
        </p:nvSpPr>
        <p:spPr>
          <a:xfrm>
            <a:off x="5636060" y="3231588"/>
            <a:ext cx="1411000" cy="419518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B3C4AA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ctr" defTabSz="283510">
              <a:lnSpc>
                <a:spcPct val="115000"/>
              </a:lnSpc>
              <a:spcAft>
                <a:spcPts val="620"/>
              </a:spcAft>
              <a:defRPr sz="1200" kern="0">
                <a:solidFill>
                  <a:prstClr val="black"/>
                </a:solidFill>
                <a:latin typeface="Soberana Sans" pitchFamily="50" charset="0"/>
                <a:ea typeface="Calibri"/>
                <a:cs typeface="Times New Roman"/>
              </a:defRPr>
            </a:lvl1pPr>
          </a:lstStyle>
          <a:p>
            <a:r>
              <a:rPr lang="es-MX" sz="1400" dirty="0">
                <a:latin typeface="Calibri" panose="020F0502020204030204" pitchFamily="34" charset="0"/>
              </a:rPr>
              <a:t>Costo – Efectividad</a:t>
            </a:r>
          </a:p>
        </p:txBody>
      </p:sp>
      <p:sp>
        <p:nvSpPr>
          <p:cNvPr id="22" name="3 Cuadro de texto"/>
          <p:cNvSpPr txBox="1"/>
          <p:nvPr/>
        </p:nvSpPr>
        <p:spPr>
          <a:xfrm>
            <a:off x="2212211" y="4425349"/>
            <a:ext cx="4920243" cy="236133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B3C4AA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ctr" defTabSz="283510">
              <a:lnSpc>
                <a:spcPct val="115000"/>
              </a:lnSpc>
              <a:spcAft>
                <a:spcPts val="620"/>
              </a:spcAft>
              <a:defRPr sz="1200" kern="0">
                <a:solidFill>
                  <a:prstClr val="black"/>
                </a:solidFill>
                <a:latin typeface="Soberana Sans" pitchFamily="50" charset="0"/>
                <a:ea typeface="Calibri"/>
                <a:cs typeface="Times New Roman"/>
              </a:defRPr>
            </a:lvl1pPr>
          </a:lstStyle>
          <a:p>
            <a:r>
              <a:rPr lang="es-MX" sz="1400" dirty="0">
                <a:latin typeface="Calibri" panose="020F0502020204030204" pitchFamily="34" charset="0"/>
              </a:rPr>
              <a:t>Específica</a:t>
            </a:r>
          </a:p>
        </p:txBody>
      </p:sp>
      <p:sp>
        <p:nvSpPr>
          <p:cNvPr id="23" name="4 Flecha abajo"/>
          <p:cNvSpPr/>
          <p:nvPr/>
        </p:nvSpPr>
        <p:spPr>
          <a:xfrm>
            <a:off x="4284794" y="4919618"/>
            <a:ext cx="602487" cy="260192"/>
          </a:xfrm>
          <a:prstGeom prst="downArrow">
            <a:avLst/>
          </a:prstGeom>
          <a:solidFill>
            <a:srgbClr val="E69460"/>
          </a:solidFill>
          <a:ln w="25400" cap="flat" cmpd="sng" algn="ctr">
            <a:solidFill>
              <a:srgbClr val="E69460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283510"/>
            <a:endParaRPr lang="es-MX" sz="1116" kern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24" name="Rectángulo redondeado 23"/>
          <p:cNvSpPr/>
          <p:nvPr/>
        </p:nvSpPr>
        <p:spPr>
          <a:xfrm rot="16200000">
            <a:off x="5525064" y="3389831"/>
            <a:ext cx="4506668" cy="693555"/>
          </a:xfrm>
          <a:prstGeom prst="roundRect">
            <a:avLst>
              <a:gd name="adj" fmla="val 48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E6946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Rendición de Cuentas</a:t>
            </a:r>
            <a:endParaRPr lang="es-MX" sz="2200" kern="0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25" name="5 Cuadro de texto"/>
          <p:cNvSpPr txBox="1"/>
          <p:nvPr/>
        </p:nvSpPr>
        <p:spPr>
          <a:xfrm>
            <a:off x="2534665" y="5400652"/>
            <a:ext cx="1308544" cy="504864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B3C4AA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83510">
              <a:lnSpc>
                <a:spcPct val="115000"/>
              </a:lnSpc>
              <a:spcAft>
                <a:spcPts val="620"/>
              </a:spcAft>
            </a:pPr>
            <a:r>
              <a:rPr lang="es-MX" sz="1400" kern="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Hallazgos</a:t>
            </a:r>
            <a:endParaRPr lang="es-MX" sz="1400" kern="0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26" name="5 Cuadro de texto"/>
          <p:cNvSpPr txBox="1"/>
          <p:nvPr/>
        </p:nvSpPr>
        <p:spPr>
          <a:xfrm>
            <a:off x="5450731" y="5400652"/>
            <a:ext cx="1308544" cy="504864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B3C4AA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83510">
              <a:lnSpc>
                <a:spcPct val="115000"/>
              </a:lnSpc>
              <a:spcAft>
                <a:spcPts val="620"/>
              </a:spcAft>
            </a:pPr>
            <a:r>
              <a:rPr lang="es-MX" sz="1400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Compromisos de Mejora</a:t>
            </a:r>
          </a:p>
        </p:txBody>
      </p:sp>
      <p:cxnSp>
        <p:nvCxnSpPr>
          <p:cNvPr id="27" name="Conector recto de flecha 26"/>
          <p:cNvCxnSpPr>
            <a:stCxn id="25" idx="3"/>
            <a:endCxn id="26" idx="1"/>
          </p:cNvCxnSpPr>
          <p:nvPr/>
        </p:nvCxnSpPr>
        <p:spPr>
          <a:xfrm>
            <a:off x="3843209" y="5653084"/>
            <a:ext cx="160752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r 27"/>
          <p:cNvCxnSpPr>
            <a:stCxn id="26" idx="2"/>
            <a:endCxn id="4" idx="1"/>
          </p:cNvCxnSpPr>
          <p:nvPr/>
        </p:nvCxnSpPr>
        <p:spPr>
          <a:xfrm rot="5400000" flipH="1">
            <a:off x="1919646" y="1720160"/>
            <a:ext cx="4136491" cy="4234223"/>
          </a:xfrm>
          <a:prstGeom prst="bentConnector4">
            <a:avLst>
              <a:gd name="adj1" fmla="val -5526"/>
              <a:gd name="adj2" fmla="val 105399"/>
            </a:avLst>
          </a:prstGeom>
          <a:ln w="57150">
            <a:solidFill>
              <a:srgbClr val="74958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1870780" y="1335293"/>
            <a:ext cx="2368084" cy="307777"/>
          </a:xfrm>
          <a:prstGeom prst="rect">
            <a:avLst/>
          </a:prstGeom>
          <a:solidFill>
            <a:srgbClr val="E69460"/>
          </a:solidFill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Programas y políticas públicas</a:t>
            </a:r>
            <a:endParaRPr lang="es-MX" sz="1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 rot="16200000">
            <a:off x="1303307" y="3452018"/>
            <a:ext cx="1252459" cy="338554"/>
          </a:xfrm>
          <a:prstGeom prst="rect">
            <a:avLst/>
          </a:prstGeom>
          <a:solidFill>
            <a:srgbClr val="E69460"/>
          </a:solidFill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Evaluaciones</a:t>
            </a:r>
            <a:endParaRPr lang="es-MX" sz="16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870780" y="5018180"/>
            <a:ext cx="1098186" cy="307777"/>
          </a:xfrm>
          <a:prstGeom prst="rect">
            <a:avLst/>
          </a:prstGeom>
          <a:solidFill>
            <a:srgbClr val="E69460"/>
          </a:solidFill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Seguimiento</a:t>
            </a:r>
            <a:endParaRPr lang="es-MX" sz="1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 descr="Resultado de imagen para logo shc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5" y="2618196"/>
            <a:ext cx="1255091" cy="125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Resultado de imagen para logo conev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7" y="4031291"/>
            <a:ext cx="1363799" cy="91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515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Instrumentos del PbR-SED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33" name="28 Rectángulo"/>
          <p:cNvSpPr/>
          <p:nvPr/>
        </p:nvSpPr>
        <p:spPr>
          <a:xfrm>
            <a:off x="729333" y="2801122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Monitoreo</a:t>
            </a:r>
          </a:p>
        </p:txBody>
      </p:sp>
      <p:sp>
        <p:nvSpPr>
          <p:cNvPr id="34" name="29 Rectángulo"/>
          <p:cNvSpPr/>
          <p:nvPr/>
        </p:nvSpPr>
        <p:spPr>
          <a:xfrm>
            <a:off x="729333" y="3318921"/>
            <a:ext cx="3361307" cy="253459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Revisión, mejora y monitoreo permanente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de las </a:t>
            </a: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MIR y sus metas.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Seguimiento de programas derivados del Plan Nacional del Desarrollo.</a:t>
            </a:r>
          </a:p>
        </p:txBody>
      </p:sp>
      <p:sp>
        <p:nvSpPr>
          <p:cNvPr id="35" name="30 Rectángulo"/>
          <p:cNvSpPr/>
          <p:nvPr/>
        </p:nvSpPr>
        <p:spPr>
          <a:xfrm>
            <a:off x="4450094" y="2798601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Evaluación</a:t>
            </a:r>
          </a:p>
        </p:txBody>
      </p:sp>
      <p:sp>
        <p:nvSpPr>
          <p:cNvPr id="36" name="31 Rectángulo"/>
          <p:cNvSpPr/>
          <p:nvPr/>
        </p:nvSpPr>
        <p:spPr>
          <a:xfrm>
            <a:off x="4450094" y="3318921"/>
            <a:ext cx="3361307" cy="2532868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Programa Anual de Evaluación (PAE).</a:t>
            </a: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b="1" dirty="0">
                <a:latin typeface="Calibri" pitchFamily="34" charset="0"/>
              </a:rPr>
              <a:t>Mejora de programas con base en resultados de evaluaciones.</a:t>
            </a:r>
          </a:p>
        </p:txBody>
      </p:sp>
      <p:sp>
        <p:nvSpPr>
          <p:cNvPr id="37" name="32 Rectángulo"/>
          <p:cNvSpPr/>
          <p:nvPr/>
        </p:nvSpPr>
        <p:spPr>
          <a:xfrm>
            <a:off x="729333" y="1012449"/>
            <a:ext cx="710021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</a:rPr>
              <a:t>Planeación</a:t>
            </a:r>
            <a:endParaRPr lang="es-MX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33 Rectángulo"/>
          <p:cNvSpPr/>
          <p:nvPr/>
        </p:nvSpPr>
        <p:spPr>
          <a:xfrm>
            <a:off x="729333" y="1600752"/>
            <a:ext cx="7100217" cy="105068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Planeación Nacional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con base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en Resultados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Matrices de Indicadores para Resultados (MIR)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Vinculación Plan Nacional de Desarrollo – Presupuesto a través de MIR </a:t>
            </a:r>
          </a:p>
        </p:txBody>
      </p:sp>
      <p:sp>
        <p:nvSpPr>
          <p:cNvPr id="39" name="34 Rectángulo"/>
          <p:cNvSpPr/>
          <p:nvPr/>
        </p:nvSpPr>
        <p:spPr>
          <a:xfrm>
            <a:off x="729333" y="6062743"/>
            <a:ext cx="7100217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Modelo Sintético de Información de Desempeño (MSD)</a:t>
            </a:r>
            <a:endParaRPr lang="es-MX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34 Rectángulo"/>
          <p:cNvSpPr/>
          <p:nvPr/>
        </p:nvSpPr>
        <p:spPr>
          <a:xfrm rot="5400000">
            <a:off x="5663856" y="3537598"/>
            <a:ext cx="5430165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Transparencia </a:t>
            </a:r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Presupuestaria</a:t>
            </a:r>
            <a:endParaRPr lang="es-MX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7448550" algn="l"/>
              </a:tabLst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oberana Sans Bold"/>
              </a:rPr>
              <a:t>Aspectos Susceptibles de Mejora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cs typeface="Soberana Sans Bold"/>
            </a:endParaRPr>
          </a:p>
        </p:txBody>
      </p:sp>
      <p:grpSp>
        <p:nvGrpSpPr>
          <p:cNvPr id="7" name="41 Grupo"/>
          <p:cNvGrpSpPr/>
          <p:nvPr/>
        </p:nvGrpSpPr>
        <p:grpSpPr>
          <a:xfrm>
            <a:off x="4683342" y="1595304"/>
            <a:ext cx="2342703" cy="1171351"/>
            <a:chOff x="2943448" y="1529"/>
            <a:chExt cx="2342703" cy="1171351"/>
          </a:xfrm>
          <a:solidFill>
            <a:srgbClr val="008B5F"/>
          </a:solidFill>
        </p:grpSpPr>
        <p:sp>
          <p:nvSpPr>
            <p:cNvPr id="8" name="57 Rectángulo redondeado"/>
            <p:cNvSpPr/>
            <p:nvPr/>
          </p:nvSpPr>
          <p:spPr>
            <a:xfrm>
              <a:off x="2943448" y="1529"/>
              <a:ext cx="2342703" cy="1171351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9" name="58 Rectángulo"/>
            <p:cNvSpPr/>
            <p:nvPr/>
          </p:nvSpPr>
          <p:spPr>
            <a:xfrm>
              <a:off x="3063246" y="35837"/>
              <a:ext cx="2116859" cy="110273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72390" tIns="72390" rIns="72390" bIns="72390" numCol="1" spcCol="1270" anchor="t" anchorCtr="0">
              <a:noAutofit/>
            </a:bodyPr>
            <a:lstStyle/>
            <a:p>
              <a:pPr marL="0" marR="0" lvl="0" indent="0" algn="l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berana Sans" panose="02000000000000000000" pitchFamily="50" charset="0"/>
                </a:rPr>
                <a:t>SHCP</a:t>
              </a: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berana Sans" panose="02000000000000000000" pitchFamily="50" charset="0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s-MX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berana Sans" panose="02000000000000000000" pitchFamily="50" charset="0"/>
                </a:rPr>
                <a:t>Artículo 31 de la Ley Orgánica de la APF</a:t>
              </a:r>
              <a:endPara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berana Sans" panose="02000000000000000000" pitchFamily="50" charset="0"/>
              </a:endParaRPr>
            </a:p>
          </p:txBody>
        </p:sp>
      </p:grpSp>
      <p:grpSp>
        <p:nvGrpSpPr>
          <p:cNvPr id="19" name="45 Grupo"/>
          <p:cNvGrpSpPr/>
          <p:nvPr/>
        </p:nvGrpSpPr>
        <p:grpSpPr>
          <a:xfrm>
            <a:off x="5743575" y="4737975"/>
            <a:ext cx="2342703" cy="1310428"/>
            <a:chOff x="918028" y="3425433"/>
            <a:chExt cx="2342703" cy="1171351"/>
          </a:xfrm>
          <a:solidFill>
            <a:srgbClr val="008B5F"/>
          </a:solidFill>
        </p:grpSpPr>
        <p:sp>
          <p:nvSpPr>
            <p:cNvPr id="20" name="49 Rectángulo redondeado"/>
            <p:cNvSpPr/>
            <p:nvPr/>
          </p:nvSpPr>
          <p:spPr>
            <a:xfrm>
              <a:off x="918028" y="3425433"/>
              <a:ext cx="2342703" cy="1171351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1" name="50 Rectángulo"/>
            <p:cNvSpPr/>
            <p:nvPr/>
          </p:nvSpPr>
          <p:spPr>
            <a:xfrm>
              <a:off x="1024073" y="3494049"/>
              <a:ext cx="2062480" cy="104057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72390" tIns="72390" rIns="72390" bIns="72390" numCol="1" spcCol="1270" anchor="t" anchorCtr="0">
              <a:noAutofit/>
            </a:bodyPr>
            <a:lstStyle/>
            <a:p>
              <a:pPr marL="0" marR="0" lvl="0" indent="0" algn="l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berana Sans" panose="02000000000000000000" pitchFamily="50" charset="0"/>
                </a:rPr>
                <a:t>CONE</a:t>
              </a:r>
              <a:r>
                <a:rPr lang="es-MX" sz="1900" dirty="0">
                  <a:solidFill>
                    <a:sysClr val="window" lastClr="FFFFFF"/>
                  </a:solidFill>
                  <a:latin typeface="Soberana Sans" panose="02000000000000000000" pitchFamily="50" charset="0"/>
                </a:rPr>
                <a:t>V</a:t>
              </a:r>
              <a:r>
                <a:rPr kumimoji="0" lang="es-MX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berana Sans" panose="02000000000000000000" pitchFamily="50" charset="0"/>
                </a:rPr>
                <a:t>AL:</a:t>
              </a: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berana Sans" panose="02000000000000000000" pitchFamily="50" charset="0"/>
              </a:endParaRPr>
            </a:p>
            <a:p>
              <a:pPr marL="114300" marR="0" lvl="1" indent="-114300" algn="l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s-MX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oberana Sans" panose="02000000000000000000" pitchFamily="50" charset="0"/>
                </a:rPr>
                <a:t>Artículos 72 a 81 de la Ley General de Desarrollo Social</a:t>
              </a:r>
              <a:endPara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oberana Sans" panose="02000000000000000000" pitchFamily="50" charset="0"/>
              </a:endParaRPr>
            </a:p>
          </p:txBody>
        </p:sp>
      </p:grpSp>
      <p:cxnSp>
        <p:nvCxnSpPr>
          <p:cNvPr id="25" name="Conector angular 24"/>
          <p:cNvCxnSpPr>
            <a:stCxn id="8" idx="1"/>
            <a:endCxn id="20" idx="1"/>
          </p:cNvCxnSpPr>
          <p:nvPr/>
        </p:nvCxnSpPr>
        <p:spPr>
          <a:xfrm rot="10800000" flipH="1" flipV="1">
            <a:off x="4683341" y="2180979"/>
            <a:ext cx="1060233" cy="3212209"/>
          </a:xfrm>
          <a:prstGeom prst="bentConnector3">
            <a:avLst>
              <a:gd name="adj1" fmla="val -21561"/>
            </a:avLst>
          </a:prstGeom>
          <a:ln w="76200">
            <a:solidFill>
              <a:srgbClr val="325C5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r 25"/>
          <p:cNvCxnSpPr>
            <a:stCxn id="20" idx="3"/>
            <a:endCxn id="8" idx="3"/>
          </p:cNvCxnSpPr>
          <p:nvPr/>
        </p:nvCxnSpPr>
        <p:spPr>
          <a:xfrm flipH="1" flipV="1">
            <a:off x="7026045" y="2180980"/>
            <a:ext cx="1060233" cy="3212209"/>
          </a:xfrm>
          <a:prstGeom prst="bentConnector3">
            <a:avLst>
              <a:gd name="adj1" fmla="val -21561"/>
            </a:avLst>
          </a:prstGeom>
          <a:ln w="76200">
            <a:solidFill>
              <a:srgbClr val="325C5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ángulo redondeado 1"/>
          <p:cNvSpPr/>
          <p:nvPr/>
        </p:nvSpPr>
        <p:spPr>
          <a:xfrm>
            <a:off x="457200" y="2486932"/>
            <a:ext cx="3165907" cy="2676503"/>
          </a:xfrm>
          <a:prstGeom prst="roundRect">
            <a:avLst>
              <a:gd name="adj" fmla="val 5360"/>
            </a:avLst>
          </a:prstGeom>
          <a:solidFill>
            <a:srgbClr val="54965C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r>
              <a:rPr lang="es-MX" sz="1400" kern="0" dirty="0">
                <a:solidFill>
                  <a:prstClr val="white"/>
                </a:solidFill>
                <a:latin typeface="Soberana Sans" pitchFamily="50" charset="0"/>
              </a:rPr>
              <a:t>Los </a:t>
            </a:r>
            <a:r>
              <a:rPr lang="es-MX" sz="1400" b="1" kern="0" dirty="0">
                <a:solidFill>
                  <a:prstClr val="white"/>
                </a:solidFill>
                <a:latin typeface="Soberana Sans" pitchFamily="50" charset="0"/>
              </a:rPr>
              <a:t>Aspectos Susceptibles de Mejora</a:t>
            </a:r>
            <a:r>
              <a:rPr lang="es-MX" sz="1400" kern="0" dirty="0">
                <a:solidFill>
                  <a:prstClr val="white"/>
                </a:solidFill>
                <a:latin typeface="Soberana Sans" pitchFamily="50" charset="0"/>
              </a:rPr>
              <a:t> (ASM) son los hallazgos, debilidades, oportunidades y amenazas identificadas en la evaluación externa, las cuales pueden ser atendidas para la mejora de los programas con base en las recomendaciones y sugerencias señaladas por el evaluador externo a fin de mejorar los Pp.</a:t>
            </a:r>
          </a:p>
        </p:txBody>
      </p:sp>
    </p:spTree>
    <p:extLst>
      <p:ext uri="{BB962C8B-B14F-4D97-AF65-F5344CB8AC3E}">
        <p14:creationId xmlns:p14="http://schemas.microsoft.com/office/powerpoint/2010/main" val="1311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7448550" algn="l"/>
              </a:tabLst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Soberana Sans Bold"/>
              </a:rPr>
              <a:t>Aspectos Susceptibles de Mejora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cs typeface="Soberana Sans Bold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955342" y="2486932"/>
            <a:ext cx="7301553" cy="2676503"/>
          </a:xfrm>
          <a:prstGeom prst="roundRect">
            <a:avLst>
              <a:gd name="adj" fmla="val 5360"/>
            </a:avLst>
          </a:prstGeom>
          <a:solidFill>
            <a:srgbClr val="54965C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es-MX" sz="2000" kern="0" dirty="0">
                <a:solidFill>
                  <a:prstClr val="white"/>
                </a:solidFill>
                <a:latin typeface="Soberana Sans" pitchFamily="50" charset="0"/>
              </a:rPr>
              <a:t>Los </a:t>
            </a:r>
            <a:r>
              <a:rPr lang="es-MX" sz="2000" b="1" kern="0" dirty="0">
                <a:solidFill>
                  <a:prstClr val="white"/>
                </a:solidFill>
                <a:latin typeface="Soberana Sans" pitchFamily="50" charset="0"/>
              </a:rPr>
              <a:t>Aspectos Susceptibles de Mejora</a:t>
            </a:r>
            <a:r>
              <a:rPr lang="es-MX" sz="2000" kern="0" dirty="0">
                <a:solidFill>
                  <a:prstClr val="white"/>
                </a:solidFill>
                <a:latin typeface="Soberana Sans" pitchFamily="50" charset="0"/>
              </a:rPr>
              <a:t> (ASM) son los hallazgos, debilidades, oportunidades y amenazas identificadas en la evaluación externa, las cuales pueden ser atendidas para la mejora de los programas con base en las recomendaciones y sugerencias señaladas por el evaluador externo a fin de mejorar los Pp.</a:t>
            </a:r>
          </a:p>
        </p:txBody>
      </p:sp>
    </p:spTree>
    <p:extLst>
      <p:ext uri="{BB962C8B-B14F-4D97-AF65-F5344CB8AC3E}">
        <p14:creationId xmlns:p14="http://schemas.microsoft.com/office/powerpoint/2010/main" val="12038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El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PbR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-SED en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México</a:t>
            </a:r>
            <a:b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</a:b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PbR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4" name="CuadroTexto 9"/>
          <p:cNvSpPr txBox="1"/>
          <p:nvPr/>
        </p:nvSpPr>
        <p:spPr>
          <a:xfrm>
            <a:off x="502215" y="1654380"/>
            <a:ext cx="4191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600"/>
              </a:spcBef>
              <a:defRPr/>
            </a:pPr>
            <a:r>
              <a:rPr lang="es-ES" sz="1600" b="1" dirty="0" smtClean="0">
                <a:solidFill>
                  <a:srgbClr val="000000"/>
                </a:solidFill>
                <a:latin typeface="Soberana Sans" pitchFamily="50" charset="0"/>
                <a:cs typeface="Calibri"/>
              </a:rPr>
              <a:t>¿Qué es? </a:t>
            </a:r>
          </a:p>
          <a:p>
            <a:pPr marL="0" lvl="1" algn="just">
              <a:spcBef>
                <a:spcPts val="600"/>
              </a:spcBef>
              <a:defRPr/>
            </a:pPr>
            <a:endParaRPr lang="es-ES" sz="1600" b="1" dirty="0" smtClean="0">
              <a:solidFill>
                <a:srgbClr val="000000"/>
              </a:solidFill>
              <a:latin typeface="Soberana Sans" pitchFamily="50" charset="0"/>
              <a:cs typeface="Calibri"/>
            </a:endParaRPr>
          </a:p>
          <a:p>
            <a:pPr marL="0" lvl="1" algn="just">
              <a:spcBef>
                <a:spcPts val="600"/>
              </a:spcBef>
              <a:defRPr/>
            </a:pPr>
            <a:r>
              <a:rPr lang="es-ES_tradnl" sz="1600" dirty="0" smtClean="0">
                <a:solidFill>
                  <a:srgbClr val="000000"/>
                </a:solidFill>
                <a:latin typeface="Soberana Sans" pitchFamily="50" charset="0"/>
              </a:rPr>
              <a:t>Es el proceso que  considera los resultados esperados y alcanzados de las políticas públicas y los Programas presupuestarios (Pp) durante todas las etapas del ciclo presupuestario. </a:t>
            </a:r>
          </a:p>
          <a:p>
            <a:pPr marL="0" lvl="1" algn="just">
              <a:spcBef>
                <a:spcPts val="600"/>
              </a:spcBef>
              <a:defRPr/>
            </a:pPr>
            <a:endParaRPr lang="es-ES_tradnl" sz="1600" dirty="0" smtClean="0">
              <a:solidFill>
                <a:srgbClr val="000000"/>
              </a:solidFill>
              <a:latin typeface="Soberana Sans" pitchFamily="50" charset="0"/>
            </a:endParaRPr>
          </a:p>
          <a:p>
            <a:pPr marL="0" lvl="1" algn="just">
              <a:spcBef>
                <a:spcPts val="600"/>
              </a:spcBef>
              <a:defRPr/>
            </a:pPr>
            <a:r>
              <a:rPr lang="es-ES_tradnl" sz="1600" dirty="0" smtClean="0">
                <a:solidFill>
                  <a:srgbClr val="000000"/>
                </a:solidFill>
                <a:latin typeface="Soberana Sans" pitchFamily="50" charset="0"/>
              </a:rPr>
              <a:t>Lo anterior con el objeto </a:t>
            </a:r>
            <a:r>
              <a:rPr lang="es-ES_tradnl" sz="1600" b="1" dirty="0" smtClean="0">
                <a:solidFill>
                  <a:srgbClr val="000000"/>
                </a:solidFill>
                <a:latin typeface="Soberana Sans" pitchFamily="50" charset="0"/>
              </a:rPr>
              <a:t>de entregar mejores bienes y servicios públicos a la población, elevar la calidad del gasto público, promover una </a:t>
            </a:r>
            <a:r>
              <a:rPr lang="es-ES_tradnl" sz="1600" dirty="0" smtClean="0">
                <a:solidFill>
                  <a:srgbClr val="000000"/>
                </a:solidFill>
                <a:latin typeface="Soberana Sans" pitchFamily="50" charset="0"/>
              </a:rPr>
              <a:t>más adecuada rendición de cuentas y transparencia y, de esta manera, lograr los objetivos del desarrollo nacional.</a:t>
            </a:r>
          </a:p>
          <a:p>
            <a:endParaRPr lang="es-ES_tradn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186149" y="1892965"/>
            <a:ext cx="3614204" cy="3691090"/>
          </a:xfrm>
          <a:prstGeom prst="roundRect">
            <a:avLst>
              <a:gd name="adj" fmla="val 61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Soberana Sans" pitchFamily="50" charset="0"/>
              </a:rPr>
              <a:t>Orienta el gasto público al logro de resultados.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Soberana Sans" pitchFamily="50" charset="0"/>
              </a:rPr>
              <a:t>Promueve la mejora de los programas públicos.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Soberana Sans" pitchFamily="50" charset="0"/>
              </a:rPr>
              <a:t>Permite desplegar la planeación  del desarrollo.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Soberana Sans" pitchFamily="50" charset="0"/>
              </a:rPr>
              <a:t>Fomenta la rendición de cuentas.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latin typeface="Soberana Sans" pitchFamily="50" charset="0"/>
              </a:rPr>
              <a:t>I</a:t>
            </a:r>
            <a:r>
              <a:rPr lang="es-MX" sz="1600" dirty="0" smtClean="0">
                <a:latin typeface="Soberana Sans" pitchFamily="50" charset="0"/>
              </a:rPr>
              <a:t>ntroduce la información  de desempeño al ciclo presupuestario.</a:t>
            </a:r>
            <a:endParaRPr lang="es-MX" sz="1600" dirty="0"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ector recto 57"/>
          <p:cNvCxnSpPr>
            <a:stCxn id="95" idx="0"/>
          </p:cNvCxnSpPr>
          <p:nvPr/>
        </p:nvCxnSpPr>
        <p:spPr>
          <a:xfrm flipH="1">
            <a:off x="6030994" y="1631642"/>
            <a:ext cx="1368040" cy="2304426"/>
          </a:xfrm>
          <a:prstGeom prst="line">
            <a:avLst/>
          </a:prstGeom>
          <a:ln>
            <a:solidFill>
              <a:srgbClr val="E694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457200" y="81503"/>
            <a:ext cx="8229600" cy="653577"/>
          </a:xfrm>
        </p:spPr>
        <p:txBody>
          <a:bodyPr>
            <a:normAutofit/>
          </a:bodyPr>
          <a:lstStyle/>
          <a:p>
            <a:pPr>
              <a:tabLst>
                <a:tab pos="7448550" algn="l"/>
              </a:tabLst>
            </a:pP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Proceso de Seguimiento de los ASM</a:t>
            </a:r>
          </a:p>
        </p:txBody>
      </p:sp>
      <p:sp>
        <p:nvSpPr>
          <p:cNvPr id="10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359972" y="6400763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z="1400" smtClean="0">
                <a:latin typeface="Soberana Sans" panose="02000000000000000000" pitchFamily="50" charset="0"/>
              </a:rPr>
              <a:pPr/>
              <a:t>50</a:t>
            </a:fld>
            <a:endParaRPr lang="en-US" sz="1400" dirty="0">
              <a:latin typeface="Soberana Sans" panose="02000000000000000000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01779" y="1021471"/>
            <a:ext cx="2307454" cy="466897"/>
          </a:xfrm>
          <a:prstGeom prst="rect">
            <a:avLst/>
          </a:prstGeom>
          <a:solidFill>
            <a:srgbClr val="4177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Soberana Sans" panose="02000000000000000000" pitchFamily="50" charset="0"/>
              </a:rPr>
              <a:t>SHCP y CONEVAL</a:t>
            </a:r>
            <a:endParaRPr lang="es-MX" sz="1400" dirty="0">
              <a:latin typeface="Soberana Sans" panose="02000000000000000000" pitchFamily="50" charset="0"/>
            </a:endParaRPr>
          </a:p>
        </p:txBody>
      </p:sp>
      <p:cxnSp>
        <p:nvCxnSpPr>
          <p:cNvPr id="21" name="19 Conector recto de flecha"/>
          <p:cNvCxnSpPr>
            <a:stCxn id="93" idx="2"/>
            <a:endCxn id="258" idx="0"/>
          </p:cNvCxnSpPr>
          <p:nvPr/>
        </p:nvCxnSpPr>
        <p:spPr>
          <a:xfrm>
            <a:off x="7947260" y="4232390"/>
            <a:ext cx="0" cy="59682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2611388" y="5837948"/>
            <a:ext cx="3249881" cy="830051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Realizar lo comprometido por las  dependencias o entidades para la mejora del Programa presupuestario</a:t>
            </a:r>
          </a:p>
        </p:txBody>
      </p:sp>
      <p:sp>
        <p:nvSpPr>
          <p:cNvPr id="30" name="52 CuadroTexto"/>
          <p:cNvSpPr txBox="1"/>
          <p:nvPr/>
        </p:nvSpPr>
        <p:spPr>
          <a:xfrm>
            <a:off x="1563178" y="1019890"/>
            <a:ext cx="5038599" cy="461665"/>
          </a:xfrm>
          <a:prstGeom prst="rect">
            <a:avLst/>
          </a:prstGeom>
          <a:solidFill>
            <a:srgbClr val="41777B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solidFill>
                  <a:schemeClr val="bg1"/>
                </a:solidFill>
                <a:latin typeface="Soberana Sans" panose="02000000000000000000" pitchFamily="50" charset="0"/>
              </a:rPr>
              <a:t>Unidades Responsables, Áreas de Evaluación o cualquiera que el área que se designe para tal fin en la dependencia o entidad</a:t>
            </a:r>
            <a:endParaRPr lang="es-MX" sz="1200" dirty="0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cxnSp>
        <p:nvCxnSpPr>
          <p:cNvPr id="32" name="68 Conector recto"/>
          <p:cNvCxnSpPr/>
          <p:nvPr/>
        </p:nvCxnSpPr>
        <p:spPr>
          <a:xfrm>
            <a:off x="1569443" y="1019890"/>
            <a:ext cx="0" cy="55853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72 Conector recto"/>
          <p:cNvCxnSpPr/>
          <p:nvPr/>
        </p:nvCxnSpPr>
        <p:spPr>
          <a:xfrm>
            <a:off x="6601778" y="1031824"/>
            <a:ext cx="1" cy="55853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77 Conector recto"/>
          <p:cNvCxnSpPr/>
          <p:nvPr/>
        </p:nvCxnSpPr>
        <p:spPr>
          <a:xfrm>
            <a:off x="8892011" y="1048290"/>
            <a:ext cx="12977" cy="55853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41 Conector angular"/>
          <p:cNvCxnSpPr>
            <a:stCxn id="97" idx="2"/>
            <a:endCxn id="22" idx="0"/>
          </p:cNvCxnSpPr>
          <p:nvPr/>
        </p:nvCxnSpPr>
        <p:spPr>
          <a:xfrm rot="5400000">
            <a:off x="4631076" y="4984883"/>
            <a:ext cx="458318" cy="1247812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rminador 80"/>
          <p:cNvSpPr/>
          <p:nvPr/>
        </p:nvSpPr>
        <p:spPr>
          <a:xfrm>
            <a:off x="351110" y="1412776"/>
            <a:ext cx="946448" cy="288032"/>
          </a:xfrm>
          <a:prstGeom prst="flowChartTerminator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325C5F"/>
                </a:solidFill>
              </a:rPr>
              <a:t>inicio</a:t>
            </a:r>
          </a:p>
        </p:txBody>
      </p:sp>
      <p:sp>
        <p:nvSpPr>
          <p:cNvPr id="82" name="Documento 81"/>
          <p:cNvSpPr/>
          <p:nvPr/>
        </p:nvSpPr>
        <p:spPr>
          <a:xfrm>
            <a:off x="244344" y="2027379"/>
            <a:ext cx="1159980" cy="1065509"/>
          </a:xfrm>
          <a:prstGeom prst="flowChartDocumen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rgbClr val="325C5F"/>
                </a:solidFill>
              </a:rPr>
              <a:t>Informe final de la Evaluación</a:t>
            </a:r>
          </a:p>
        </p:txBody>
      </p:sp>
      <p:sp>
        <p:nvSpPr>
          <p:cNvPr id="83" name="Rectángulo redondeado 82"/>
          <p:cNvSpPr/>
          <p:nvPr/>
        </p:nvSpPr>
        <p:spPr>
          <a:xfrm>
            <a:off x="2366355" y="1722620"/>
            <a:ext cx="2094778" cy="648072"/>
          </a:xfrm>
          <a:prstGeom prst="roundRect">
            <a:avLst/>
          </a:prstGeom>
          <a:solidFill>
            <a:srgbClr val="325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Revisión y análisis de las recomendaciones </a:t>
            </a:r>
            <a:endParaRPr lang="es-MX" sz="1600" dirty="0"/>
          </a:p>
        </p:txBody>
      </p:sp>
      <p:sp>
        <p:nvSpPr>
          <p:cNvPr id="84" name="Decisión 83"/>
          <p:cNvSpPr/>
          <p:nvPr/>
        </p:nvSpPr>
        <p:spPr>
          <a:xfrm>
            <a:off x="2060453" y="3520557"/>
            <a:ext cx="648072" cy="504056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5" name="Rectángulo 84"/>
          <p:cNvSpPr/>
          <p:nvPr/>
        </p:nvSpPr>
        <p:spPr>
          <a:xfrm>
            <a:off x="1563178" y="2388922"/>
            <a:ext cx="1801712" cy="827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</a:t>
            </a:r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Las recomendaciones contribuyen a la mejora del programa y son viables de implementar?</a:t>
            </a:r>
            <a:endParaRPr lang="es-MX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6" name="Rectángulo 85"/>
          <p:cNvSpPr/>
          <p:nvPr/>
        </p:nvSpPr>
        <p:spPr>
          <a:xfrm>
            <a:off x="2072141" y="3978875"/>
            <a:ext cx="323528" cy="291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</a:t>
            </a:r>
            <a:endParaRPr lang="es-MX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8" name="Conector recto de flecha 87"/>
          <p:cNvCxnSpPr>
            <a:stCxn id="81" idx="2"/>
            <a:endCxn id="82" idx="0"/>
          </p:cNvCxnSpPr>
          <p:nvPr/>
        </p:nvCxnSpPr>
        <p:spPr>
          <a:xfrm>
            <a:off x="824334" y="1700808"/>
            <a:ext cx="0" cy="326571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ángulo redondeado 90"/>
          <p:cNvSpPr/>
          <p:nvPr/>
        </p:nvSpPr>
        <p:spPr>
          <a:xfrm>
            <a:off x="1972676" y="4483620"/>
            <a:ext cx="1731222" cy="913481"/>
          </a:xfrm>
          <a:prstGeom prst="roundRect">
            <a:avLst>
              <a:gd name="adj" fmla="val 7797"/>
            </a:avLst>
          </a:prstGeom>
          <a:solidFill>
            <a:srgbClr val="325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Definición y Clasificación de ASM </a:t>
            </a:r>
            <a:endParaRPr lang="es-MX" sz="1600" dirty="0"/>
          </a:p>
        </p:txBody>
      </p:sp>
      <p:cxnSp>
        <p:nvCxnSpPr>
          <p:cNvPr id="92" name="Conector angular 91"/>
          <p:cNvCxnSpPr>
            <a:stCxn id="91" idx="3"/>
            <a:endCxn id="97" idx="1"/>
          </p:cNvCxnSpPr>
          <p:nvPr/>
        </p:nvCxnSpPr>
        <p:spPr>
          <a:xfrm flipV="1">
            <a:off x="3703898" y="4664490"/>
            <a:ext cx="859060" cy="275871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ángulo redondeado 92"/>
          <p:cNvSpPr/>
          <p:nvPr/>
        </p:nvSpPr>
        <p:spPr>
          <a:xfrm>
            <a:off x="7160341" y="3584318"/>
            <a:ext cx="1573838" cy="648072"/>
          </a:xfrm>
          <a:prstGeom prst="roundRect">
            <a:avLst>
              <a:gd name="adj" fmla="val 5951"/>
            </a:avLst>
          </a:prstGeom>
          <a:solidFill>
            <a:srgbClr val="325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Envío a SHCP y CONEVAL</a:t>
            </a:r>
            <a:endParaRPr lang="es-MX" sz="1600" dirty="0"/>
          </a:p>
        </p:txBody>
      </p:sp>
      <p:cxnSp>
        <p:nvCxnSpPr>
          <p:cNvPr id="94" name="Conector angular 93"/>
          <p:cNvCxnSpPr>
            <a:stCxn id="82" idx="3"/>
            <a:endCxn id="83" idx="1"/>
          </p:cNvCxnSpPr>
          <p:nvPr/>
        </p:nvCxnSpPr>
        <p:spPr>
          <a:xfrm flipV="1">
            <a:off x="1404324" y="2046656"/>
            <a:ext cx="962031" cy="513478"/>
          </a:xfrm>
          <a:prstGeom prst="bentConnector3">
            <a:avLst>
              <a:gd name="adj1" fmla="val 27369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angular 95"/>
          <p:cNvCxnSpPr>
            <a:stCxn id="97" idx="3"/>
            <a:endCxn id="93" idx="1"/>
          </p:cNvCxnSpPr>
          <p:nvPr/>
        </p:nvCxnSpPr>
        <p:spPr>
          <a:xfrm flipV="1">
            <a:off x="6405324" y="3908354"/>
            <a:ext cx="755017" cy="756136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ángulo redondeado 96"/>
          <p:cNvSpPr/>
          <p:nvPr/>
        </p:nvSpPr>
        <p:spPr>
          <a:xfrm>
            <a:off x="4562958" y="3949349"/>
            <a:ext cx="1842366" cy="1430281"/>
          </a:xfrm>
          <a:prstGeom prst="roundRect">
            <a:avLst>
              <a:gd name="adj" fmla="val 6875"/>
            </a:avLst>
          </a:prstGeom>
          <a:solidFill>
            <a:srgbClr val="325C5F"/>
          </a:solidFill>
          <a:ln>
            <a:solidFill>
              <a:srgbClr val="E69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Elaboración de la Opinión </a:t>
            </a:r>
            <a:r>
              <a:rPr lang="es-MX" sz="1600" dirty="0"/>
              <a:t>de la dependencia</a:t>
            </a:r>
          </a:p>
          <a:p>
            <a:pPr algn="ctr"/>
            <a:r>
              <a:rPr lang="es-MX" sz="1600" dirty="0"/>
              <a:t>(posición institucional)</a:t>
            </a:r>
          </a:p>
        </p:txBody>
      </p:sp>
      <p:sp>
        <p:nvSpPr>
          <p:cNvPr id="98" name="Elipse 97"/>
          <p:cNvSpPr/>
          <p:nvPr/>
        </p:nvSpPr>
        <p:spPr>
          <a:xfrm>
            <a:off x="2234055" y="1545847"/>
            <a:ext cx="358068" cy="344040"/>
          </a:xfrm>
          <a:prstGeom prst="ellipse">
            <a:avLst/>
          </a:prstGeom>
          <a:solidFill>
            <a:schemeClr val="bg1"/>
          </a:solidFill>
          <a:ln>
            <a:solidFill>
              <a:srgbClr val="529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s-MX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9" name="Elipse 98"/>
          <p:cNvSpPr/>
          <p:nvPr/>
        </p:nvSpPr>
        <p:spPr>
          <a:xfrm>
            <a:off x="1876193" y="4368401"/>
            <a:ext cx="358068" cy="344040"/>
          </a:xfrm>
          <a:prstGeom prst="ellipse">
            <a:avLst/>
          </a:prstGeom>
          <a:solidFill>
            <a:schemeClr val="bg1"/>
          </a:solidFill>
          <a:ln>
            <a:solidFill>
              <a:srgbClr val="529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s-MX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0" name="Elipse 99"/>
          <p:cNvSpPr/>
          <p:nvPr/>
        </p:nvSpPr>
        <p:spPr>
          <a:xfrm>
            <a:off x="6981306" y="3412298"/>
            <a:ext cx="358068" cy="344040"/>
          </a:xfrm>
          <a:prstGeom prst="ellipse">
            <a:avLst/>
          </a:prstGeom>
          <a:solidFill>
            <a:schemeClr val="bg1"/>
          </a:solidFill>
          <a:ln>
            <a:solidFill>
              <a:srgbClr val="529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 lang="es-MX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1" name="Elipse 100"/>
          <p:cNvSpPr/>
          <p:nvPr/>
        </p:nvSpPr>
        <p:spPr>
          <a:xfrm>
            <a:off x="4429042" y="3777329"/>
            <a:ext cx="358068" cy="344040"/>
          </a:xfrm>
          <a:prstGeom prst="ellipse">
            <a:avLst/>
          </a:prstGeom>
          <a:solidFill>
            <a:schemeClr val="bg1"/>
          </a:solidFill>
          <a:ln>
            <a:solidFill>
              <a:srgbClr val="529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s-MX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8" name="Conector angular 107"/>
          <p:cNvCxnSpPr>
            <a:stCxn id="84" idx="3"/>
            <a:endCxn id="198" idx="3"/>
          </p:cNvCxnSpPr>
          <p:nvPr/>
        </p:nvCxnSpPr>
        <p:spPr>
          <a:xfrm flipV="1">
            <a:off x="2708525" y="2930591"/>
            <a:ext cx="1400233" cy="841994"/>
          </a:xfrm>
          <a:prstGeom prst="bentConnector3">
            <a:avLst>
              <a:gd name="adj1" fmla="val 61402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angular 109"/>
          <p:cNvCxnSpPr>
            <a:stCxn id="198" idx="2"/>
            <a:endCxn id="91" idx="0"/>
          </p:cNvCxnSpPr>
          <p:nvPr/>
        </p:nvCxnSpPr>
        <p:spPr>
          <a:xfrm rot="5400000">
            <a:off x="2966932" y="3161844"/>
            <a:ext cx="1193131" cy="1450420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angular 111"/>
          <p:cNvCxnSpPr>
            <a:stCxn id="198" idx="0"/>
            <a:endCxn id="97" idx="0"/>
          </p:cNvCxnSpPr>
          <p:nvPr/>
        </p:nvCxnSpPr>
        <p:spPr>
          <a:xfrm flipH="1">
            <a:off x="5484141" y="2930591"/>
            <a:ext cx="150746" cy="1018758"/>
          </a:xfrm>
          <a:prstGeom prst="bentConnector4">
            <a:avLst>
              <a:gd name="adj1" fmla="val -151646"/>
              <a:gd name="adj2" fmla="val 67664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angular 125"/>
          <p:cNvCxnSpPr>
            <a:stCxn id="84" idx="2"/>
            <a:endCxn id="91" idx="0"/>
          </p:cNvCxnSpPr>
          <p:nvPr/>
        </p:nvCxnSpPr>
        <p:spPr>
          <a:xfrm rot="16200000" flipH="1">
            <a:off x="2381885" y="4027217"/>
            <a:ext cx="459007" cy="453798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angular 141"/>
          <p:cNvCxnSpPr>
            <a:endCxn id="84" idx="0"/>
          </p:cNvCxnSpPr>
          <p:nvPr/>
        </p:nvCxnSpPr>
        <p:spPr>
          <a:xfrm rot="5400000">
            <a:off x="2360471" y="2467282"/>
            <a:ext cx="1077293" cy="1029256"/>
          </a:xfrm>
          <a:prstGeom prst="bentConnector3">
            <a:avLst>
              <a:gd name="adj1" fmla="val 76946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ángulo 179"/>
          <p:cNvSpPr/>
          <p:nvPr/>
        </p:nvSpPr>
        <p:spPr>
          <a:xfrm>
            <a:off x="2618337" y="3437367"/>
            <a:ext cx="402940" cy="291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</a:t>
            </a:r>
            <a:endParaRPr lang="es-MX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8" name="Hexágono 197"/>
          <p:cNvSpPr/>
          <p:nvPr/>
        </p:nvSpPr>
        <p:spPr>
          <a:xfrm>
            <a:off x="4108758" y="2570693"/>
            <a:ext cx="1526129" cy="719796"/>
          </a:xfrm>
          <a:prstGeom prst="hexagon">
            <a:avLst/>
          </a:prstGeom>
          <a:solidFill>
            <a:schemeClr val="bg1"/>
          </a:solidFill>
          <a:ln w="28575">
            <a:solidFill>
              <a:srgbClr val="325C5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Buscar alternativa</a:t>
            </a:r>
          </a:p>
        </p:txBody>
      </p:sp>
      <p:sp>
        <p:nvSpPr>
          <p:cNvPr id="244" name="Elipse 243"/>
          <p:cNvSpPr/>
          <p:nvPr/>
        </p:nvSpPr>
        <p:spPr>
          <a:xfrm>
            <a:off x="2526938" y="5706227"/>
            <a:ext cx="358068" cy="344040"/>
          </a:xfrm>
          <a:prstGeom prst="ellipse">
            <a:avLst/>
          </a:prstGeom>
          <a:solidFill>
            <a:schemeClr val="bg1"/>
          </a:solidFill>
          <a:ln>
            <a:solidFill>
              <a:srgbClr val="529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endParaRPr lang="es-MX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8" name="21 Rectángulo"/>
          <p:cNvSpPr/>
          <p:nvPr/>
        </p:nvSpPr>
        <p:spPr>
          <a:xfrm>
            <a:off x="7168590" y="4829215"/>
            <a:ext cx="1557339" cy="550415"/>
          </a:xfrm>
          <a:prstGeom prst="rect">
            <a:avLst/>
          </a:prstGeom>
          <a:solidFill>
            <a:srgbClr val="325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Seguimiento</a:t>
            </a:r>
            <a:endParaRPr lang="es-MX" sz="1600" dirty="0"/>
          </a:p>
        </p:txBody>
      </p:sp>
      <p:sp>
        <p:nvSpPr>
          <p:cNvPr id="95" name="21 Rectángulo"/>
          <p:cNvSpPr/>
          <p:nvPr/>
        </p:nvSpPr>
        <p:spPr>
          <a:xfrm>
            <a:off x="6065689" y="1631642"/>
            <a:ext cx="2666689" cy="1416747"/>
          </a:xfrm>
          <a:prstGeom prst="rect">
            <a:avLst/>
          </a:prstGeom>
          <a:solidFill>
            <a:srgbClr val="E69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En el documento de opinión se definen los </a:t>
            </a:r>
            <a:r>
              <a:rPr lang="es-MX" sz="1400" dirty="0"/>
              <a:t>acciones </a:t>
            </a:r>
            <a:r>
              <a:rPr lang="es-MX" sz="1400" dirty="0" smtClean="0"/>
              <a:t>y actividades que las  dependencias o entidades comprometen para implementar lo señalado en la evaluación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1165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Instrumentos del PbR-SED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33" name="28 Rectángulo"/>
          <p:cNvSpPr/>
          <p:nvPr/>
        </p:nvSpPr>
        <p:spPr>
          <a:xfrm>
            <a:off x="729333" y="2801122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Monitoreo</a:t>
            </a:r>
          </a:p>
        </p:txBody>
      </p:sp>
      <p:sp>
        <p:nvSpPr>
          <p:cNvPr id="34" name="29 Rectángulo"/>
          <p:cNvSpPr/>
          <p:nvPr/>
        </p:nvSpPr>
        <p:spPr>
          <a:xfrm>
            <a:off x="729333" y="3318921"/>
            <a:ext cx="3361307" cy="253459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Revisión, mejora y monitoreo permanente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de las </a:t>
            </a: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MIR y sus metas.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Seguimiento de programas derivados del Plan Nacional del Desarrollo.</a:t>
            </a:r>
          </a:p>
        </p:txBody>
      </p:sp>
      <p:sp>
        <p:nvSpPr>
          <p:cNvPr id="35" name="30 Rectángulo"/>
          <p:cNvSpPr/>
          <p:nvPr/>
        </p:nvSpPr>
        <p:spPr>
          <a:xfrm>
            <a:off x="4450094" y="2798601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Evaluación</a:t>
            </a:r>
          </a:p>
        </p:txBody>
      </p:sp>
      <p:sp>
        <p:nvSpPr>
          <p:cNvPr id="36" name="31 Rectángulo"/>
          <p:cNvSpPr/>
          <p:nvPr/>
        </p:nvSpPr>
        <p:spPr>
          <a:xfrm>
            <a:off x="4450094" y="3318921"/>
            <a:ext cx="3361307" cy="2532868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Programa Anual de Evaluación (PAE).</a:t>
            </a: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Mejora de programas con base en resultados de evaluaciones.</a:t>
            </a:r>
          </a:p>
        </p:txBody>
      </p:sp>
      <p:sp>
        <p:nvSpPr>
          <p:cNvPr id="37" name="32 Rectángulo"/>
          <p:cNvSpPr/>
          <p:nvPr/>
        </p:nvSpPr>
        <p:spPr>
          <a:xfrm>
            <a:off x="729333" y="1012449"/>
            <a:ext cx="710021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</a:rPr>
              <a:t>Planeación</a:t>
            </a:r>
            <a:endParaRPr lang="es-MX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33 Rectángulo"/>
          <p:cNvSpPr/>
          <p:nvPr/>
        </p:nvSpPr>
        <p:spPr>
          <a:xfrm>
            <a:off x="729333" y="1600752"/>
            <a:ext cx="7100217" cy="105068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Planeación Nacional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con base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en Resultados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Matrices de Indicadores para Resultados (MIR)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Vinculación Plan Nacional de Desarrollo – Presupuesto a través de MIR </a:t>
            </a:r>
          </a:p>
        </p:txBody>
      </p:sp>
      <p:sp>
        <p:nvSpPr>
          <p:cNvPr id="39" name="34 Rectángulo"/>
          <p:cNvSpPr/>
          <p:nvPr/>
        </p:nvSpPr>
        <p:spPr>
          <a:xfrm>
            <a:off x="711184" y="6062743"/>
            <a:ext cx="7100217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alibri" pitchFamily="34" charset="0"/>
              </a:rPr>
              <a:t>Modelo Sintético de Información de Desempeño (MSD)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48" name="34 Rectángulo"/>
          <p:cNvSpPr/>
          <p:nvPr/>
        </p:nvSpPr>
        <p:spPr>
          <a:xfrm rot="5400000">
            <a:off x="5663856" y="3537598"/>
            <a:ext cx="5430165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Transparencia </a:t>
            </a:r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Presupuestaria</a:t>
            </a:r>
            <a:endParaRPr lang="es-MX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182" y="4556822"/>
            <a:ext cx="399051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1700" dirty="0" smtClean="0">
                <a:latin typeface="Soberana Sans Light" panose="02000000000000000000" pitchFamily="50" charset="0"/>
              </a:rPr>
              <a:t>Hace </a:t>
            </a:r>
            <a:r>
              <a:rPr lang="es-MX" sz="1700" dirty="0">
                <a:latin typeface="Soberana Sans Light" panose="02000000000000000000" pitchFamily="50" charset="0"/>
              </a:rPr>
              <a:t>una </a:t>
            </a:r>
            <a:r>
              <a:rPr lang="es-MX" sz="1700" b="1" dirty="0">
                <a:latin typeface="Soberana Sans Light" panose="02000000000000000000" pitchFamily="50" charset="0"/>
              </a:rPr>
              <a:t>valoración general del desempeño</a:t>
            </a:r>
            <a:r>
              <a:rPr lang="es-MX" sz="1700" dirty="0">
                <a:latin typeface="Soberana Sans Light" panose="02000000000000000000" pitchFamily="50" charset="0"/>
              </a:rPr>
              <a:t> de cada Pp, tomando en cuenta cinco </a:t>
            </a:r>
            <a:r>
              <a:rPr lang="es-MX" sz="1700" dirty="0" smtClean="0">
                <a:latin typeface="Soberana Sans Light" panose="02000000000000000000" pitchFamily="50" charset="0"/>
              </a:rPr>
              <a:t>variables:</a:t>
            </a:r>
          </a:p>
        </p:txBody>
      </p:sp>
      <p:sp>
        <p:nvSpPr>
          <p:cNvPr id="5" name="1 Rectángulo"/>
          <p:cNvSpPr/>
          <p:nvPr/>
        </p:nvSpPr>
        <p:spPr>
          <a:xfrm>
            <a:off x="467182" y="1252748"/>
            <a:ext cx="8241476" cy="244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75" lvl="4" algn="just"/>
            <a:r>
              <a:rPr lang="es-MX" sz="1700" b="1" dirty="0" smtClean="0">
                <a:solidFill>
                  <a:srgbClr val="006600"/>
                </a:solidFill>
                <a:latin typeface="Soberana Sans Light" panose="02000000000000000000" pitchFamily="50" charset="0"/>
              </a:rPr>
              <a:t>MSD - </a:t>
            </a:r>
            <a:r>
              <a:rPr lang="es-MX" sz="1700" dirty="0">
                <a:solidFill>
                  <a:schemeClr val="tx1"/>
                </a:solidFill>
                <a:latin typeface="Soberana Sans Light" panose="02000000000000000000" pitchFamily="50" charset="0"/>
              </a:rPr>
              <a:t>I</a:t>
            </a:r>
            <a:r>
              <a:rPr lang="es-MX" sz="1700" dirty="0" smtClean="0">
                <a:solidFill>
                  <a:schemeClr val="tx1"/>
                </a:solidFill>
                <a:latin typeface="Soberana Sans Light" panose="02000000000000000000" pitchFamily="50" charset="0"/>
              </a:rPr>
              <a:t>nstrumento </a:t>
            </a:r>
            <a:r>
              <a:rPr lang="es-MX" sz="1700" dirty="0">
                <a:solidFill>
                  <a:schemeClr val="tx1"/>
                </a:solidFill>
                <a:latin typeface="Soberana Sans Light" panose="02000000000000000000" pitchFamily="50" charset="0"/>
              </a:rPr>
              <a:t>que consolida y sintetiza la información de desempeño de los Programas presupuestarios (Pp), con el fin </a:t>
            </a:r>
            <a:r>
              <a:rPr lang="es-MX" sz="1700" dirty="0" smtClean="0">
                <a:solidFill>
                  <a:schemeClr val="tx1"/>
                </a:solidFill>
                <a:latin typeface="Soberana Sans Light" panose="02000000000000000000" pitchFamily="50" charset="0"/>
              </a:rPr>
              <a:t>de:</a:t>
            </a:r>
          </a:p>
          <a:p>
            <a:pPr marL="3175" lvl="4" algn="just"/>
            <a:endParaRPr lang="es-MX" sz="1700" dirty="0">
              <a:solidFill>
                <a:schemeClr val="tx1"/>
              </a:solidFill>
              <a:latin typeface="Soberana Sans Light" panose="02000000000000000000" pitchFamily="50" charset="0"/>
            </a:endParaRPr>
          </a:p>
          <a:p>
            <a:pPr marL="288925" lvl="4" indent="-285750" algn="just"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tx1"/>
                </a:solidFill>
                <a:latin typeface="Soberana Sans Light" panose="02000000000000000000" pitchFamily="50" charset="0"/>
              </a:rPr>
              <a:t>Promover el </a:t>
            </a:r>
            <a:r>
              <a:rPr lang="es-MX" sz="1700" b="1" dirty="0" smtClean="0">
                <a:solidFill>
                  <a:schemeClr val="tx1"/>
                </a:solidFill>
                <a:latin typeface="Soberana Sans Light" panose="02000000000000000000" pitchFamily="50" charset="0"/>
              </a:rPr>
              <a:t>uso de información de desempeño </a:t>
            </a:r>
            <a:r>
              <a:rPr lang="es-MX" sz="1700" dirty="0" smtClean="0">
                <a:solidFill>
                  <a:schemeClr val="tx1"/>
                </a:solidFill>
                <a:latin typeface="Soberana Sans Light" panose="02000000000000000000" pitchFamily="50" charset="0"/>
              </a:rPr>
              <a:t>en </a:t>
            </a:r>
            <a:r>
              <a:rPr lang="es-MX" sz="1700" dirty="0">
                <a:solidFill>
                  <a:schemeClr val="tx1"/>
                </a:solidFill>
                <a:latin typeface="Soberana Sans Light" panose="02000000000000000000" pitchFamily="50" charset="0"/>
              </a:rPr>
              <a:t>las decisiones presupuestarias, </a:t>
            </a:r>
            <a:endParaRPr lang="es-MX" sz="1700" dirty="0" smtClean="0">
              <a:solidFill>
                <a:schemeClr val="tx1"/>
              </a:solidFill>
              <a:latin typeface="Soberana Sans Light" panose="02000000000000000000" pitchFamily="50" charset="0"/>
            </a:endParaRPr>
          </a:p>
          <a:p>
            <a:pPr marL="288925" lvl="4" indent="-285750" algn="just"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tx1"/>
                </a:solidFill>
                <a:latin typeface="Soberana Sans Light" panose="02000000000000000000" pitchFamily="50" charset="0"/>
              </a:rPr>
              <a:t>Fomentar </a:t>
            </a:r>
            <a:r>
              <a:rPr lang="es-MX" sz="1700" dirty="0">
                <a:solidFill>
                  <a:schemeClr val="tx1"/>
                </a:solidFill>
                <a:latin typeface="Soberana Sans Light" panose="02000000000000000000" pitchFamily="50" charset="0"/>
              </a:rPr>
              <a:t>un </a:t>
            </a:r>
            <a:r>
              <a:rPr lang="es-MX" sz="1700" b="1" dirty="0">
                <a:solidFill>
                  <a:schemeClr val="tx1"/>
                </a:solidFill>
                <a:latin typeface="Soberana Sans Light" panose="02000000000000000000" pitchFamily="50" charset="0"/>
              </a:rPr>
              <a:t>ejercicio eficiente, eficaz y transparente </a:t>
            </a:r>
            <a:r>
              <a:rPr lang="es-MX" sz="1700" dirty="0">
                <a:solidFill>
                  <a:schemeClr val="tx1"/>
                </a:solidFill>
                <a:latin typeface="Soberana Sans Light" panose="02000000000000000000" pitchFamily="50" charset="0"/>
              </a:rPr>
              <a:t>de los recursos públicos, </a:t>
            </a:r>
            <a:endParaRPr lang="es-MX" sz="1700" dirty="0" smtClean="0">
              <a:solidFill>
                <a:schemeClr val="tx1"/>
              </a:solidFill>
              <a:latin typeface="Soberana Sans Light" panose="02000000000000000000" pitchFamily="50" charset="0"/>
            </a:endParaRPr>
          </a:p>
          <a:p>
            <a:pPr marL="288925" lvl="4" indent="-285750" algn="just"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tx1"/>
                </a:solidFill>
                <a:latin typeface="Soberana Sans Light" panose="02000000000000000000" pitchFamily="50" charset="0"/>
              </a:rPr>
              <a:t>Identificar </a:t>
            </a:r>
            <a:r>
              <a:rPr lang="es-MX" sz="1700" b="1" dirty="0">
                <a:solidFill>
                  <a:schemeClr val="tx1"/>
                </a:solidFill>
                <a:latin typeface="Soberana Sans Light" panose="02000000000000000000" pitchFamily="50" charset="0"/>
              </a:rPr>
              <a:t>áreas de oportunidad para la mejora </a:t>
            </a:r>
            <a:r>
              <a:rPr lang="es-MX" sz="1700" dirty="0">
                <a:solidFill>
                  <a:schemeClr val="tx1"/>
                </a:solidFill>
                <a:latin typeface="Soberana Sans Light" panose="02000000000000000000" pitchFamily="50" charset="0"/>
              </a:rPr>
              <a:t>continua de la eficiencia del gasto</a:t>
            </a:r>
            <a:r>
              <a:rPr lang="es-MX" sz="1700" dirty="0" smtClean="0">
                <a:solidFill>
                  <a:schemeClr val="tx1"/>
                </a:solidFill>
                <a:latin typeface="Soberana Sans Light" panose="02000000000000000000" pitchFamily="50" charset="0"/>
              </a:rPr>
              <a:t>.</a:t>
            </a:r>
            <a:endParaRPr lang="es-MX" sz="1700" dirty="0">
              <a:solidFill>
                <a:schemeClr val="tx1"/>
              </a:solidFill>
              <a:latin typeface="Soberana Sans Light" panose="02000000000000000000" pitchFamily="50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44485" y="337807"/>
            <a:ext cx="9144000" cy="672352"/>
          </a:xfrm>
        </p:spPr>
        <p:txBody>
          <a:bodyPr>
            <a:normAutofit fontScale="90000"/>
          </a:bodyPr>
          <a:lstStyle/>
          <a:p>
            <a:pPr algn="r"/>
            <a:r>
              <a:rPr lang="es-MX" sz="2000" dirty="0" smtClean="0">
                <a:latin typeface="Soberana Titular" panose="02000000000000000000" pitchFamily="50" charset="0"/>
              </a:rPr>
              <a:t>METODOLOGÍA DEL MSD</a:t>
            </a:r>
            <a:r>
              <a:rPr lang="es-MX" sz="2000" dirty="0">
                <a:latin typeface="Soberana Titular" panose="02000000000000000000" pitchFamily="50" charset="0"/>
              </a:rPr>
              <a:t/>
            </a:r>
            <a:br>
              <a:rPr lang="es-MX" sz="2000" dirty="0">
                <a:latin typeface="Soberana Titular" panose="02000000000000000000" pitchFamily="50" charset="0"/>
              </a:rPr>
            </a:br>
            <a:endParaRPr lang="es-MX" sz="2000" dirty="0">
              <a:latin typeface="Soberana Titular" panose="02000000000000000000" pitchFamily="50" charset="0"/>
            </a:endParaRPr>
          </a:p>
        </p:txBody>
      </p:sp>
      <p:graphicFrame>
        <p:nvGraphicFramePr>
          <p:cNvPr id="9" name="5 Diagrama"/>
          <p:cNvGraphicFramePr/>
          <p:nvPr>
            <p:extLst/>
          </p:nvPr>
        </p:nvGraphicFramePr>
        <p:xfrm>
          <a:off x="4874608" y="3607676"/>
          <a:ext cx="4048125" cy="269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6 Elipse"/>
          <p:cNvSpPr/>
          <p:nvPr/>
        </p:nvSpPr>
        <p:spPr>
          <a:xfrm>
            <a:off x="6498620" y="4614513"/>
            <a:ext cx="800100" cy="800100"/>
          </a:xfrm>
          <a:prstGeom prst="ellipse">
            <a:avLst/>
          </a:prstGeom>
          <a:solidFill>
            <a:srgbClr val="0F9332"/>
          </a:solidFill>
          <a:ln w="25400" cap="flat" cmpd="sng" algn="ctr">
            <a:solidFill>
              <a:srgbClr val="0F9332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berana Sans" pitchFamily="50" charset="0"/>
                <a:ea typeface="+mn-ea"/>
                <a:cs typeface="+mn-cs"/>
              </a:rPr>
              <a:t>MSD</a:t>
            </a:r>
            <a:endParaRPr kumimoji="0" lang="es-MX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berana Sans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200650" y="1614060"/>
          <a:ext cx="2429875" cy="141446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23772"/>
                <a:gridCol w="1306103"/>
              </a:tblGrid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" panose="02000000000000000000" pitchFamily="50" charset="0"/>
                        </a:rPr>
                        <a:t>Valoración</a:t>
                      </a:r>
                    </a:p>
                  </a:txBody>
                  <a:tcPr marL="5358" marR="5358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3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" panose="02000000000000000000" pitchFamily="50" charset="0"/>
                        </a:rPr>
                        <a:t>Desempeño</a:t>
                      </a:r>
                    </a:p>
                  </a:txBody>
                  <a:tcPr marL="5358" marR="5358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332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 panose="02000000000000000000" pitchFamily="50" charset="0"/>
                        </a:rPr>
                        <a:t>5</a:t>
                      </a:r>
                    </a:p>
                  </a:txBody>
                  <a:tcPr marL="5358" marR="5358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</a:rPr>
                        <a:t>Alto</a:t>
                      </a:r>
                    </a:p>
                  </a:txBody>
                  <a:tcPr marL="5358" marR="5358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 panose="02000000000000000000" pitchFamily="50" charset="0"/>
                        </a:rPr>
                        <a:t>4</a:t>
                      </a:r>
                    </a:p>
                  </a:txBody>
                  <a:tcPr marL="5358" marR="5358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 Light" panose="02000000000000000000" pitchFamily="50" charset="0"/>
                        </a:rPr>
                        <a:t>Medio Alto</a:t>
                      </a:r>
                    </a:p>
                  </a:txBody>
                  <a:tcPr marL="5358" marR="5358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 panose="02000000000000000000" pitchFamily="50" charset="0"/>
                        </a:rPr>
                        <a:t>3</a:t>
                      </a:r>
                    </a:p>
                  </a:txBody>
                  <a:tcPr marL="5358" marR="5358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 panose="02000000000000000000" pitchFamily="50" charset="0"/>
                        </a:rPr>
                        <a:t>Medio</a:t>
                      </a:r>
                    </a:p>
                  </a:txBody>
                  <a:tcPr marL="5358" marR="5358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 panose="02000000000000000000" pitchFamily="50" charset="0"/>
                        </a:rPr>
                        <a:t>2</a:t>
                      </a:r>
                    </a:p>
                  </a:txBody>
                  <a:tcPr marL="5358" marR="5358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 panose="02000000000000000000" pitchFamily="50" charset="0"/>
                        </a:rPr>
                        <a:t>Medio Bajo</a:t>
                      </a:r>
                    </a:p>
                  </a:txBody>
                  <a:tcPr marL="5358" marR="5358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 panose="02000000000000000000" pitchFamily="50" charset="0"/>
                        </a:rPr>
                        <a:t>1</a:t>
                      </a:r>
                    </a:p>
                  </a:txBody>
                  <a:tcPr marL="5358" marR="5358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 Light" panose="02000000000000000000" pitchFamily="50" charset="0"/>
                        </a:rPr>
                        <a:t>Bajo</a:t>
                      </a:r>
                    </a:p>
                  </a:txBody>
                  <a:tcPr marL="5358" marR="5358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418036" y="1841595"/>
            <a:ext cx="3751071" cy="17163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400" b="1" dirty="0">
                <a:solidFill>
                  <a:schemeClr val="tx1"/>
                </a:solidFill>
                <a:latin typeface="Soberana Sans Light" panose="02000000000000000000" pitchFamily="50" charset="0"/>
              </a:rPr>
              <a:t>C</a:t>
            </a:r>
            <a:r>
              <a:rPr lang="es-MX" sz="1400" b="1" dirty="0" smtClean="0">
                <a:solidFill>
                  <a:schemeClr val="tx1"/>
                </a:solidFill>
                <a:latin typeface="Soberana Sans Light" panose="02000000000000000000" pitchFamily="50" charset="0"/>
              </a:rPr>
              <a:t>ada </a:t>
            </a:r>
            <a:r>
              <a:rPr lang="es-MX" sz="1400" b="1" dirty="0">
                <a:solidFill>
                  <a:schemeClr val="tx1"/>
                </a:solidFill>
                <a:latin typeface="Soberana Sans Light" panose="02000000000000000000" pitchFamily="50" charset="0"/>
              </a:rPr>
              <a:t>variable </a:t>
            </a:r>
            <a:r>
              <a:rPr lang="es-MX" sz="1400" dirty="0">
                <a:solidFill>
                  <a:schemeClr val="tx1"/>
                </a:solidFill>
                <a:latin typeface="Soberana Sans Light" panose="02000000000000000000" pitchFamily="50" charset="0"/>
              </a:rPr>
              <a:t>(PEF, </a:t>
            </a:r>
            <a:r>
              <a:rPr lang="es-MX" sz="1400" dirty="0" smtClean="0">
                <a:solidFill>
                  <a:schemeClr val="tx1"/>
                </a:solidFill>
                <a:latin typeface="Soberana Sans Light" panose="02000000000000000000" pitchFamily="50" charset="0"/>
              </a:rPr>
              <a:t>IR</a:t>
            </a:r>
            <a:r>
              <a:rPr lang="es-MX" sz="1400" dirty="0">
                <a:solidFill>
                  <a:schemeClr val="tx1"/>
                </a:solidFill>
                <a:latin typeface="Soberana Sans Light" panose="02000000000000000000" pitchFamily="50" charset="0"/>
              </a:rPr>
              <a:t>, PAE, ASM y SIIPP-G) </a:t>
            </a:r>
            <a:r>
              <a:rPr lang="es-MX" sz="1400" b="1" dirty="0">
                <a:solidFill>
                  <a:schemeClr val="tx1"/>
                </a:solidFill>
                <a:latin typeface="Soberana Sans Light" panose="02000000000000000000" pitchFamily="50" charset="0"/>
              </a:rPr>
              <a:t>puede adquirir un valor entre 1 y 5</a:t>
            </a:r>
            <a:r>
              <a:rPr lang="es-MX" sz="1400" dirty="0">
                <a:solidFill>
                  <a:schemeClr val="tx1"/>
                </a:solidFill>
                <a:latin typeface="Soberana Sans Light" panose="02000000000000000000" pitchFamily="50" charset="0"/>
              </a:rPr>
              <a:t>. La valoración del desempeño </a:t>
            </a:r>
            <a:r>
              <a:rPr lang="es-MX" sz="1400" dirty="0" smtClean="0">
                <a:solidFill>
                  <a:schemeClr val="tx1"/>
                </a:solidFill>
                <a:latin typeface="Soberana Sans Light" panose="02000000000000000000" pitchFamily="50" charset="0"/>
              </a:rPr>
              <a:t>general, corresponde </a:t>
            </a:r>
            <a:r>
              <a:rPr lang="es-MX" sz="1400" dirty="0">
                <a:solidFill>
                  <a:schemeClr val="tx1"/>
                </a:solidFill>
                <a:latin typeface="Soberana Sans Light" panose="02000000000000000000" pitchFamily="50" charset="0"/>
              </a:rPr>
              <a:t>a la suma de los valores obtenidos de cada variable con su respectivo ponderador.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09" y="4125479"/>
            <a:ext cx="3384231" cy="749445"/>
          </a:xfrm>
          <a:prstGeom prst="rect">
            <a:avLst/>
          </a:prstGeom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418035" y="4379667"/>
            <a:ext cx="3751071" cy="19309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400" b="1" dirty="0">
                <a:solidFill>
                  <a:prstClr val="black"/>
                </a:solidFill>
                <a:latin typeface="Soberana Sans Light" panose="02000000000000000000" pitchFamily="50" charset="0"/>
              </a:rPr>
              <a:t>A cada </a:t>
            </a:r>
            <a:r>
              <a:rPr lang="es-MX" sz="1400" dirty="0">
                <a:solidFill>
                  <a:prstClr val="black"/>
                </a:solidFill>
                <a:latin typeface="Soberana Sans Light" panose="02000000000000000000" pitchFamily="50" charset="0"/>
              </a:rPr>
              <a:t>una de las cinco </a:t>
            </a:r>
            <a:r>
              <a:rPr lang="es-MX" sz="1400" b="1" dirty="0">
                <a:solidFill>
                  <a:prstClr val="black"/>
                </a:solidFill>
                <a:latin typeface="Soberana Sans Light" panose="02000000000000000000" pitchFamily="50" charset="0"/>
              </a:rPr>
              <a:t>variable</a:t>
            </a:r>
            <a:r>
              <a:rPr lang="es-MX" sz="1400" dirty="0">
                <a:solidFill>
                  <a:prstClr val="black"/>
                </a:solidFill>
                <a:latin typeface="Soberana Sans Light" panose="02000000000000000000" pitchFamily="50" charset="0"/>
              </a:rPr>
              <a:t>s </a:t>
            </a:r>
            <a:r>
              <a:rPr lang="es-MX" sz="1400" b="1" dirty="0">
                <a:solidFill>
                  <a:prstClr val="black"/>
                </a:solidFill>
                <a:latin typeface="Soberana Sans Light" panose="02000000000000000000" pitchFamily="50" charset="0"/>
              </a:rPr>
              <a:t>le corresponde un peso relativo </a:t>
            </a:r>
            <a:r>
              <a:rPr lang="es-MX" sz="1400" dirty="0">
                <a:solidFill>
                  <a:prstClr val="black"/>
                </a:solidFill>
                <a:latin typeface="Soberana Sans Light" panose="02000000000000000000" pitchFamily="50" charset="0"/>
              </a:rPr>
              <a:t>o una ponderación dentro del MSD. 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4486275" y="2120229"/>
            <a:ext cx="618186" cy="595004"/>
          </a:xfrm>
          <a:prstGeom prst="rightArrow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MX">
              <a:solidFill>
                <a:prstClr val="white"/>
              </a:solidFill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4486275" y="4162535"/>
            <a:ext cx="618186" cy="675332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1 Cerrar llave"/>
          <p:cNvSpPr/>
          <p:nvPr/>
        </p:nvSpPr>
        <p:spPr>
          <a:xfrm>
            <a:off x="7630525" y="1944293"/>
            <a:ext cx="208550" cy="495982"/>
          </a:xfrm>
          <a:prstGeom prst="rightBrac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7805205" y="1906895"/>
            <a:ext cx="1629839" cy="5915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400" b="1" dirty="0" smtClean="0">
                <a:solidFill>
                  <a:prstClr val="black"/>
                </a:solidFill>
                <a:latin typeface="Soberana Sans Light" panose="02000000000000000000" pitchFamily="50" charset="0"/>
              </a:rPr>
              <a:t>Desempeño satisfactorio</a:t>
            </a:r>
            <a:endParaRPr lang="es-MX" sz="1400" dirty="0">
              <a:solidFill>
                <a:prstClr val="black"/>
              </a:solidFill>
              <a:latin typeface="Soberana Sans Light" panose="02000000000000000000" pitchFamily="50" charset="0"/>
            </a:endParaRPr>
          </a:p>
        </p:txBody>
      </p:sp>
      <p:sp>
        <p:nvSpPr>
          <p:cNvPr id="15" name="85 CuadroTexto"/>
          <p:cNvSpPr txBox="1"/>
          <p:nvPr/>
        </p:nvSpPr>
        <p:spPr>
          <a:xfrm>
            <a:off x="2070934" y="280885"/>
            <a:ext cx="6828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latin typeface="Soberana Titular" panose="02000000000000000000" pitchFamily="50" charset="0"/>
              </a:rPr>
              <a:t>METODOLOGÍA DEL MSD</a:t>
            </a:r>
            <a:endParaRPr lang="es-MX" sz="2000" b="1" dirty="0">
              <a:latin typeface="Soberana Tit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606757" y="2229155"/>
          <a:ext cx="3562350" cy="18859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83463"/>
                <a:gridCol w="580758"/>
                <a:gridCol w="546519"/>
                <a:gridCol w="483849"/>
                <a:gridCol w="631691"/>
                <a:gridCol w="636070"/>
              </a:tblGrid>
              <a:tr h="2357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" panose="02000000000000000000" pitchFamily="50" charset="0"/>
                        </a:rPr>
                        <a:t>PEF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3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" panose="02000000000000000000" pitchFamily="50" charset="0"/>
                        </a:rPr>
                        <a:t>MIR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3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" panose="02000000000000000000" pitchFamily="50" charset="0"/>
                        </a:rPr>
                        <a:t>PAE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3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" panose="02000000000000000000" pitchFamily="50" charset="0"/>
                        </a:rPr>
                        <a:t>ASM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3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" panose="02000000000000000000" pitchFamily="50" charset="0"/>
                        </a:rPr>
                        <a:t>SIIPP-G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3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oberana Sans" panose="02000000000000000000" pitchFamily="50" charset="0"/>
                        </a:rPr>
                        <a:t>Total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332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10.0%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20.0%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25.0%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25.0%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20.0%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100%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12.4%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25.0%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31.3%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31.3%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-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100%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13.3%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26.7%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33.3%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-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26.7%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100%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18.2%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36.4%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45.4%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-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-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100%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20.0%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40.0%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-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-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40.0%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100%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33.3%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66.7%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-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-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-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100%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100.0%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-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-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-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-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</a:rPr>
                        <a:t>100%</a:t>
                      </a:r>
                    </a:p>
                  </a:txBody>
                  <a:tcPr marL="5358" marR="5358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Marcador de contenido 2"/>
          <p:cNvSpPr txBox="1">
            <a:spLocks/>
          </p:cNvSpPr>
          <p:nvPr/>
        </p:nvSpPr>
        <p:spPr>
          <a:xfrm>
            <a:off x="1326659" y="1747061"/>
            <a:ext cx="2363342" cy="3239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400" b="1" dirty="0">
                <a:solidFill>
                  <a:prstClr val="black"/>
                </a:solidFill>
                <a:latin typeface="Soberana Sans" panose="02000000000000000000" pitchFamily="50" charset="0"/>
              </a:rPr>
              <a:t>Ponderación de cada variable</a:t>
            </a: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276199" y="4271746"/>
            <a:ext cx="3962426" cy="339580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 algn="just">
              <a:buNone/>
            </a:pPr>
            <a:r>
              <a:rPr lang="es-MX" sz="1900" dirty="0">
                <a:solidFill>
                  <a:srgbClr val="C00000"/>
                </a:solidFill>
                <a:latin typeface="Soberana Sans" panose="02000000000000000000" pitchFamily="50" charset="0"/>
              </a:rPr>
              <a:t>*</a:t>
            </a:r>
            <a:r>
              <a:rPr lang="es-MX" sz="1300" dirty="0">
                <a:solidFill>
                  <a:prstClr val="black"/>
                </a:solidFill>
                <a:latin typeface="Soberana Sans" panose="02000000000000000000" pitchFamily="50" charset="0"/>
              </a:rPr>
              <a:t> Para los escenarios no considerados en el cuadro anterior se cuenta con una ecuación de reasignación</a:t>
            </a:r>
            <a:r>
              <a:rPr lang="es-MX" sz="1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855859" y="2267708"/>
            <a:ext cx="4043441" cy="954107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Soberana Sans Light" panose="02000000000000000000" pitchFamily="50" charset="0"/>
              </a:rPr>
              <a:t>Resultados y nota metodológica disponibles en:</a:t>
            </a:r>
          </a:p>
          <a:p>
            <a:endParaRPr lang="es-ES" sz="1400" dirty="0" smtClean="0">
              <a:latin typeface="Soberana Sans Light" panose="02000000000000000000" pitchFamily="50" charset="0"/>
            </a:endParaRPr>
          </a:p>
          <a:p>
            <a:r>
              <a:rPr lang="es-ES" sz="1400" dirty="0">
                <a:latin typeface="Soberana Sans" pitchFamily="50" charset="0"/>
                <a:hlinkClick r:id="rId2"/>
              </a:rPr>
              <a:t>http://</a:t>
            </a:r>
            <a:r>
              <a:rPr lang="es-ES" sz="1400" dirty="0" smtClean="0">
                <a:latin typeface="Soberana Sans" pitchFamily="50" charset="0"/>
                <a:hlinkClick r:id="rId2"/>
              </a:rPr>
              <a:t>www.transparenciapresupuestaria.gob.mx/es/PTP/programas#consultas</a:t>
            </a:r>
            <a:r>
              <a:rPr lang="es-ES" sz="1400" dirty="0" smtClean="0">
                <a:latin typeface="Soberana Sans" pitchFamily="50" charset="0"/>
              </a:rPr>
              <a:t> </a:t>
            </a:r>
            <a:endParaRPr lang="es-ES" sz="1400" dirty="0">
              <a:latin typeface="Soberana Sans" pitchFamily="50" charset="0"/>
            </a:endParaRPr>
          </a:p>
        </p:txBody>
      </p:sp>
      <p:sp>
        <p:nvSpPr>
          <p:cNvPr id="15" name="85 CuadroTexto"/>
          <p:cNvSpPr txBox="1"/>
          <p:nvPr/>
        </p:nvSpPr>
        <p:spPr>
          <a:xfrm>
            <a:off x="2070934" y="280885"/>
            <a:ext cx="6828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latin typeface="Soberana Titular" panose="02000000000000000000" pitchFamily="50" charset="0"/>
              </a:rPr>
              <a:t>METODOLOGÍA DEL MSD</a:t>
            </a:r>
            <a:endParaRPr lang="es-MX" sz="2000" b="1" dirty="0">
              <a:latin typeface="Soberana Titular" panose="02000000000000000000" pitchFamily="50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38" y="3634050"/>
            <a:ext cx="1942251" cy="61504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447043" y="3553126"/>
            <a:ext cx="476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Soberana Sans" panose="02000000000000000000" pitchFamily="50" charset="0"/>
              </a:rPr>
              <a:t>*</a:t>
            </a:r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492369" y="2437328"/>
            <a:ext cx="3746256" cy="280112"/>
          </a:xfrm>
          <a:prstGeom prst="rect">
            <a:avLst/>
          </a:prstGeom>
          <a:noFill/>
          <a:ln w="57150">
            <a:solidFill>
              <a:srgbClr val="D516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63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91690" y="182530"/>
            <a:ext cx="8686800" cy="672352"/>
          </a:xfrm>
        </p:spPr>
        <p:txBody>
          <a:bodyPr>
            <a:normAutofit/>
          </a:bodyPr>
          <a:lstStyle/>
          <a:p>
            <a:pPr algn="r"/>
            <a:r>
              <a:rPr lang="es-MX" sz="2000" dirty="0" smtClean="0">
                <a:latin typeface="Soberana Titular" panose="02000000000000000000" pitchFamily="50" charset="0"/>
              </a:rPr>
              <a:t>RESULTADOS MSD EJERCICIO FISCAL 2015</a:t>
            </a:r>
            <a:endParaRPr lang="es-MX" sz="2000" dirty="0">
              <a:latin typeface="Soberana Titular" panose="02000000000000000000" pitchFamily="50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305316" y="1727995"/>
            <a:ext cx="4758743" cy="67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s-MX" sz="2000" b="0" dirty="0" smtClean="0">
                <a:latin typeface="Soberana Sans" panose="02000000000000000000" pitchFamily="50" charset="0"/>
              </a:rPr>
              <a:t>Ficha Detallada de Resultados por UR</a:t>
            </a:r>
            <a:endParaRPr lang="es-MX" sz="2000" b="0" dirty="0">
              <a:latin typeface="Soberana Sans" panose="020000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5" y="2657924"/>
            <a:ext cx="7424304" cy="3240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7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Instrumentos del PbR-SED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33" name="28 Rectángulo"/>
          <p:cNvSpPr/>
          <p:nvPr/>
        </p:nvSpPr>
        <p:spPr>
          <a:xfrm>
            <a:off x="729333" y="2801122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Monitoreo</a:t>
            </a:r>
          </a:p>
        </p:txBody>
      </p:sp>
      <p:sp>
        <p:nvSpPr>
          <p:cNvPr id="34" name="29 Rectángulo"/>
          <p:cNvSpPr/>
          <p:nvPr/>
        </p:nvSpPr>
        <p:spPr>
          <a:xfrm>
            <a:off x="729333" y="3318921"/>
            <a:ext cx="3361307" cy="253459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Revisión, mejora y monitoreo permanente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de las </a:t>
            </a:r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MIR y sus metas.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Seguimiento de programas derivados del Plan Nacional del Desarrollo.</a:t>
            </a:r>
          </a:p>
        </p:txBody>
      </p:sp>
      <p:sp>
        <p:nvSpPr>
          <p:cNvPr id="35" name="30 Rectángulo"/>
          <p:cNvSpPr/>
          <p:nvPr/>
        </p:nvSpPr>
        <p:spPr>
          <a:xfrm>
            <a:off x="4450094" y="2798601"/>
            <a:ext cx="336130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Evaluación</a:t>
            </a:r>
          </a:p>
        </p:txBody>
      </p:sp>
      <p:sp>
        <p:nvSpPr>
          <p:cNvPr id="36" name="31 Rectángulo"/>
          <p:cNvSpPr/>
          <p:nvPr/>
        </p:nvSpPr>
        <p:spPr>
          <a:xfrm>
            <a:off x="4450094" y="3318921"/>
            <a:ext cx="3361307" cy="2532868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Programa Anual de Evaluación (PAE).</a:t>
            </a: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Mejora de programas con base en resultados de evaluaciones.</a:t>
            </a:r>
          </a:p>
        </p:txBody>
      </p:sp>
      <p:sp>
        <p:nvSpPr>
          <p:cNvPr id="37" name="32 Rectángulo"/>
          <p:cNvSpPr/>
          <p:nvPr/>
        </p:nvSpPr>
        <p:spPr>
          <a:xfrm>
            <a:off x="729333" y="1012449"/>
            <a:ext cx="7100217" cy="379870"/>
          </a:xfrm>
          <a:prstGeom prst="rect">
            <a:avLst/>
          </a:prstGeom>
          <a:solidFill>
            <a:srgbClr val="74958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</a:rPr>
              <a:t>Planeación</a:t>
            </a:r>
            <a:endParaRPr lang="es-MX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33 Rectángulo"/>
          <p:cNvSpPr/>
          <p:nvPr/>
        </p:nvSpPr>
        <p:spPr>
          <a:xfrm>
            <a:off x="729333" y="1600752"/>
            <a:ext cx="7100217" cy="1050685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Planeación Nacional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con base </a:t>
            </a: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en Resultados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Matrices de Indicadores para Resultados (MIR)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Vinculación Plan Nacional de Desarrollo – Presupuesto a través de MIR </a:t>
            </a:r>
          </a:p>
        </p:txBody>
      </p:sp>
      <p:sp>
        <p:nvSpPr>
          <p:cNvPr id="39" name="34 Rectángulo"/>
          <p:cNvSpPr/>
          <p:nvPr/>
        </p:nvSpPr>
        <p:spPr>
          <a:xfrm>
            <a:off x="711184" y="6062743"/>
            <a:ext cx="7100217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latin typeface="Calibri" pitchFamily="34" charset="0"/>
              </a:rPr>
              <a:t>Modelo Sintético de Información de Desempeño (MSD)</a:t>
            </a:r>
          </a:p>
        </p:txBody>
      </p:sp>
      <p:sp>
        <p:nvSpPr>
          <p:cNvPr id="48" name="34 Rectángulo"/>
          <p:cNvSpPr/>
          <p:nvPr/>
        </p:nvSpPr>
        <p:spPr>
          <a:xfrm rot="5400000">
            <a:off x="5663856" y="3537598"/>
            <a:ext cx="5430165" cy="379870"/>
          </a:xfrm>
          <a:prstGeom prst="rect">
            <a:avLst/>
          </a:prstGeom>
          <a:solidFill>
            <a:srgbClr val="D4DEDB"/>
          </a:solidFill>
          <a:ln>
            <a:solidFill>
              <a:srgbClr val="325C5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alibri" pitchFamily="34" charset="0"/>
              </a:rPr>
              <a:t>Transparencia Presupuestaria</a:t>
            </a:r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 descr="data:image/png;base64,iVBORw0KGgoAAAANSUhEUgAABT0AAAU1CAYAAADRXmBhAAAgAElEQVR4XuzYQREAAAgCQelf2h43awMWX+wcAQIECBAgQIAAAQIECBAgQIAAAQIEQgILZRGFAAECBAgQIECAAAECBAgQIECAAAECZ/T0BAQIECBAgAABAgQIECBAgAABAgQIpASMnqk6hSFAgAABAgQIECBAgAABAgQIECBAwOjpBwgQIECAAAECBAgQIECAAAECBAgQSAkYPVN1CkOAAAECBAgQIECAAAECBAgQIECAgNHTDxAgQIAAAQIECBAgQIAAAQIECBAgkBIweqbqFIYAAQIECBAgQIAAAQIECBAgQIAAAaOnHyBAgAABAgQIECBAgAABAgQIECBAICVg9EzVKQwBAgQIECBAgAABAgQIECBAgAABAkZPP0CAAAECBAgQIECAAAECBAgQIECAQErA6JmqUxgCBAgQIECAAAECBAgQIECAAAECBIyefoAAAQIECBAgQIAAAQIECBAgQIAAgZSA0TNVpzAECBAgQIAAAQIECBAgQIAAAQIECBg9/QABAgQIECBAgAABAgQIECBAgAABAikBo2eqTmEIECBAgAABAgQIECBAgAABAgQIEDB6+gECBAgQIECAAAECBAgQIECAAAECBFICRs9UncIQIECAAAECBAgQIECAAAECBAgQIGD09AMECBAgQIAAAQIECBAgQIAAAQIECKQEjJ6pOoUhQIAAAQIECBAgQIAAAQIECBAgQMDo6QcIECBAgAABAgQIECBAgAABAgQIEEgJGD1TdQpDgAABAgQIECBAgAABAgQIECBAgIDR0w8QIECAAAECBAgQIECAAAECBAgQIJASMHqm6hSGAAECBAgQIECAAAECBAgQIECAAAGjpx8gQIAAAQIECBAgQIAAAQIECBAgQCAlYPRM1SkMAQIECBAgQIAAAQIECBAgQIAAAQJGTz9AgAABAgQIECBAgAABAgQIECBAgEBKwOiZqlMYAgQIECBAgAABAgQIECBAgAABAgSMnn6AAAECBAgQIECAAAECBAgQIECAAIGUgNEzVacwBAgQIECAAAECBAgQIECAAAECBAgYPf0AAQIECBAgQIAAAQIECBAgQIAAAQIpAaNnqk5hCBAgQIAAAQIECBAgQIAAAQIECBAwevoBAgQIECBAgAABAgQIECBAgAABAgRSAkbPVJ3CECBAgAABAgQIECBAgAABAgQIECBg9PQDBAgQIECAAAECBAgQIECAAAECBAikBIyeqTqFIUCAAAECBAgQIECAAAECBAgQIEDA6OkHCBAgQIAAAQIECBAgQIAAAQIECBBICRg9U3UKQ4AAAQIECBAgQIAAAQIECBAgQICA0dMPECBAgAABAgQIECBAgAABAgQIECCQEjB6puoUhgABAgQIECBAgAABAgQIECBAgAABo6cfIECAAAECBAgQIECAAAECBAgQIEAgJWD0TNUpDAECBAgQIECAAAECBAgQIECAAAECRk8/QIAAAQIECBAgQIAAAQIECBAgQIBASsDomapTGAIECBAgQIAAAQIECBAgQIAAAQIEjJ5+gAABAgQIECBAgAABAgQIECBAgACBlIDRM1WnMAQIECBAgAABAgQIECBAgAABAgQIGD39AAECBAgQIECAAAECBAgQIECAAAECKQGjZ6pOYQgQIECAAAECBAgQIECAAAECBAgQMHr6AQIECBAgQIAAAQIECBAgQIAAAQIEUgJGz1SdwhAgQIAAAQIECBAgQIAAAQIECBAgYPT0AwQIECBAgAABAgQIECBAgAABAgQIpASMnqk6hSFAgAABAgQIECBAgAABAgQIECBAwOjpBwgQIECAAAECBAgQIECAAAECBAgQSAkYPVN1CkOAAAECBAgQIECAAAECBAgQIECAgNHTDxAgQIAAAQIECBAgQIAAAQIECBAgkBIweqbqFIYAAQIECBAgQIAAAQIECBAgQIAAAaOnHyBAgAABAgQIECBAgAABAgQIECBAICVg9EzVKQwBAgQIECBAgAABAgQIECBAgAABAkZPP0CAAAECBAgQIECAAAECBAgQIECAQErA6JmqUxgCBAgQIECAAAECBAgQIECAAAECBIyefoAAAQIECBAgQIAAAQIECBAgQIAAgZSA0TNVpzAECBAgQIAAAQIECBAgQIAAAQIECBg9/QABAgQIECBAgAABAgQIECBAgAABAikBo2eqTmEIECBAgAABAgQIECBAgAABAgQIEDB6+gECBAgQIECAAAECBAgQIECAAAECBFICRs9UncIQIECAAAECBAgQIECAAAECBAgQIGD09AMECBAgQIAAAQIECBAgQIAAAQIECKQEjJ6pOoUhQIAAAQIECBAgQIAAAQIECBAgQMDo6QcIECBAgAABAgQIECBAgAABAgQIEEgJGD1TdQpDgAABAgQIECBAgAABAgQIECBAgIDR0w8QIECAAAECBAgQIECAAAECBAgQIJASMHqm6hSGAAECBAgQIECAAAECBAgQIECAAAGjpx8gQIAAAQIECBAgQIAAAQIECBAgQCAlYPRM1SkMAQIECBAgQIAAAQIECBAgQIAAAQJGTz9AgAABAgQIECBAgAABAgQIECBAgEBKwOiZqlMYAgQIECBAgAABAgQIECBAgAABAgSMnn6AAAECBAgQIECAAAECBAgQIECAAIGUgNEzVacwBAgQIECAAAECBAgQIECAAAECBAgYPf0AAQIECBAgQIAAAQIECBAgQIAAAQIpAaNnqk5hCBAgQIAAAQIECBAgQIAAAQIECBAwevoBAgQIECBAgAABAgQIECBAgAABAgRSAkbPVJ3CECBAgAABAgQIECBAgAABAgQIECBg9PQDBAgQIECAAAECBAgQIECAAAECBAikBIyeqTqFIUCAAAECBAgQIECAAAECBAgQIEDA6OkHCBAgQIAAAQIECBAgQIAAAQIECBBICRg9U3UKQ4AAAQIECBAgQIAAAQIECBAgQICA0dMPECBAgAABAgQIECBAgAABAgQIECCQEjB6puoUhgABAgQIECBAgAABAgQIECBAgAABo6cfIECAAAECBAgQIECAAAECBAgQIEAgJWD0TNUpDAECBAgQIECAAAECBAgQIECAAAECRk8/QIAAAQIECBAgQIAAAQIECBAgQIBASsDomapTGAIECBAgQIAAAQIECBAgQIAAAQIEjJ5+gAABAgQIECBAgAABAgQIECBAgACBlIDRM1WnMAQIECBAgAABAgQIECBAgAABAgQIGD39AAECBAgQIECAAAECBAgQIECAAAECKQGjZ6pOYQgQIECAAAECBAgQIECAAAECBAgQMHr6AQIECBAgQIAAAQIECBAgQIAAAQIEUgJGz1SdwhAgQIAAAQIECBAgQIAAAQIECBAgYPT0AwQIECBAgAABAgQIECBAgAABAgQIpASMnqk6hSFAgAABAgQIECBAgAABAgQIECBAwOjpBwgQIECAAAECBAgQIECAAAECBAgQSAkYPVN1CkOAAAECBAgQIECAAAECBAgQIECAgNHTDxAgQIAAAQIECBAgQIAAAQIECBAgkBIweqbqFIYAAQIECBAgQIAAAQIECBAgQIAAAaOnHyBAgAABAgQIECBAgAABAgQIECBAICVg9EzVKQwBAgQIECBAgAABAgQIECBAgAABAkZPP0CAAAECBAgQIECAAAECBAgQIECAQErA6JmqUxgCBAgQIECAAAECBAgQIECAAAECBIyefoAAAQIECBAgQIAAAQIECBAgQIAAgZSA0TNVpzAECBAgQIAAAQIECBAgQIAAAQIECBg9/QABAgQIECBAgAABAgQIECBAgAABAikBo2eqTmEIECBAgAABAgQIECBAgAABAgQIEDB6+gECBAgQIECAAAECBAgQIECAAAECBFICRs9UncIQIECAAAECBAgQIECAAAECBAgQIGD09AMECBAgQIAAAQIECBAgQIAAAQIECKQEjJ6pOoUhQIAAAQIECBAgQIAAAQIECBAgQMDo6QcIECBAgAABAgQIECBAgAABAgQIEEgJGD1TdQpDgAABAgQIECBAgAABAgQIECBAgIDR0w8QIECAAAECBAgQIECAAAECBAgQIJASMHqm6hSGAAECBAgQIECAAAECBAgQIECAAAGjpx8gQIAAAQIECBAgQIAAAQIECBAgQCAlYPRM1SkMAQIECBAgQIAAAQIECBAgQIAAAQJGTz9AgAABAgQIECBAgAABAgQIECBAgEBKwOiZqlMYAgQIECBAgAABAgQIECBAgAABAgSMnn6AAAECBAgQIECAAAECBAgQIECAAIGUgNEzVacwBAgQIECAAAECBAgQIECAAAECBAgYPf0AAQIECBAgQIAAAQIECBAgQIAAAQIpAaNnqk5hCBAgQIAAAQIECBAgQIAAAQIECBAwevoBAgQIECBAgAABAgQIECBAgAABAgRSAkbPVJ3CECBAgAABAgQIECBAgAABAgQIECBg9PQDBAgQIECAAAECBAgQIECAAAECBAikBIyeqTqFIUCAAAECBAgQIECAAAECBAgQIEDA6OkHCBAgQIAAAQIECBAgQIAAAQIECBBICRg9U3UKQ4AAAQIECBAgQIAAAQIECBAgQICA0dMPECBAgAABAgQIECBAgAABAgQIECCQEjB6puoUhgABAgQIECBAgAABAgQIECBAgAABo6cfIECAAAECBAgQIECAAAECBAgQIEAgJWD0TNUpDAECBAgQIECAAAECBAgQIECAAAECRk8/QIAAAQIECBAgQIAAAQIECBAgQIBASsDomapTGAIECBAgQIAAAQIECBAgQIAAAQIEjJ5+gAABAgQIECBAgAABAgQIECBAgACBlIDRM1WnMAQIECBAgAABAgQIECBAgAABAgQIGD39AAECBAgQIECAAAECBAgQIECAAAECKQGjZ6pOYQgQIECAAAECBAgQIECAAAECBAgQMHr6AQIECBAgQIAAAQIECBAgQIAAAQIEUgJGz1SdwhAgQIAAAQIECBAgQIAAAQIECBAgYPT0AwQIECBAgAABAgQIECBAgAABAgQIpASMnqk6hSFAgAABAgQIECBAgAABAgQIECBAwOjpBwgQIECAAAECBAgQIECAAAECBAgQSAkYPVN1CkOAAAECBAgQIECAAAECBAgQIECAgNHTDxAgQIAAAQIECBAgQIAAAQIECBAgkBIweqbqFIYAAQIECBAgQIAAAQIECBAgQIAAAaOnHyBAgAABAgQIECBAgAABAgQIECBAICVg9EzVKQwBAgQIECBAgAABAgQIECBAgAABAkZPP0CAAAECBAgQIECAAAECBAgQIECAQErA6JmqUxgCBAgQIECAAAECBAgQIECAAAECBIyefoAAAQIECBAgQIAAAQIECBAgQIAAgZSA0TNVpzAECBAgQIAAAQIECBAgQIAAAQIECBg9/QABAgQIECBAgAABAgQIECBAgAABAikBo2eqTmEIECBAgAABAgQIECBAgAABAgQIEDB6+gECBAgQIECAAAECBAgQIECAAAECBFICRs9UncIQIECAAAECBAgQIECAAAECBAgQIGD09AMECBAgQIAAAQIECBAgQIAAAQIECKQEjJ6pOoUhQIAAAQIECBAgQIAAAQIECBAgQMDo6QcIECBAgAABAgQIECBAgAABAgQIEEgJGD1TdQpDgAABAgQIECBAgAABAgQIECBAgIDR0w8QIECAAAECBAgQIECAAAECBAgQIJASMHqm6hSGAAECBAgQIECAAAECBAgQIECAAAGjpx8gQIAAAQIECBAgQIAAAQIECBAgQCAlYPRM1SkMAQIECBAgQIAAAQIECBAgQIAAAQJGTz9AgAABAgQIECBAgAABAgQIECBAgEBKwOiZqlMYAgQIECBAgAABAgQIECBAgAABAgSMnn6AAAECBAgQIECAAAECBAgQIECAAIGUgNEzVacwBAgQIECAAAECBAgQIECAAAECBAgYPf0AAQIECBAgQIAAAQIECBAgQIAAAQIpAaNnqk5hCBAgQIAAAQIECBAgQIAAAQIECBAwevoBAgQIECBAgAABAgQIECBAgAABAgRSAkbPVJ3CECBAgAABAgQIECBAgAABAgQIECBg9PQDBAgQIECAAAECBAgQIECAAAECBAikBIyeqTqFIUCAAAECBAgQIECAAAECBAgQIEDA6OkHCBAgQIAAAQIECBAgQIAAAQIECBBICRg9U3UKQ4AAAQIECBAgQIAAAQIECBAgQICA0dMPECBAgAABAgQIECBAgAABAgQIECCQEjB6puoUhgABAgQIECBAgAABAgQIECBAgAABo6cfIECAAAECBAgQIECAAAECBAgQIEAgJWD0TNUpDAECBAgQIECAAAECBAgQIECAAAECRk8/QIAAAQIECBAgQIAAAQIECBAgQIBASsDomapTGAIECBAgQIAAAQIECBAgQIAAAQIEjJ5+gAABAgQIECBAgAABAgQIECBAgACBlIDRM1WnMAQIECBAgAABAgQIECBAgAABAgQIGD39AAECBAgQIECAAAECBAgQIECAAAECKQGjZ6pOYQgQIECAAAECBAgQIECAAAECBAgQMHr6AQIECBAgQIAAAQIECBAgQIAAAQIEUgJGz1SdwhAgQIAAAQIECBAgQIAAAQIECBAgYPT0AwQIECBAgAABAgQIECBAgAABAgQIpASMnqk6hSFAgAABAgQIECBAgAABAgQIECBAwOjpBwgQIECAAAECBAgQIECAAAECBAgQSAkYPVN1CkOAAAECBAgQIECAAAECBAgQIECAgNHTDxAgQIAAAQIECBAgQIAAAQIECBAgkBIweqbqFIYAAQIECBAgQIAAAQIECBAgQIAAAaOnHyBAgAABAgQIECBAgAABAgQIECBAICVg9EzVKQwBAgQIECBAgAABAgQIECBAgAABAkZPP0CAAAECBAgQIECAAAECBAgQIECAQErA6JmqUxgCBAgQIECAAAECBAgQIECAAAECBIyefoAAAQIECBAgQIAAAQIECBAgQIAAgZSA0TNVpzAECBAgQIAAAQIECBAgQIAAAQIECBg9/QABAgQIECBAgAABAgQIECBAgAABAikBo2eqTmEIECBAgAABAgQIECBAgAABAgQIEDB6+gECBAgQIECAAAECBAgQIECAAAECBFICRs9UncIQIECAAAECBAgQIECAAAECBAgQIGD09AMECBAgQIAAAQIECBAgQIAAAQIECKQEjJ6pOoUhQIAAAQIECBAgQIAAAQIECBAgQMDo6QcIECBAgAABAgQIECBAgAABAgQIEEgJGD1TdQpDgAABAgQIECBAgAABAgQIECBAgIDR0w8QIECAAAECBAgQIECAAAECBAgQIJASMHqm6hSGAAECBAgQIECAAAECBAgQIECAAAGjpx8gQIAAAQIECBAgQIAAAQIECBAgQCAlYPRM1SkMAQIECBAgQIAAAQIECBAgQIAAAQJGTz9AgAABAgQIECBAgAABAgQIECBAgEBKwOiZqlMYAgQIECBAgAABAgQIECBAgAABAgSMnn6AAAECBAgQIECAAAECBAgQIECAAIGUgNEzVacwBAgQIECAAAECBAgQIECAAAECBAgYPf0AAQIECBAgQIAAAQIECBAgQIAAAQIpAaNnqk5hCBAgQIAAAQIECBAgQIAAAQIECBAwevoBAgQIECBAgAABAgQIECBAgAABAgRSAkbPVJ3CECBAgAABAgQIECBAgAABAgQIECBg9PQDBAgQIECAAAECBAgQIECAAAECBAikBIyeqTqFIUCAAAECBAgQIECAAAECBAgQIEDA6OkHCBAgQIAAAQIECBAgQIAAAQIECBBICRg9U3UKQ4AAAQIECBAgQIAAAQIECBAgQICA0dMPECBAgAABAgQIECBAgAABAgQIECCQEjB6puoUhgABAgQIECBAgAABAgQIECBAgAABo6cfIECAAAECBAgQIECAAAECBAgQIEAgJWD0TNUpDAECBAgQIECAAAECBAgQIECAAAECRk8/QIAAAQIECBAgQIAAAQIECBAgQIBASsDomapTGAIECBAgQIAAAQIECBAgQIAAAQIEjJ5+gAABAgQIECBAgAABAgQIECBAgACBlIDRM1WnMAQIECBAgAABAgQIECBAgAABAgQIGD39AAECBAgQIECAAAECBAgQIECAAAECKQGjZ6pOYQgQIECAAAECBAgQIECAAAECBAgQMHr6AQIECBAgQIAAAQIECBAgQIAAAQIEUgJGz1SdwhAgQIAAAQIECBAgQIAAAQIECBAgYPT0AwQIECBAgAABAgQIECBAgAABAgQIpASMnqk6hSFAgAABAgQIECBAgAABAgQIECBAwOjpBwgQIECAAAECBAgQIECAAAECBAgQSAkYPVN1CkOAAAECBAgQIECAAAECBAgQIECAgNHTDxAgQIAAAQIECBAgQIAAAQIECBAgkBIweqbqFIYAAQIECBAgQIAAAQIECBAgQIAAAaOnHyBAgAABAgQIECBAgAABAgQIECBAICVg9EzVKQwBAgQIECBAgAABAgQIECBAgAABAkZPP0CAAAECBAgQIECAAAECBAgQIECAQErA6JmqUxgCBAgQIECAAAECBAgQIECAAAECBIyefoAAAQIECBAgQIAAAQIECBAgQIAAgZSA0TNVpzAECBAgQIAAAQIECBAgQIAAAQIECBg9/QABAgQIECBAgAABAgQIECBAgAABAikBo2eqTmEIECBAgAABAgQIECBAgAABAgQIEDB6+gECBAgQIECAAAECBAgQIECAAAECBFICRs9UncIQIECAAAECBAgQIECAAAECBAgQIGD09AMECBAgQIAAAQIECBAgQIAAAQIECKQEjJ6pOoUhQIAAAQIECBAgQIAAAQIECBAgQMDo6QcIECBAgAABAgQIECBAgAABAgQIEEgJGD1TdQpDgAABAgQIECBAgAABAgQIECBAgIDR0w8QIECAAAECBAgQIECAAAECBAgQIJASMHqm6hSGAAECBAgQIECAAAECBAgQIECAAAGjpx8gQIAAAQIECBAgQIAAAQIECBAgQCAlYPRM1SkMAQIECBAgQIAAAQIECBAgQIAAAQJGTz9AgAABAgQIECBAgAABAgQIECBAgEBKwOiZqlMYAgQIECBAgAABAgQIECBAgAABAgSMnn6AAAECBAgQIECAAAECBAgQIECAAIGUgNEzVacwBAgQIECAAAECBAgQIECAAAECBAgYPf0AAQIECBAgQIAAAQIECBAgQIAAAQIpAaNnqk5hCBAgQIAAAQIECBAgQIAAAQIECBAwevoBAgQIECBAgAABAgQIECBAgAABAgRSAkbPVJ3CECBAgAABAgQIECBAgAABAgQIECBg9PQDBAgQIECAAAECBAgQIECAAAECBAikBIyeqTqFIUCAAAECBAgQIECAAAECBAgQIEDA6OkHCBAgQIAAAQIECBAgQIAAAQIECBBICRg9U3UKQ4AAAQIECBAgQIAAAQIECBAgQICA0dMPECBAgAABAgQIECBAgAABAgQIECCQEjB6puoUhgABAgQIECBAgAABAgQIECBAgAABo6cfIECAAAECBAgQIECAAAECBAgQIEAgJWD0TNUpDAECBAgQIECAAAECBAgQIECAAAECRk8/QIAAAQIECBAgQIAAAQIECBAgQIBASsDomapTGAIECBAgQIAAAQIECBAgQIAAAQIEjJ5+gAABAgQIECBAgAABAgQIECBAgACBlIDRM1WnMAQIECBAgAABAgQIECBAgAABAgQIGD39AAECBAgQIECAAAECBAgQIECAAAECKQGjZ6pOYQgQIECAAAECBAgQIECAAAECBAgQMHr6AQIECBAgQIAAAQIECBAgQIAAAQIEUgJGz1SdwhAgQIAAAQIECBAgQIAAAQIECBAgYPT0AwQIECBAgAABAgQIECBAgAABAgQIpASMnqk6hSFAgAABAgQIECBAgAABAgQIECBAwOjpBwgQIECAAAECBAgQIECAAAECBAgQSAkYPVN1CkOAAAECBAgQIECAAAECBAgQIECAgNHTDxAgQIAAAQIECBAgQIAAAQIECBAgkBIweqbqFIYAAQIECBAgQIAAAQIECBAgQIAAAaOnHyBAgAABAgQIECBAgAABAgQIECBAICVg9EzVKQwBAgQIECBAgAABAgQIECBAgAABAkZPP0CAAAECBAgQIECAAAECBAgQIECAQErA6JmqUxgCBAgQIECAAAECBAgQIECAAAECBIyefoAAAQIECBAgQIAAAQIECBAgQIAAgZSA0TNVpzAECBAgQIAAAQIECBAgQIAAAQIECBg9/QABAgQIECBAgAABAgQIECBAgAABAikBo2eqTmEIECBAgAABAgQIECBAgAABAgQIEDB6+gECBAgQIECAAAECBAgQIECAAAECBFICRs9UncIQIECAAAECBAgQIECAAAECBAgQIGD09AMECBAgQIAAAQIECBAgQIAAAQIECKQEjJ6pOoUhQIAAAQIECBAgQIAAAQIECBAgQMDo6QcIECBAgAABAgQIECBAgAABAgQIEEgJGD1TdQpDgAABAgQIECBAgAABAgQIECBAgIDR0w8QIECAAAECBAgQIECAAAECBAgQIJASMHqm6hSGAAECBAgQIECAAAECBAgQIECAAAGjpx8gQIAAAQIECBAgQIAAAQIECBAgQCAlYPRM1SkMAQIECBAgQIAAAQIECBAgQIAAAQJGTz9AgAABAgQIECBAgAABAgQIECBAgEBKwOiZqlMYAgQIECBAgAABAgQIECBAgAABAgSMnn6AAAECBAgQIECAAAECBAgQIECAAIGUgNEzVacwBAgQIECAAAECBAgQIECAAAECBAgYPf0AAQIECBAgQIAAAQIECBAgQIAAAQIpAaNnqk5hCBAgQIAAAQIECBAgQNtBvCMAACAASURBVIAAAQIECBAwevoBAgQIECBAgAABAgQIECBAgAABAgRSAkbPVJ3CECBAgAABAgQIECBAgAABAgQIECBg9PQDBAgQIECAAAECBAgQIECAAAECBAikBIyeqTqFIUCAAAECBAgQIECAAAECBAgQIEDA6OkHCBAgQIAAAQIECBAgQIAAAQIECBBICRg9U3UKQ4AAAQIECBAgQIAAAQIECBAgQICA0dMPECBAgAABAgQIECBAgAABAgQIECCQEjB6puoUhgABAgQIECBAgAABAgQIECBAgAABo6cfIECAAAECBAgQIECAAAECBAgQIEAgJWD0TNUpDAECBAgQIECAAAECBAgQIECAAAECRk8/QIAAAQIECBAgQIAAAQIECBAgQIBASsDomapTGAIECBAgQIAAAQIECBAgQIAAAQIEjJ5+gAABAgQIECBAgAABAgQIECBAgACBlIDRM1WnMAQIECBAgAABAgQIECBAgAABAgQIGD39AAECBAgQIECAAAECBAgQIECAAAECKQGjZ6pOYQgQIECAAAECBAgQIECAAAECBAgQMHr6AQIECBAgQIAAAQIECBAgQIAAAQIEUgJGz1SdwhAgQIAAAQIECBAgQIAAAQIECBAgYPT0AwQIECBAgAABAgQIECBAgAABAgQIpASMnqk6hSFAgAABAgQIECBAgAABAgQIECBAwOjpBwgQIECAAAECBAgQIECAAAECBAgQSAkYPVN1CkOAAAECBAgQIECAAAECBAgQIECAgNHTDxAgQIAAAQIECBAgQIAAAQIECBAgkBIweqbqFIYAAQIECBAgQIAAAQIECBAgQIAAAaOnHyBAgAABAgQIECBAgAABAgQIECBAICVg9EzVKQwBAgQIECBAgAABAgQIECBAgAABAkZPP0CAAAECBAgQIECAAAECBAgQIECAQErA6JmqUxgCBAgQIECAAAECBAgQIECAAAECBIyefoAAAQIECBAgQIAAAQIECBAgQIAAgZSA0TNVpzAECBAgQIAAAQIECBAgQIAAAQIECBg9/QABAgQIECBAgAABAgQIECBAgAABAikBo2eqTmEIECBAgAABAgQIECBAgAABAgQIEDB6+gECBAgQIECAAAECBAgQIECAAAECBFICRs9UncIQIECAAAECBAgQIECAAAECBAgQIGD09AMECBAgQIAAAQIECBAgQIAAAQIECKQEjJ6pOoUhQIAAAQIECBAgQIAAAQIECBAgQMDo6QcIECBAgAABAgQIECBAgAABAgQIEEgJGD1TdQpDgAABAgQIECBAgAABAgQIECBAgIDR0w8QIECAAAECBAgQIECAAAECBAgQIJASMHqm6hSGAAECBAgQIECAAAECBAgQIECAAAGjpx8gQIAAAQIECBAgQIAAAQIECBAgQCAlYPRM1SkMAQIECBAgQIAAAQIECBAgQIAAAQJGTz9AgAABAgQIECBAgAABAgQIECBAgEBKwOiZqlMYAgQIECBAgAABAgQIECBAgAABAgSMnn6AAAECBAgQIECAAAECBAgQIECAAIGUgNEzVacwBAgQIECAAAECBAgQIECAAAECBAgYPf0AAQIECBAgQIAAAQIECBAgQIAAAQIpAaNnqk5hCBAgQIAAAQIECBAgQIAAAQIECBAwevoBAgQIECBAgAABAgQIECBAgAABAgRSAkbPVJ3CECBAgAABAgQIECBAgAABAgQIECBg9PQDBAgQIECAAAECBAgQIECAAAECBAikBIyeqTqFIUCAAAECBAgQIECAAAECBAgQIEDA6OkHCBAgQIAAAQIECBAgQIAAAQIECBBICRg9U3UKQ4AAAQIECBAgQIAAAQIECBAgQICA0dMPECBAgAABAgQIECBAgAABAgQIECCQEjB6puoUhgABAgQIECBAgAABAgQIECBAgAABo6cfIECAAAECBAgQIECAAAECBAgQIEAgJWD0TNUpDAECBAgQIECAAAECBAgQIECAAAECRk8/QIAAAQIECBAgQIAAAQIECBAgQIBASsDomapTGAIECBAgQIAAAQIECBAgQIAAAQIEjJ5+gAABAgQIECBAgAABAgQIECBAgACBlIDRM1WnMAQIECBAgAABAgQIECBAgAABAgQIGD39AAECBAgQIECAAAECBAgQIECAAAECKQGjZ6pOYQgQIECAAAECBAgQIECAAAECBAgQMHr6AQIECBAgQIAAAQIECBAgQIAAAQIEUgJGz1SdwhAgQIAAAQIECBAgQIAAAQIECBAgYPT0AwQIECBAgAABAgQIECBAgAABAgQIpASMnqk6hSFAgAABAgQIECBAgAABAgQIECBAwOjpBwgQIECAAAECBAgQIECAAAECBAgQSAkYPVN1CkOAAAECBAgQIECAAAECBAgQIECAgNHTDxAgQIAAAQIECBAgQIAAAQIECBAgkBIweqbqFIYAAQIECBAgQIAAAQIECBAgQIAAAaOnHyBAgAABAgQIECBAgAABAgQIECBAICVg9EzVKQwBAgQIECBAgAABAgQIECBAgAABAkZPP0CAAAECBAgQIECAAAECBAgQIECAQErA6JmqUxgCBAgQIECAAAECBAgQIECAAAECBIyefoAAAQIECBAgQIAAAQIECBAgQIAAgZSA0TNVpzAECBAgQIAAAQIECBAgQIAAAQIECBg9/QABAgQIECBAgAABAgQIECBAgAABAikBo2eqTmEIECBAgAABAgQIECBAgAABAgQIEDB6+gECBAgQIECAAAECBAgQIECAAAECBFICRs9UncIQIECAAAECBAgQIECAAAECBAgQIGD09AMECBAgQIAAAQIECBAgQIAAAQIECKQEjJ6pOoUhQIAAAQIECBAgQIAAAQIECBAgQMDo6QcIECBAgAABAgQIECBAgAABAgQIEEgJGD1TdQpDgAABAgQIECBAgAABAgQIECBAgIDR0w8QIECAAAECBAgQIECAAAECBAgQIJASMHqm6hSGAAECBAgQIECAAAECBAgQIECAAAGjpx8gQIAAAQIECBAgQIAAAQIECBAgQCAlYPRM1SkMAQIECBAgQIAAAQIECBAgQIAAAQJGTz9AgAABAgQIECBAgAABAgQIECBAgEBKwOiZqlMYAgQIECBAgAABAgQIECBAgAABAgSMnn6AAAECBAgQIECAAAECBAgQIECAAIGUgNEzVacwBAgQIECAAAECBAgQIECAAAECBAgYPf0AAQIECBAgQIAAAQIECBAgQIAAAQIpAaNnqk5hCBAgQIAAAQIECBAgQIAAAQIECBAwevoBAgQIECBAgAABAgQIECBAgAABAgRSAkbPVJ3CECBAgAABAgQIECBAgAABAgQIECBg9PQDBAgQIECAAAECBAgQIECAAAECBAikBIyeqTqFIUCAAAECBAgQIECAAAECBAgQIEDA6OkHCBAgQIAAAQIECBAgQIAAAQIECBBICRg9U3UKQ4AAAQIECBAgQIAAAQIECBAgQICA0dMPECBAgAABAgQIECBAgAABAgQIECCQEjB6puoUhgABAgQIECBAgAABAgQIECBAgAABo6cfIECAAAECBAgQIECAAAECBAgQIEAgJWD0TNUpDAECBAgQIECAAAECBAgQIECAAAECRk8/QIAAAQIECBAgQIAAAQIECBAgQIBASsDomapTGAIECBAgQIAAAQIECBAgQIAAAQIEjJ5+gAABAgQIECBAgAABAgQIECBAgACBlIDRM1WnMAQIECBAgAABAgQIECBAgAABAgQIGD39AAECBAgQIECAAAECBAgQIECAAAECKQGjZ6pOYQgQIECAAAECBAgQIECAAAECBAgQMHr6AQIECBAgQIAAAQIECBAgQIAAAQIEUgJGz1SdwhAgQIAAAQIECBAgQIAAAQIECBAgYPT0AwQIECBAgAABAgQIECBAgAABAgQIpASMnqk6hSFAgAABAgQIECBAgAABAgQIECBAwOjpBwgQIECAAAECBAgQIECAAAECBAgQSAkYPVN1CkOAAAECBAgQIECAAAECBAgQIECAgNHTDxAgQIAAAQIECBAgQIAAAQIECBAgkBIweqbqFIYAAQIECBAgQIAAAQIECBAgQIAAAaOnHyBAgAABAgQIECBAgAABAgQIECBAICVg9EzVKQwBAgQIECBAgAABAgQIECBAgAABAkZPP0CAAAECBAgQIECAAAECBAgQIECAQErA6JmqUxgCBAgQIECAAAECBAgQIECAAAECBIyefoAAAQIECBAgQIAAAQIECBAgQIAAgZSA0TNVpzAECBAgQIAAAQIECBAgQIAAAQIECBg9/QABAgQIECBAgAABAgQIECBAgAABAikBo2eqTmEIECBAgAABAgQIECBAgAABAgQIEDB6+gECBAgQIECAAAECBAgQIECAAAECBFICRs9UncIQIECAAAECBAgQIECAAAECBAgQIGD09AMECBAgQIAAAQIECBAgQIAAAQIECKQEjJ6pOoUhQIAAAQIECBAgQIAAAQIECBAgQMDo6QcIECBAgAABAgQIECBAgAABAgQIEEgJGD1TdQpDgAABAgQIECBAgAABAgQIECBAgIDR0w8QIECAAAECBAgQIECAAAECBAgQIJASMHqm6hSGAAECBAgQIECAAAECBAgQIECAAAGjpx8gQIAAAQIECBAgQIAAAQIECBAgQCAlYPRM1SkMAQIECBAgQIAAAQIECBAgQIAAAQJGTz9AgAABAgQIECBAgAABAgQIECBAgEBKwOiZqlMYAgQIECBAgAABAgQIECBAgAABAgSMnn6AAAECBAgQIECAAAECBAgQIECAAIGUgNEzVacwBAgQIECAAAECBAgQIECAAAECBAgYPf0AAQIECBAgQIAAAQIECBAgQIAAAQIpAaNnqk5hCBAgQIAAAQIECBAgQIAAAQIECBAwevoBAgQIECBAgAABAgQIECBAgAABAgRSAkbPVJ3CECBAgAABAgQIECBAgAABAgQIECBg9PQDBAgQIECAAAECBAgQIECAAAECBAikBIyeqTqFIUCAAAECBAgQIECAAAECBAgQIEDA6OkHCBAgQIAAAQIECBAgQIAAAQIECBBICRg9U3UKQ4AAAQIECBAgQIAAAQIECBAgQICA0dMPECBAgAABAgQIECBAgAABAgQIECCQEjB6puoUhgABAgQIECBAgAABAgQIECBAgAABo6cfIECAAAECBAgQIECAAAECBAgQIEAgJWD0TNUpDAECBAgQIECAAAECBAgQIECAAAECRk8/QIAAAQIECBAgQIAAAQIECBAgQIBASsDomapTGAIECBAgQIAAAQIECBAgQIAAAQIEjJ5+gAABAgQIECBAgAABAgQIECBAgACBlIDRM1WnMAQIECBAgAABAgQIECBAgAABAgQIGD39AAECBAgQIECAAAECBAgQIECAAAECKQGjZ6pOYQgQIECAAAECBAgQIECAAAECBAgQMHr6AQIECBAgQIAAAQIECBAgQIAAAQIEUgJGz1SdwhAgQIAAAQIECBAgQIAAAQIECBAgYPT0AwQIECBAgAABAgQIECBAgAABAgQIpASMnqk6hSFAgAABAgQIECBAgAABAgQIECBAwOjpBwgQIECAAAECBAgQIECAAAECBAgQSAkYPVN1CkOAAAECBAgQIECAAAECBAgQIECAgNHTDxAgQIAAAQIECBAgQIAAAQIECBAgkBIweqbqFIYAAQIECBAgQIAAAQIECBAgQIAAAaOnHyBAgAABAgQIECBAgAABAgQIECBAICVg9EzVKQwBAgQIECBAgAABAgQIECBAgAABAkZPP0CAAAECBAgQIECAAAECBAgQIECAQErA6JmqUxgCBAgQIECAAAECBAgQIECAAAECBIyefoAAAQIECBAgQIAAAQIECBAgQIAAgZSA0TNVpzAECBAgQIAAAQIECBAgQIAAAQIECBg9/QABAgQIECBAgAABAgQIECBAgAABAikBo2eqTmEIECBAgAABAgQIECBAgAABAgQIEDB6+gECBAgQIECAAAECBAgQIECAAAECBFICRs9UncIQIECAAAECBAgQIECAAAECBAgQIGD09AMECBAgQIAAAQIECBAgQIAAAQIECKQEjJ6pOoUhQIAAAQIECBAgQIAAAQIECBAgQMDo6QcIECBAgAABAgQIECBAgAABAgQIEEgJGD1TdQpDgAABAgQIECBAgAABAgQIECBAgIDR0w8QIECAAAECBAgQIECAAAECBAgQIJASMHqm6hSGAAECBAgQIECAAAECBAgQIECAAAGjpx8gQIAAAQIECBAgQIAAAQIECBAgQCAlYPRM1SkMAQIECBAgQIAAAQIECBAgQIAAAQJGTz9AgAABAgQIECBAgAABAgQIECBAgEBKwOiZqlMYAgQIECBAgAABAgQIECBAgAABAgSMnn6AAAECBAgQIECAAAECBAgQIECAAIGUgNEzVacwBAgQIECAAAECBAgQIECAAAECBAgYPf0AAQIECBAgQIAAAQIECBAgQIAAAQIpAaNnqk5hCBAgQIAAAQIECBAgQIAAAQIECBAwevoBAgQIECBAgAABAgQIECBAgAABAgRSAkbPVJ3CECBAgAABAgQIECBAgAABAgQIECBg9PQDBAgQIECAAAECBAgQIECAAAECBAikBIyeqTqFIUCAAAECBAgQIECAAAECBAgQIEDA6OkHCBAgQIAAAQIECBAgQIAAAQIECBBICRg9U3UKQ4AAAQIECBAgQIAAAQIECBAgQICA0dMPECBAgAABAgQIECBAgAABAgQIECCQEjB6puoUhgABAgQIECBAgAABAgQIECBAgAABo6cfIECAAAECBAgQIECAAAECBAgQIEAgJWD0TNUpDAECBAgQIECAAAECBAgQIECAAAECRk8/QIAAAQIECBAgQIAAAQIECBAgQIBASsDomapTGAIECBAgQIAAAQIECBAgQIAAAQIEjJ5+gAABAgQIECBAgAABAgQIECBAgACBlIDRM1WnMAQIECBAgAABAgQIECBAgAABAgQIGD39AAECBAgQIECAAAECBAgQIECAAAECKQGjZ6pOYQgQIECAAAECBAgQIECAAAECBAgQMHr6AQIECBAgQIAAAQIECBAgQIAAAQIEUgJGz1SdwhAgQIAAAQIECBAgQIAAAQIECBAgYPT0AwQIECBAgAABAgQIECBAgAABAgQIpASMnqk6hSFAgAABAgQIECBAgAABAgQIECBAwOjpBwgQIECAAAECBAgQIECAAAECBAgQSAkYPVN1CkOAAAECBAgQIECAAAECBAgQIECAgNHTDxAgQIAAAQIECBAgQIAAAQIECBAgkBIweqbqFIYAAQIECBAgQIAAAQIECBAgQIAAAaOnHyBAgAABAgQIECBAgAABAgQIECBAICVg9EzVKQwBAgQIECBAgAABAgQIECBAgAABAkZPP0CAAAECBAgQIECAAAECBAgQIECAQErA6JmqUxgCBAgQIECAAAECBAgQIECAAAECBIyefoAAAQIECBAgQIAAAQIECBAgQIAAgZSA0TNVpzAECBAgQIAAAQIECBAgQIAAAQIECBg9/QABAgQIECBAgAABAgQIECBAgAABAikBo2eqTmEIECBAgAABAgQIECBAgAABAgQIEDB6+gECBAgQIECAAAECBAgQIECAAAECBFICRs9UncIQIECAAAECBAgQIECAAAECBAgQIGD09AMECBAgQIAAAQIECBAgQIAAAQIECKQEjJ6pOoUhQIAAAQIECBAgQIAAAQIECBAgQMDo6QcIECBAgAABAgQIECBAgAABAgQIEEgJGD1TdQpDgAABAgQIECBAgAABAgQIECBAgIDR0w8QIECAAAECBAgQIECAAAECBAgQIJASMHqm6hSGAAECBAgQIECAAAECBAgQIECAAAGjpx8gQIAAAQIECBAgQIAAAQIECBAgQCAlYPRM1SkMAQIECBAgQIAAAQIECBAgQIAAAQJGTz9AgAABAgQIECBAgAABAgQIECBAgEBKwOiZqlMYAgQIECBAgAABAgQIECBAgAABAgSMnn6AAAECBAgQIECAAAECBAgQIECAAIGUgNEzVacwBAgQIECAAAECBAgQIECAAAECBAgYPf0AAQIECBAgQIAAAQIECBAgQIAAAQIpAaNnqk5hCBAgQIAAAQIECBAgQIAAAQIECBAwevoBAgQIECBAgAABAgQIECBAgAABAgRSAkbPVJ3CECBAgAABAgQIECBAgAABAgQIECBg9PQDBAgQIECAAAECBAgQIECAAAECBAikBIyeqTqFIUCAAAECBAgQIECAAAECBAgQIEDA6OkHCBAgQIAAAQIECBAgQIAAAQIECBBICRg9U3UKQ4AAAQIECBAgQIAAAQIECBAgQICA0dMPECBAgAABAgQIECBAgAABAgQIECCQEjB6puoUhgABAgQIECBAgAABAgQIECBAgAABo6cfIECAAAECBAgQIECAAAECBAgQIEAgJWD0TNUpDAECBAgQIECAAAECBAgQIECAAAECRk8/QIAAAQIECBAgQIAAAQIECBAgQIBASsDomapTGAIECBAgQIAAAQIECBAgQIAAAQIEjJ5+gAABAgQIECBAgAABAgQIECBAgACBlIDRM1WnMAQIECBAgAABAgQIECBAgAABAgQIGD39AAECBAgQIECAAAECBAgQIECAAAECKQGjZ6pOYQgQIECAAAECBAgQIECAAAECBAgQMHr6AQIECBAgQIAAAQIECBAgQIAAAQIEUgJGz1SdwhAgQIAAAQIECBAgQIAAAQIECBAgYPT0AwQIECBAgAABAgQIECBAgAABAgQIpASMnqk6hSFAgAABAgQIECBAgAABAgQIECBAwOjpBwgQIECAAAECBAgQIECAAAECBAgQSAkYPVN1CkOAAAECBAgQIECAAAECBAgQIECAgNHTDxAgQIAAAQIECBAgQIAAAQIECBAgkBIweqbqFIYAAQIECBAgQIAAAQIECBAgQIAAAaOnHyBAgAABAgQIECBAgAABAgQIECBAICVg9EzVKQwBAgQIECBAgAABAgQIECBAgAABAkZPP0CAAAECBAgQIECAAAECBAgQIECAQErA6JmqUxgCBAgQIECAAAECBAgQIECAAAECBIyefoAAAQIECBAgQIAAAQIECBAgQIAAgZSA0TNVpzAECBAgQIAAAQIECBAgQIAAAQIECBg9/QABAgQIECBAgAABAgQIECBAgAABAikBo2eqTmEIECBAgAABAgQIECBAgAABAgQIEDB6+gECBAgQIECAAAECBAgQIECAAAECBFICRs9UncIQIECAAAECBAgQIECAAAECBAgQIGD09AMECBAgQIAAAQIECBAgQIAAAQIECKQEjJ6pOoUhQIAAAQIECBAgQIAAAQIECBAgQMDo6QcIECBAgAABAgQIECBAgAABAgQIEEgJGD1TdQpDgAABAgQIECBAgAABAgQIECBAgIDR0w8QIECAAAECBAgQIECAAAECBAgQIJASMHqm6hSGAAECBAgQIECAAAECBAgQIECAAAGjpx8gQIAAAQIECBAgQIAAAQIECBAgQCAlYPRM1SkMAQIECBAgQIAAAQIECBAgQIAAAQJGTz9AgAABAgQIECBAgAABAgQIECBAgEBKwOiZqlMYAgQIECBAgAABAgQIECBAgAABAgSMnn6AAAECBAgQIECAAAECBAgQIECAAIGUgNEzVacwBAgQIECAAAECBAgQIECAAAECBAgYPf0AAQIECBAgQIAAAQIECBAgQIAAAQIpAaNnqk5hCBAgQIAAAQIECBAgQIAAAQIECBAwevoBAgQIECBAgAABAgQIECBAgAABAgRSAkbPVJ3CECBAgAABAgQIECBAgAABAgQIECBg9PQDBAgQIECAAAECBAgQIECAAAECBAikBIyeqTqFIUCAAAECBAgQIECAAAECBAgQIEDA6OkHCBAgQIAAAQIECBAgQIAAAQIECBBICRg9U3UKQ4AAAQIECBAgQIAAAQIECBAgQICA0dMPECBAgAABAgQIECBAgAABAgQIECCQEjB6puoUhgABAgQIECBAgAABAgQIECBAgAABo6cfIECAAAECBAgQIECAAAECBAgQIEAgJWD0TNUpDAECBAgQIECAAAECBAgQIECAAAECRk8/QIAAAQIECBAgQIAAAQIECBAgQIBASsDomapTGAIECBAgQIAAAQIECBAgQIAAAQIEjJ5+gAABAgQIECBAgAABAgQIECBAgACBlIDRM1WnMAQIECBAgAABAgQIECBAgAABAgQIGD39AAECBAgQIECAAAECBAgQIECAAAECKQGjZ6pOYQgQIECAAAECBAgQIECAAAECBAgQMHr6AQIECBAgQIAAAQIECBAgQIAAAQIEUgJGz1SdwhAgQIAAAQIECBAgQIAAAQIECBAgYPT0AwQIECBAgAABAgQIECBAgAABAgQIpASMnqk6hSFAgAABAgQIECBAgAABAgQIECBAwOjpBwgQIECAAAECBAgQIECAAAECBAgQSAkYPVN1CkOAAAECBAgQIECAAAECBAgQIECAgNHTDxAgQIAAAQIECBAgQIAAAQIECBAgkBIweqbqFIYAAQIECBAgQIAAAQIECBAgQIAAAaOnHyBAgAABAgQIECBAgAABAgQIECBAICVg9EzVKQwBAgQIECBAgAABAgQIECBAgAABAkZPP0CAAAECBAgQIECAAAECBAgQIECAQErA6JmqUxgCBAgQIECAAAECBAgQIECAAAECBIyefoAAAQIECBAgQIAAAQIECBAgQIAAgZSA0TNVpzAECBAgQIAAAQIECBAgQIAAAQIECBg9/QABAgQIECBAgAABAgQIECBAgAABAikBo2eqTmEIECBAgAABAgQIECBAgAABAgQIEDB6+gECFY5XewAAIABJREFUBAgQIECAAAECBAgQIECAAAECBFICRs9UncIQIECAAAECBAgQIECAAAECBAgQIGD09AMECBAgQIAAAQIECBAgQIAAAQIECKQEjJ6pOoUhQIAAAQIECBAgQIAAAQIECBAgQMDo6QcIECBAgAABAgQIECBAgAABAgQIEEgJGD1TdQpDgAABAgQIECBAgAABAgQIECBAgIDR0w8QIECAAAECBAgQIECAAAECBAgQIJASMHqm6hSGAAECBAgQIECAAAECBAgQIECAAAGjpx8gQIAAAQIECBAgQIAAAQIECBAgQCAlYPRM1SkMAQIECBAgQIAAAQIECBAgQIAAAQJGTz9AgAABAgQIECBAgAABAgQIECBAgEBKwOiZqlMYAgQIECBAgAABAgQIECBAgAABAgSMnn6AAAECBAgQIECAAAECBAgQIECAAIGUgNEzVacwBAgQIECAAAECBAgQIECAAAECBAgYPf0AAQIECBAgQIAAAQIECBAgQIAAAQIpAaNnqk5hCBAgQIAAAQIECBAgQIAAAQIECBAwevoBAgQIECBAgAABAgQIECBAgAABAgRSAkbPVJ3CECBAgAABAgQIECBAgAABAgQIECBg9PQDBAgQIECAAAECBAgQIECAAAECBAikBIyeqTqFIUCAAAECBAgQIECAAAECBAgQIEDA6OkHCBAgQIAAAQIECBAgQIAAAQIECBBICRg9U3UKQ4AAAQIECBAgQIAAAQIECBAgQICA0dMPECBAgAABAgQIECBAgAABAgQIECCQEjB6puoUhgABAgQIECBAgAABAgQIECBAgAABo6cfIECAAAECBAgQIECAAAECBAgQIEAgJWD0TNUpDAECBAgQIECAAAECBAgQIECAAAECRk8/QIAAAQIECBAgQIAAAQIECBAgQIBASsDomapTGAIECBAgQIAAAQIECBAgQIAAAQIEjJ5+gAABAgQIECBAgAABAgQIECBAgACBlIDRM1WnMAQIECBAgAABAgQIECBAgAABAgQIGD39AAECBAgQIECAAAECBAgQIECAAAECKQGjZ6pOYQgQIECAAAECBAgQIECAAAECBAgQMHr6AQIECBAgQIAAAQIECBAgQIAAAQIEUgJGz1SdwhAgQIAAAQIECBAgQIAAAQIECBAgYPT0AwQIECBAgAABAgQIECBAgAABAgQIpASMnqk6hSFAgAABAgQIECBAgAABAgQIECBAwOjpBwgQIECAAAECBAgQIECAAAECBAgQSAkYPVN1CkOAAAECBAgQIECAAAECBAgQIECAgNHTDxAgQIAAAQIECBAgQIAAAQIECBAgkBIweqbqFIYAAQIECBAgQIAAAQIECBAgQIAAAaOnHyBAgAABAgQIECBAgAABAgQIECBAICVg9EzVKQwBAgQIECBAgAABAgQIECBAgAABAkZPP0CAAAECBAgQIECAAAECBAgQIECAQErA6JmqUxgCBAgQIECAAAECBAgQIECAAAECBIyefoAAAQIECBAgQIAAAQIECBAgQIAAgZSA0TNVpzAECBAgQIAAAQIECBAgQIAAAQIECBg9/QABAgQIECBAgAABAgQIECBAgAABAikBo2eqTmEIECBAgAABAgQIECBAgAABAgQIEDB6+gECBAgQIECAAAECBAgQIECAAAECBFICRs9UncIQIECAAAECBAgQIECAAAECBAgQIGD09AMECBAgQIAAAQIECBAgQIAAAQIECKQEjJ6pOoUhQIAAAQIECBAgQIAAAQIECBAgQMDo6QcIECBAgAABAgQIECBAgAABAgQIEEgJGD1TdQpDgAABAgQIECBAgAABAgQIECBAgIDR0w8QIECAAAECBAgQIECAAAECBAgQIJASMHqm6hSGAAECBAgQIECAAAECBAgQIECAAAGjpx8gQIAAAQIECBAgQIAAAQIECBAgQCAlYPRM1SkMAQIECBAgQIAAAQIECBAgQIAAAQJGTz9AgAABAgQIECBAgAABAgQIECBAgEBKwOiZqlMYAgQIECBAgAABAgQIECBAgAABAgSMnn6AAAECBAgQIECAAAECBAgQIECAAIGUgNEzVacwBAgQIECAAAECBAgQIECAAAECBAgYPf0AAQIECBAgQIAAAQIECBAgQIAAAQIpAaNnqk5hCBAgQIAAAQIECBAgQIAAAQIECBAwevoBAgQIECBAgAABAgQIECBAgAABAgRSAkbPVJ3CECBAgAABAgQIECBAgAABAgQIECBg9PQDBAgQIECAAAECBAgQIECAAAECBAikBIyeqTqFIUCAAAECBAgQIECAAAECBAgQIEDA6OkHCBAgQIAAAQIECBAgQIAAAQIECBBICRg9U3UKQ4AAAQIECBAgQIAAAQIECBAgQICA0dMPECBAgAABAgQIECBAgAABAgQIECCQEjB6puoUhgABAgQIECBAgAABAgQIECBAgAABo6cfIECAAAECBAgQIECAAAECBAgQIEAgJWD0TNUpDAECBAgQIECAAAECBAgQIECAAAECRk8/QIAAAQIECBAgQIAAAQIECBAgQIBASsDomapTGAIECBAgQIAAAQIECBAgQIAAAQIEjJ5+gAABAgQIECBAgAABAgQIECBAgACBlIDRM1WnMAQIECBAgAABAgQIECBAgAABAgQIGD39AAECBAgQIECAAAECBAgQIECAAAECKQGjZ6pOYQgQIECAAAECBAgQIECAAAECBAgQMHr6AQIECBAgQIAAAQIECBAgQIAAAQIEUgJGz1SdwhAgQIAAAQIECBAgQIAAAQIECBAgYPT0AwQIECBAgAABAgQIECBAgAABAgQIpASMnqk6hSFAgAABAgQIECBAgAABAgQIECBAwOjpBwgQIECAAAECBAgQIECAAAECBAgQSAkYPVN1CkOAAAECBAgQIECAAAECBAgQIECAgNHTDxAgQIAAAQIECBAgQIAAAQIECBAgkBIweqbqFIYAAQIECBAgQIAAAQIECBAgQIAAAaOnHyBAgAABAgQIECBAgAABAgQIECBAICVg9EzVKQwBAgQIECBAgAABAgQIECBAgAABAkZPP0CAAAECBAgQIECAAAECBAgQIECAQErA6JmqUxgCBAgQIECAAAECBAgQIECAAAECBIyefoAAAQIECBAgQIAAAQIECBAgQIAAgZSA0TNVpzAECBAgQIAAAQIECBAgQIAAAQIECBg9/QABAgQIECBAgAABAgQIECBAgAABAikBo2eqTmEIECBAgAABAgQIECBAgAABAgQIEDB6+gECBAgQIECAAAECBAgQIECAAAECBFICRs9UncIQIECAAAECBAgQIECAAAECBAgQIGD09AMECBAgQIAAAQIECBAgQIAAAQIECKQEjJ6pOoUhQIAAAQIECBAgQIAAAQIECBAgQMDo6QcIECBAgAABAgQIECBAgAABAgQIEEgJGD1TdQpDgAABAgQIECBAgAABAgQIECBAgIDR0w8QIECAAAECBAgQIECAAAECBAgQIJASMHqm6hSGAAECBAgQIECAAAECBAgQIECAAAGjpx8gQIAAAQIECBAgQIAAAQIECBAgQCAlYPRM1SkMAQIECBAgQIAAAQIECBAgQIAAAQJGTz9AgAABAgQIECBAgAABAgQIECBAgEBKwOiZqlMYAgQIECBAgAABAgQIECBAgAABAgSMnn6AAAECBAgQIECAAAECBAgQIECAAIGUgNEzVacwBAgQIECAAAECBAgQIECAAAECBAgYPf0AAQIECBAgQIAAAQIECBAgQIAAAQIpAaNnqk5hCBAgQIAAAQIECBAgQIAAAQIECBAwevoBAgQIECBAgAABAgQIECBAgAABAgRSAkbPVJ3CECBAgAABAgQIECBAgAABAgQIECBg9PQDBAgQIECAAAECBAgQIECAAAECBAikBIyeqTqFIUCAAAECBAgQIECAAAECBAgQIEDA6OkHCBAgQIAAAQIECBAgQIAAAQIECBBICRg9U3UKQ4AAAQIECBAgQIAAAQIECBAgQICA0dMPECBAgAABAgQIECBAgAABAgQIECCQEjB6puoUhgABAgQIECBAgAABAgQIECBAgAABo6cfIECAAAECBAgQIECAAAECBAgQIEAgJWD0TNUpDAECBAgQIECAAAECBAgQIECAAAECRk8/QIAAAQIECBAgQIAAAQIECBAgQIBASsDomapTGAIECBAgQIAAAQIECBAgQIAAAQIEjJ5+gAABAgQIECBAgAABAgQIECBAgACBlIDRM1WnMAQIECBAgAABAgQIECBAgAABAgQIGD39AAECBAgQIECAAAECBAgQIECAAAECKQGjZ6pOYQgQIECAAAECBAgQIECAAAECBAgQMHr6AQIECBAgQIAAAQIECBAgQIAAAQIEUgJGz1SdwhAgQIAAAQIECBAgQIAAAQIECBAgYPT0AwQIECBAgAABAgQIECBAgAABAgQIpASMnqk6hSFAgAABAgQIECBAgAABAgQIECBAwOjpBwgQIECAAAECBAgQIECAAAECBAgQSAkYPVN1CkOAAAECBAgQIECAAAECBAgQIECAgNHTDxAgQIAAAQIECBAgQIAAAQIECBAgkBIweqbqFIYAAQIECBAgQIAAAQIECBAgQIAAAaOnHyBAgAABAgQIECBAgAABAgQIECBAICVg9EzVKQwBAgQIECBAgAABAgQIECBAgAABAkZPP0CAAAECBAgQIECAAAECBAgQIECAQErA6JmqUxgCBAgQIECAAAECBAgQIECAAAEC344dFAEAwDAI8+8aH1wkLOsL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L7PU89AAAgAElEQVQ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aX+7EAAAUiSURBVA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QPVfvdAwBAgQIECBAgAABAgQIECBAgAABAqKnDRAgQIAAAQIECBAgQIAAAQIECBAgsBIIdt0FNjOsdI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6" descr="save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2" y="1"/>
            <a:ext cx="9148772" cy="329571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95718"/>
            <a:ext cx="9144000" cy="36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688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"/>
          <a:stretch/>
        </p:blipFill>
        <p:spPr>
          <a:xfrm>
            <a:off x="0" y="1"/>
            <a:ext cx="9144000" cy="4800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00600"/>
            <a:ext cx="9144000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839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81635"/>
            <a:ext cx="9144000" cy="47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0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El </a:t>
            </a:r>
            <a:r>
              <a:rPr lang="es-E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PbR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-SED en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México</a:t>
            </a:r>
            <a:b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</a:b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SED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Soberana Sans Bold"/>
            </a:endParaRPr>
          </a:p>
        </p:txBody>
      </p:sp>
      <p:sp>
        <p:nvSpPr>
          <p:cNvPr id="4" name="CuadroTexto 9"/>
          <p:cNvSpPr txBox="1"/>
          <p:nvPr/>
        </p:nvSpPr>
        <p:spPr>
          <a:xfrm>
            <a:off x="502215" y="1654380"/>
            <a:ext cx="31908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latin typeface="Soberana Sans" pitchFamily="50" charset="0"/>
              </a:rPr>
              <a:t>Sistema de Evaluación del Desempeño: </a:t>
            </a:r>
            <a:r>
              <a:rPr lang="es-MX" sz="1600" dirty="0">
                <a:latin typeface="Soberana Sans" pitchFamily="50" charset="0"/>
              </a:rPr>
              <a:t>el conjunto de elementos metodológicos que permiten realizar una </a:t>
            </a:r>
            <a:r>
              <a:rPr lang="es-MX" sz="1600" b="1" dirty="0">
                <a:latin typeface="Soberana Sans" pitchFamily="50" charset="0"/>
              </a:rPr>
              <a:t>valoración objetiva del desempeño </a:t>
            </a:r>
            <a:r>
              <a:rPr lang="es-MX" sz="1600" dirty="0">
                <a:latin typeface="Soberana Sans" pitchFamily="50" charset="0"/>
              </a:rPr>
              <a:t>de los programas, bajo los principios de verificación del grado de </a:t>
            </a:r>
            <a:r>
              <a:rPr lang="es-MX" sz="1600" b="1" dirty="0">
                <a:latin typeface="Soberana Sans" pitchFamily="50" charset="0"/>
              </a:rPr>
              <a:t>cumplimiento de metas y objetivos</a:t>
            </a:r>
            <a:r>
              <a:rPr lang="es-MX" sz="1600" dirty="0">
                <a:latin typeface="Soberana Sans" pitchFamily="50" charset="0"/>
              </a:rPr>
              <a:t>, con base en </a:t>
            </a:r>
            <a:r>
              <a:rPr lang="es-MX" sz="1600" b="1" dirty="0">
                <a:latin typeface="Soberana Sans" pitchFamily="50" charset="0"/>
              </a:rPr>
              <a:t>indicadores</a:t>
            </a:r>
            <a:r>
              <a:rPr lang="es-MX" sz="1600" dirty="0">
                <a:latin typeface="Soberana Sans" pitchFamily="50" charset="0"/>
              </a:rPr>
              <a:t> estratégicos y de gestión que permitan conocer el </a:t>
            </a:r>
            <a:r>
              <a:rPr lang="es-MX" sz="1600" b="1" dirty="0">
                <a:latin typeface="Soberana Sans" pitchFamily="50" charset="0"/>
              </a:rPr>
              <a:t>impacto social de los programas y de los proyectos</a:t>
            </a:r>
            <a:r>
              <a:rPr lang="es-MX" sz="1600" dirty="0" smtClean="0">
                <a:latin typeface="Soberana Sans" pitchFamily="50" charset="0"/>
              </a:rPr>
              <a:t>;</a:t>
            </a:r>
          </a:p>
          <a:p>
            <a:pPr algn="just"/>
            <a:endParaRPr lang="es-MX" sz="1600" dirty="0">
              <a:latin typeface="Soberana Sans" pitchFamily="50" charset="0"/>
            </a:endParaRPr>
          </a:p>
          <a:p>
            <a:pPr algn="r"/>
            <a:r>
              <a:rPr lang="es-MX" sz="1600" i="1" dirty="0">
                <a:latin typeface="Soberana Sans" pitchFamily="50" charset="0"/>
              </a:rPr>
              <a:t>LFPRH, Art. 2 Frac. LI</a:t>
            </a:r>
            <a:r>
              <a:rPr lang="es-MX" sz="1600" i="1" dirty="0" smtClean="0">
                <a:latin typeface="Soberana Sans" pitchFamily="50" charset="0"/>
              </a:rPr>
              <a:t>.</a:t>
            </a:r>
            <a:endParaRPr lang="es-MX" sz="1600" i="1" dirty="0">
              <a:latin typeface="Soberana Sans" pitchFamily="50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057096" y="1626624"/>
            <a:ext cx="4743258" cy="4188239"/>
          </a:xfrm>
          <a:prstGeom prst="roundRect">
            <a:avLst>
              <a:gd name="adj" fmla="val 61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latin typeface="Soberana Sans" pitchFamily="50" charset="0"/>
              </a:rPr>
              <a:t>Conocer los resultados de la aplicación de los recursos públicos federales y el impacto social de los programas y de los proyectos.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latin typeface="Soberana Sans" pitchFamily="50" charset="0"/>
              </a:rPr>
              <a:t>Identificar la eficiencia, economía, eficacia, cobertura, equidad y calidad del gasto público.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latin typeface="Soberana Sans" pitchFamily="50" charset="0"/>
              </a:rPr>
              <a:t>Proveer de información de desempeño para la toma de decisiones.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latin typeface="Soberana Sans" pitchFamily="50" charset="0"/>
              </a:rPr>
              <a:t>Vincular la planeación, programación, </a:t>
            </a:r>
            <a:r>
              <a:rPr lang="es-MX" sz="1600" dirty="0" err="1">
                <a:latin typeface="Soberana Sans" pitchFamily="50" charset="0"/>
              </a:rPr>
              <a:t>presupuestación</a:t>
            </a:r>
            <a:r>
              <a:rPr lang="es-MX" sz="1600" dirty="0">
                <a:latin typeface="Soberana Sans" pitchFamily="50" charset="0"/>
              </a:rPr>
              <a:t>, seguimiento, ejercicio de los recursos y la evaluación de las políticas públicas y los Programas presupuestarios.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latin typeface="Soberana Sans" pitchFamily="50" charset="0"/>
              </a:rPr>
              <a:t>Impulsar el Presupuesto basado en Resultados (</a:t>
            </a:r>
            <a:r>
              <a:rPr lang="es-MX" sz="1600" dirty="0" err="1">
                <a:latin typeface="Soberana Sans" pitchFamily="50" charset="0"/>
              </a:rPr>
              <a:t>PbR</a:t>
            </a:r>
            <a:r>
              <a:rPr lang="es-MX" sz="1600" dirty="0">
                <a:latin typeface="Soberana Sans" pitchFamily="50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380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" y="857250"/>
            <a:ext cx="90991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389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09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969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7235705" cy="2514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29" y="3333154"/>
            <a:ext cx="6546319" cy="26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257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" y="857250"/>
            <a:ext cx="7012860" cy="29860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86" y="3546430"/>
            <a:ext cx="5948283" cy="24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026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87729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732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228"/>
            <a:ext cx="9124524" cy="36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050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9966"/>
            <a:ext cx="9157190" cy="49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428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764"/>
            <a:ext cx="9141745" cy="36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438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620"/>
            <a:ext cx="9143477" cy="462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739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8588" y="1378423"/>
            <a:ext cx="5773004" cy="429904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149522" y="5877843"/>
            <a:ext cx="5272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https://tpresupuestaria.typeform.com/to/r8xTkO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http://transparenciapresupuestaria.Gob.mx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74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3893269" y="1332564"/>
            <a:ext cx="4051300" cy="418908"/>
          </a:xfrm>
          <a:prstGeom prst="roundRect">
            <a:avLst>
              <a:gd name="adj" fmla="val 5129"/>
            </a:avLst>
          </a:prstGeom>
          <a:ln w="38100"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500"/>
              </a:lnSpc>
            </a:pPr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Planeación orientada a resultados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609684" y="1876005"/>
            <a:ext cx="3616960" cy="418908"/>
          </a:xfrm>
          <a:prstGeom prst="roundRect">
            <a:avLst>
              <a:gd name="adj" fmla="val 5129"/>
            </a:avLst>
          </a:prstGeom>
          <a:ln w="38100"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500"/>
              </a:lnSpc>
            </a:pPr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Presupuesto por resultados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784478" y="2419446"/>
            <a:ext cx="3616960" cy="418908"/>
          </a:xfrm>
          <a:prstGeom prst="roundRect">
            <a:avLst>
              <a:gd name="adj" fmla="val 5129"/>
            </a:avLst>
          </a:prstGeom>
          <a:ln w="38100"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500"/>
              </a:lnSpc>
            </a:pPr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Gestión financiera pública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4609684" y="2943273"/>
            <a:ext cx="3616960" cy="418908"/>
          </a:xfrm>
          <a:prstGeom prst="roundRect">
            <a:avLst>
              <a:gd name="adj" fmla="val 5129"/>
            </a:avLst>
          </a:prstGeom>
          <a:ln w="38100"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500"/>
              </a:lnSpc>
            </a:pPr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Gestión de programas y proyectos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3893269" y="3506328"/>
            <a:ext cx="4051300" cy="418908"/>
          </a:xfrm>
          <a:prstGeom prst="roundRect">
            <a:avLst>
              <a:gd name="adj" fmla="val 5129"/>
            </a:avLst>
          </a:prstGeom>
          <a:ln w="38100"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500"/>
              </a:lnSpc>
            </a:pPr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Monitoreo y evaluación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8"/>
          <p:cNvSpPr txBox="1"/>
          <p:nvPr/>
        </p:nvSpPr>
        <p:spPr>
          <a:xfrm>
            <a:off x="433677" y="77449"/>
            <a:ext cx="836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Bold"/>
              </a:defRPr>
            </a:lvl1pPr>
          </a:lstStyle>
          <a:p>
            <a:r>
              <a:rPr lang="es-MX" dirty="0"/>
              <a:t>Índice GpRD - BID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307352" y="1413403"/>
            <a:ext cx="3616960" cy="2405595"/>
          </a:xfrm>
          <a:prstGeom prst="roundRect">
            <a:avLst>
              <a:gd name="adj" fmla="val 50000"/>
            </a:avLst>
          </a:prstGeom>
          <a:ln w="38100">
            <a:solidFill>
              <a:srgbClr val="74958C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95350" algn="ctr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Valora las capacidades institucionales de los países, con base en cinco pilares del ciclo de gestión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39988" y="6498574"/>
            <a:ext cx="75603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latin typeface="Soberana Sans" panose="02000000000000000000" pitchFamily="50" charset="0"/>
              </a:rPr>
              <a:t>https://publications.iadb.org/bitstream/handle/11319/6960/Construyendo-gobiernos-efectivos.pdf?sequence=1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179" y="1186398"/>
            <a:ext cx="1892236" cy="2838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Rectángulo redondeado 12"/>
          <p:cNvSpPr/>
          <p:nvPr/>
        </p:nvSpPr>
        <p:spPr>
          <a:xfrm>
            <a:off x="994545" y="4445064"/>
            <a:ext cx="6818630" cy="1805047"/>
          </a:xfrm>
          <a:prstGeom prst="roundRect">
            <a:avLst>
              <a:gd name="adj" fmla="val 5129"/>
            </a:avLst>
          </a:prstGeom>
          <a:solidFill>
            <a:srgbClr val="325C5F"/>
          </a:solidFill>
          <a:ln w="38100"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Soberana Sans" panose="02000000000000000000" pitchFamily="50" charset="0"/>
                <a:cs typeface="Soberana Sans regular"/>
              </a:rPr>
              <a:t>En </a:t>
            </a:r>
            <a:r>
              <a:rPr lang="es-MX" b="1" dirty="0" smtClean="0">
                <a:solidFill>
                  <a:schemeClr val="bg1"/>
                </a:solidFill>
                <a:latin typeface="Soberana Sans" panose="02000000000000000000" pitchFamily="50" charset="0"/>
                <a:cs typeface="Soberana Sans regular"/>
              </a:rPr>
              <a:t>2010</a:t>
            </a:r>
            <a:r>
              <a:rPr lang="es-MX" dirty="0" smtClean="0">
                <a:solidFill>
                  <a:schemeClr val="bg1"/>
                </a:solidFill>
                <a:latin typeface="Soberana Sans" panose="02000000000000000000" pitchFamily="50" charset="0"/>
                <a:cs typeface="Soberana Sans regular"/>
              </a:rPr>
              <a:t>, México obtuvo un Índice de GpRD de 3.2, lo que lo ubicó en la cuarta posición, sólo después de Chile (3.9), Brasil (3.7) y Colombia (3.2) . </a:t>
            </a:r>
          </a:p>
          <a:p>
            <a:pPr marL="285750" indent="-28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Soberana Sans" panose="02000000000000000000" pitchFamily="50" charset="0"/>
                <a:cs typeface="Soberana Sans regular"/>
              </a:rPr>
              <a:t>En </a:t>
            </a:r>
            <a:r>
              <a:rPr lang="es-MX" b="1" dirty="0" smtClean="0">
                <a:solidFill>
                  <a:schemeClr val="bg1"/>
                </a:solidFill>
                <a:latin typeface="Soberana Sans" panose="02000000000000000000" pitchFamily="50" charset="0"/>
                <a:cs typeface="Soberana Sans regular"/>
              </a:rPr>
              <a:t>2015</a:t>
            </a:r>
            <a:r>
              <a:rPr lang="es-MX" dirty="0" smtClean="0">
                <a:solidFill>
                  <a:schemeClr val="bg1"/>
                </a:solidFill>
                <a:latin typeface="Soberana Sans" panose="02000000000000000000" pitchFamily="50" charset="0"/>
                <a:cs typeface="Soberana Sans regular"/>
              </a:rPr>
              <a:t>, México obtuvo un Índice de 4.0, ubicado en la segunda posición, </a:t>
            </a:r>
            <a:r>
              <a:rPr lang="es-MX" dirty="0" smtClean="0">
                <a:solidFill>
                  <a:schemeClr val="bg1"/>
                </a:solidFill>
                <a:latin typeface="Soberana Sans" panose="02000000000000000000" pitchFamily="50" charset="0"/>
                <a:cs typeface="Soberana Sans regular"/>
              </a:rPr>
              <a:t>solo </a:t>
            </a:r>
            <a:r>
              <a:rPr lang="es-MX" dirty="0" smtClean="0">
                <a:solidFill>
                  <a:schemeClr val="bg1"/>
                </a:solidFill>
                <a:latin typeface="Soberana Sans" panose="02000000000000000000" pitchFamily="50" charset="0"/>
                <a:cs typeface="Soberana Sans regular"/>
              </a:rPr>
              <a:t>después de Chile (4.1). </a:t>
            </a:r>
            <a:endParaRPr lang="es-MX" dirty="0">
              <a:solidFill>
                <a:schemeClr val="bg1"/>
              </a:solidFill>
              <a:latin typeface="Soberana Sans" panose="02000000000000000000" pitchFamily="50" charset="0"/>
              <a:cs typeface="Soberana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57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74700" y="2914116"/>
            <a:ext cx="7694182" cy="1071030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774700" y="1065530"/>
            <a:ext cx="7771094" cy="54495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Características, elementos y procesos del </a:t>
            </a: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PbR-SED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_tradnl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Instrumentos del PbR-SED</a:t>
            </a:r>
          </a:p>
          <a:p>
            <a:pPr lvl="0">
              <a:spcBef>
                <a:spcPct val="20000"/>
              </a:spcBef>
            </a:pPr>
            <a:endParaRPr lang="es-MX" sz="2800" b="1" dirty="0" smtClean="0">
              <a:solidFill>
                <a:prstClr val="black">
                  <a:lumMod val="65000"/>
                  <a:lumOff val="35000"/>
                </a:prstClr>
              </a:solidFill>
              <a:latin typeface="Soberana Sans" panose="02000000000000000000" pitchFamily="50" charset="0"/>
            </a:endParaRP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El </a:t>
            </a: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PbR-SED en Entidades Federativas y Municipios</a:t>
            </a: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s-MX" sz="2000" dirty="0" smtClean="0">
              <a:solidFill>
                <a:prstClr val="black">
                  <a:lumMod val="65000"/>
                  <a:lumOff val="35000"/>
                </a:prstClr>
              </a:solidFill>
              <a:latin typeface="Soberana Sans" panose="02000000000000000000" pitchFamily="50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El Gasto Federalizado</a:t>
            </a:r>
          </a:p>
          <a:p>
            <a:pPr lvl="1">
              <a:spcBef>
                <a:spcPct val="20000"/>
              </a:spcBef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Características y su monitoreo y evaluación en Entidades Federativas y Municipios</a:t>
            </a:r>
          </a:p>
          <a:p>
            <a:pPr lvl="1">
              <a:spcBef>
                <a:spcPct val="20000"/>
              </a:spcBef>
            </a:pPr>
            <a:endParaRPr lang="es-MX" sz="2000" dirty="0">
              <a:solidFill>
                <a:prstClr val="black">
                  <a:lumMod val="65000"/>
                  <a:lumOff val="35000"/>
                </a:prstClr>
              </a:solidFill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6553200" y="6124334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30178"/>
            <a:ext cx="8229600" cy="696912"/>
          </a:xfrm>
        </p:spPr>
        <p:txBody>
          <a:bodyPr>
            <a:normAutofit fontScale="90000"/>
          </a:bodyPr>
          <a:lstStyle/>
          <a:p>
            <a:r>
              <a:rPr lang="es-MX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Marco Normativo del </a:t>
            </a:r>
            <a:r>
              <a:rPr lang="es-MX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PbR</a:t>
            </a:r>
            <a:r>
              <a:rPr lang="es-MX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-SED y del Informe de </a:t>
            </a:r>
            <a:r>
              <a:rPr lang="es-MX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Avance </a:t>
            </a:r>
            <a:r>
              <a:rPr lang="es-MX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en su </a:t>
            </a:r>
            <a:r>
              <a:rPr lang="es-MX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Implementación </a:t>
            </a:r>
            <a:r>
              <a:rPr lang="es-MX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en Entidades Federativas </a:t>
            </a:r>
          </a:p>
        </p:txBody>
      </p:sp>
      <p:sp>
        <p:nvSpPr>
          <p:cNvPr id="6" name="11 CuadroTexto"/>
          <p:cNvSpPr txBox="1"/>
          <p:nvPr/>
        </p:nvSpPr>
        <p:spPr>
          <a:xfrm>
            <a:off x="394662" y="967902"/>
            <a:ext cx="822960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 defTabSz="914400"/>
            <a:r>
              <a:rPr lang="es-MX" sz="2000" b="1" dirty="0">
                <a:solidFill>
                  <a:srgbClr val="FFFFFF"/>
                </a:solidFill>
                <a:latin typeface="Calibri" panose="020F0502020204030204" pitchFamily="34" charset="0"/>
                <a:cs typeface="Soberana Sans regular"/>
              </a:rPr>
              <a:t>Artículo 134 de la Constitución Política de los Estados Unidos </a:t>
            </a:r>
            <a:r>
              <a:rPr lang="es-MX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Soberana Sans regular"/>
              </a:rPr>
              <a:t>Mexicanos</a:t>
            </a:r>
            <a:endParaRPr lang="es-MX" sz="2000" b="1" dirty="0">
              <a:solidFill>
                <a:srgbClr val="FFFFFF"/>
              </a:solidFill>
              <a:latin typeface="Calibri" panose="020F0502020204030204" pitchFamily="34" charset="0"/>
              <a:cs typeface="Soberana Sans regular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79650" y="2769805"/>
            <a:ext cx="2315544" cy="27447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Calibri" panose="020F0502020204030204" pitchFamily="34" charset="0"/>
              </a:rPr>
              <a:t>LCF</a:t>
            </a:r>
            <a:endParaRPr lang="es-MX" sz="1400" b="1" dirty="0">
              <a:latin typeface="Calibri" panose="020F05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78789" y="3044279"/>
            <a:ext cx="2316405" cy="10682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s-MX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Art</a:t>
            </a:r>
            <a:r>
              <a:rPr lang="es-MX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s-MX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49  </a:t>
            </a:r>
            <a:r>
              <a:rPr lang="es-MX" sz="13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El ejercicio de los recursos deberá sujetarse a la evaluación del desempeño al que hace referencia el art. 110 de la LFPRH.</a:t>
            </a:r>
            <a:endParaRPr lang="es-MX" sz="13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077289" y="2743017"/>
            <a:ext cx="2533824" cy="29739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Calibri" panose="020F0502020204030204" pitchFamily="34" charset="0"/>
              </a:rPr>
              <a:t>LGCG</a:t>
            </a:r>
            <a:endParaRPr lang="es-MX" sz="1400" b="1" dirty="0">
              <a:latin typeface="Calibri" panose="020F050202020403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997779" y="2743017"/>
            <a:ext cx="2495267" cy="29739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Calibri" panose="020F0502020204030204" pitchFamily="34" charset="0"/>
              </a:rPr>
              <a:t>CONAC</a:t>
            </a:r>
            <a:endParaRPr lang="es-MX" sz="1400" b="1" dirty="0">
              <a:latin typeface="Calibri" panose="020F050202020403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077289" y="3040408"/>
            <a:ext cx="2533824" cy="36851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s-MX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Art. 54 </a:t>
            </a:r>
            <a:r>
              <a:rPr lang="es-MX" sz="13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información presupuestaria debe incluir los resultados de la evaluación del desempeño, para ello se deben utilizar indicadores que midan cumplimiento de objetivos.</a:t>
            </a:r>
          </a:p>
          <a:p>
            <a:pPr lvl="0"/>
            <a:endParaRPr lang="es-MX" sz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s-MX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Art. 79</a:t>
            </a:r>
            <a:r>
              <a:rPr lang="es-MX" sz="13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Deberán publicar su PAE, así como los indicadores de desempeño</a:t>
            </a:r>
            <a:r>
              <a:rPr lang="es-MX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lvl="0"/>
            <a:endParaRPr lang="es-MX" sz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s-MX" sz="13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Art</a:t>
            </a:r>
            <a:r>
              <a:rPr lang="es-MX" sz="13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. 80 </a:t>
            </a:r>
            <a:r>
              <a:rPr lang="es-MX" sz="13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SHCP deberá hacer entrega a la Cámara de Diputados un Informe </a:t>
            </a:r>
            <a:r>
              <a:rPr lang="es-MX" sz="13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del Avance alcanzado en la Implementación y operación del </a:t>
            </a:r>
            <a:r>
              <a:rPr lang="es-MX" sz="1300" b="1" u="sng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PbR</a:t>
            </a:r>
            <a:r>
              <a:rPr lang="es-MX" sz="13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-SED </a:t>
            </a:r>
            <a:r>
              <a:rPr lang="es-MX" sz="13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(último día hábil de abril).</a:t>
            </a:r>
            <a:endParaRPr lang="es-MX" sz="13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012068" y="3068983"/>
            <a:ext cx="2495267" cy="38175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s-MX" sz="1300" dirty="0">
                <a:solidFill>
                  <a:schemeClr val="tx1"/>
                </a:solidFill>
                <a:latin typeface="Calibri" panose="020F0502020204030204" pitchFamily="34" charset="0"/>
              </a:rPr>
              <a:t>Lineamientos sobre </a:t>
            </a:r>
            <a:r>
              <a:rPr lang="es-MX" sz="13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los </a:t>
            </a:r>
            <a:r>
              <a:rPr lang="es-MX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Indicadores </a:t>
            </a:r>
            <a:r>
              <a:rPr lang="es-MX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para Medir los Avances Físicos y Financieros </a:t>
            </a:r>
            <a:r>
              <a:rPr lang="es-MX" sz="1300" dirty="0">
                <a:solidFill>
                  <a:schemeClr val="tx1"/>
                </a:solidFill>
                <a:latin typeface="Calibri" panose="020F0502020204030204" pitchFamily="34" charset="0"/>
              </a:rPr>
              <a:t>relacionados con los Recursos Públicos Federales.</a:t>
            </a:r>
          </a:p>
          <a:p>
            <a:pPr lvl="0"/>
            <a:r>
              <a:rPr lang="es-MX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s-MX" sz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s-MX" sz="13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Lineamientos </a:t>
            </a:r>
            <a:r>
              <a:rPr lang="es-MX" sz="1300" dirty="0">
                <a:solidFill>
                  <a:schemeClr val="tx1"/>
                </a:solidFill>
                <a:latin typeface="Calibri" panose="020F0502020204030204" pitchFamily="34" charset="0"/>
              </a:rPr>
              <a:t>para la construcción y diseño de </a:t>
            </a:r>
            <a:r>
              <a:rPr lang="es-MX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indicadores de desempeño mediante la Metodología de Marco Lógico.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es-MX" sz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s-MX" sz="13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Norma </a:t>
            </a:r>
            <a:r>
              <a:rPr lang="es-MX" sz="1300" dirty="0">
                <a:solidFill>
                  <a:schemeClr val="tx1"/>
                </a:solidFill>
                <a:latin typeface="Calibri" panose="020F0502020204030204" pitchFamily="34" charset="0"/>
              </a:rPr>
              <a:t>para establecer el formato para la </a:t>
            </a:r>
            <a:r>
              <a:rPr lang="es-MX" sz="1300" b="1" dirty="0">
                <a:solidFill>
                  <a:schemeClr val="tx1"/>
                </a:solidFill>
                <a:latin typeface="Calibri" panose="020F0502020204030204" pitchFamily="34" charset="0"/>
              </a:rPr>
              <a:t>difusión de los resultados de las evaluaciones </a:t>
            </a:r>
            <a:r>
              <a:rPr lang="es-MX" sz="1300" dirty="0">
                <a:solidFill>
                  <a:schemeClr val="tx1"/>
                </a:solidFill>
                <a:latin typeface="Calibri" panose="020F0502020204030204" pitchFamily="34" charset="0"/>
              </a:rPr>
              <a:t>de los recursos federales ministrados a las entidades federativas</a:t>
            </a:r>
          </a:p>
          <a:p>
            <a:pPr lvl="0"/>
            <a:endParaRPr lang="es-MX" sz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594811" y="1505349"/>
            <a:ext cx="4748714" cy="10735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Soberana Sans regular"/>
              </a:rPr>
              <a:t>Asignación y uso </a:t>
            </a:r>
            <a:r>
              <a:rPr lang="es-MX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Soberana Sans regular"/>
              </a:rPr>
              <a:t>de recursos con eficiencia eficacia, economía, transparencia y honradez, para satisfacer los objetivos a los que estén destinados</a:t>
            </a:r>
            <a:r>
              <a:rPr lang="es-MX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Soberana Sans regular"/>
              </a:rPr>
              <a:t>.</a:t>
            </a:r>
            <a:endParaRPr lang="es-MX" sz="16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cs typeface="Soberana Sans regular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997780" y="1478583"/>
            <a:ext cx="2443622" cy="10735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Soberana Sans regular"/>
              </a:rPr>
              <a:t>Resultados del uso de los recursos, evaluados por instancias técnicas.</a:t>
            </a:r>
          </a:p>
        </p:txBody>
      </p:sp>
    </p:spTree>
    <p:extLst>
      <p:ext uri="{BB962C8B-B14F-4D97-AF65-F5344CB8AC3E}">
        <p14:creationId xmlns:p14="http://schemas.microsoft.com/office/powerpoint/2010/main" val="23643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433677" y="77449"/>
            <a:ext cx="836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Bold"/>
              </a:defRPr>
            </a:lvl1pPr>
          </a:lstStyle>
          <a:p>
            <a:r>
              <a:rPr lang="es-ES_tradnl" dirty="0" smtClean="0"/>
              <a:t>Diagnóstico PbR-SED</a:t>
            </a:r>
            <a:endParaRPr lang="es-MX" dirty="0"/>
          </a:p>
        </p:txBody>
      </p:sp>
      <p:sp>
        <p:nvSpPr>
          <p:cNvPr id="6" name="Rectangle 2"/>
          <p:cNvSpPr/>
          <p:nvPr/>
        </p:nvSpPr>
        <p:spPr>
          <a:xfrm>
            <a:off x="471737" y="1125218"/>
            <a:ext cx="820052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regular"/>
                <a:cs typeface="Soberana Sans regular"/>
              </a:rPr>
              <a:t>Diagnósticos realizados</a:t>
            </a:r>
            <a:endParaRPr lang="es-MX" sz="2400" dirty="0" smtClean="0">
              <a:solidFill>
                <a:srgbClr val="BE0F34"/>
              </a:solidFill>
              <a:latin typeface="Soberana Sans regular"/>
              <a:cs typeface="Soberana Sans regular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835881" y="1804235"/>
            <a:ext cx="3523770" cy="335067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1921652" y="4815233"/>
            <a:ext cx="3382028" cy="7766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 smtClean="0">
                <a:solidFill>
                  <a:schemeClr val="tx1"/>
                </a:solidFill>
                <a:latin typeface="Soberana Sans" panose="02000000000000000000" pitchFamily="50" charset="0"/>
              </a:rPr>
              <a:t> 2016</a:t>
            </a:r>
            <a:r>
              <a:rPr lang="es-MX" b="1" dirty="0" smtClean="0">
                <a:solidFill>
                  <a:schemeClr val="tx1"/>
                </a:solidFill>
                <a:latin typeface="Soberana Sans" panose="02000000000000000000" pitchFamily="50" charset="0"/>
              </a:rPr>
              <a:t> </a:t>
            </a:r>
            <a:r>
              <a:rPr lang="es-MX" sz="1600" b="1" dirty="0" smtClean="0">
                <a:solidFill>
                  <a:schemeClr val="tx1"/>
                </a:solidFill>
                <a:latin typeface="Soberana Sans" panose="02000000000000000000" pitchFamily="50" charset="0"/>
              </a:rPr>
              <a:t>Quinto </a:t>
            </a:r>
            <a:r>
              <a:rPr lang="es-MX" sz="1600" dirty="0" smtClean="0">
                <a:solidFill>
                  <a:schemeClr val="tx1"/>
                </a:solidFill>
                <a:latin typeface="Soberana Sans" panose="02000000000000000000" pitchFamily="50" charset="0"/>
              </a:rPr>
              <a:t>diagnóstico</a:t>
            </a:r>
            <a:endParaRPr lang="es-MX" dirty="0">
              <a:solidFill>
                <a:schemeClr val="tx1"/>
              </a:solidFill>
              <a:latin typeface="Soberana Sans" panose="02000000000000000000" pitchFamily="50" charset="0"/>
            </a:endParaRPr>
          </a:p>
        </p:txBody>
      </p:sp>
      <p:sp>
        <p:nvSpPr>
          <p:cNvPr id="24" name="4 Rectángulo redondeado"/>
          <p:cNvSpPr/>
          <p:nvPr/>
        </p:nvSpPr>
        <p:spPr>
          <a:xfrm rot="16200000">
            <a:off x="3971287" y="3377770"/>
            <a:ext cx="3759036" cy="6691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Calibri" panose="020F0502020204030204" pitchFamily="34" charset="0"/>
              </a:rPr>
              <a:t>Entidades Federativas</a:t>
            </a:r>
            <a:endParaRPr lang="es-MX" sz="2800" dirty="0">
              <a:latin typeface="Calibri" panose="020F0502020204030204" pitchFamily="34" charset="0"/>
            </a:endParaRPr>
          </a:p>
        </p:txBody>
      </p:sp>
      <p:sp>
        <p:nvSpPr>
          <p:cNvPr id="25" name="14 Rectángulo redondeado"/>
          <p:cNvSpPr/>
          <p:nvPr/>
        </p:nvSpPr>
        <p:spPr>
          <a:xfrm rot="16200000">
            <a:off x="5435944" y="4072882"/>
            <a:ext cx="2368812" cy="6691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Calibri" panose="020F0502020204030204" pitchFamily="34" charset="0"/>
              </a:rPr>
              <a:t>Municipios *</a:t>
            </a:r>
            <a:endParaRPr lang="es-MX" sz="2000" dirty="0">
              <a:latin typeface="Calibri" panose="020F0502020204030204" pitchFamily="34" charset="0"/>
            </a:endParaRPr>
          </a:p>
        </p:txBody>
      </p:sp>
      <p:sp>
        <p:nvSpPr>
          <p:cNvPr id="26" name="5 CuadroTexto"/>
          <p:cNvSpPr txBox="1"/>
          <p:nvPr/>
        </p:nvSpPr>
        <p:spPr>
          <a:xfrm>
            <a:off x="552922" y="5993555"/>
            <a:ext cx="8247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es-ES" sz="1100" dirty="0" smtClean="0">
                <a:latin typeface="Calibri" panose="020F0502020204030204" pitchFamily="34" charset="0"/>
              </a:rPr>
              <a:t>* 	En 2014, se incorporaron al análisis 31 Municipios y una Demarcación Territorial de la Ciudad de México. A partir de 2015, se analizan 62 municipios y dos Demarcaciones Territoriales </a:t>
            </a:r>
            <a:r>
              <a:rPr lang="es-ES" sz="1100" dirty="0">
                <a:latin typeface="Calibri" panose="020F0502020204030204" pitchFamily="34" charset="0"/>
              </a:rPr>
              <a:t>de la Ciudad de </a:t>
            </a:r>
            <a:r>
              <a:rPr lang="es-ES" sz="1100" dirty="0" smtClean="0">
                <a:latin typeface="Calibri" panose="020F0502020204030204" pitchFamily="34" charset="0"/>
              </a:rPr>
              <a:t>México. </a:t>
            </a:r>
            <a:endParaRPr lang="es-MX" sz="11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433677" y="77449"/>
            <a:ext cx="836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Bold"/>
              </a:rPr>
              <a:t>Objetivo 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Bold"/>
              </a:rPr>
              <a:t>del Diagnóstico 2016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Bold"/>
            </a:endParaRPr>
          </a:p>
        </p:txBody>
      </p:sp>
      <p:sp>
        <p:nvSpPr>
          <p:cNvPr id="13" name="CuadroTexto 9"/>
          <p:cNvSpPr txBox="1"/>
          <p:nvPr/>
        </p:nvSpPr>
        <p:spPr>
          <a:xfrm>
            <a:off x="934277" y="1225755"/>
            <a:ext cx="412349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objetivo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es determinar el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grado de avance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relativo entre las distintas entidades federativas, municipios y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DTCDMX seleccionados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 respecto a la implementación del PbR-SED y cada uno de sus componentes.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endParaRPr>
          </a:p>
          <a:p>
            <a:pPr marL="0" lvl="1" algn="just">
              <a:spcBef>
                <a:spcPts val="600"/>
              </a:spcBef>
              <a:defRPr/>
            </a:pPr>
            <a:endParaRPr lang="es-ES_tradn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endParaRPr>
          </a:p>
          <a:p>
            <a:pPr marL="0" lvl="1" algn="just">
              <a:spcBef>
                <a:spcPts val="600"/>
              </a:spcBef>
              <a:defRPr/>
            </a:pPr>
            <a:endParaRPr lang="es-ES_tradnl" sz="1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endParaRPr>
          </a:p>
          <a:p>
            <a:pPr marL="0" lvl="1" algn="just">
              <a:spcBef>
                <a:spcPts val="600"/>
              </a:spcBef>
              <a:defRPr/>
            </a:pP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Con el fin de que las entidades federativas y sus municipios o Demarcaciones Territoriales </a:t>
            </a:r>
            <a:r>
              <a:rPr lang="es-ES_tradn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provean mejores bienes y servicios públicos a la población, </a:t>
            </a: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así como </a:t>
            </a:r>
            <a:r>
              <a:rPr lang="es-ES_tradn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elevar la calidad del gasto público,</a:t>
            </a: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 </a:t>
            </a:r>
            <a:r>
              <a:rPr lang="es-ES_tradn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promover una más adecuada y transparencia</a:t>
            </a: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 y, de esta manera, </a:t>
            </a:r>
            <a:r>
              <a:rPr lang="es-ES_tradn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contribuir </a:t>
            </a: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al logro de los objetivos del desarrollo nacional.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5810250" y="2818150"/>
            <a:ext cx="2990103" cy="3258119"/>
          </a:xfrm>
          <a:prstGeom prst="roundRect">
            <a:avLst>
              <a:gd name="adj" fmla="val 618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Orientar el gasto público al logro de resultados.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Promover la mejora de los programas públicos.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Implementar la planeación para desarrollo.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Fomentar la rendición de cuentas.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Introducir la información de desempeño al ciclo presupuestario.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endParaRPr>
          </a:p>
        </p:txBody>
      </p:sp>
      <p:sp>
        <p:nvSpPr>
          <p:cNvPr id="2" name="Cerrar llave 1"/>
          <p:cNvSpPr/>
          <p:nvPr/>
        </p:nvSpPr>
        <p:spPr>
          <a:xfrm>
            <a:off x="5295900" y="3066938"/>
            <a:ext cx="409575" cy="2590800"/>
          </a:xfrm>
          <a:prstGeom prst="rightBrace">
            <a:avLst>
              <a:gd name="adj1" fmla="val 51811"/>
              <a:gd name="adj2" fmla="val 45956"/>
            </a:avLst>
          </a:prstGeom>
          <a:ln>
            <a:solidFill>
              <a:srgbClr val="0078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9"/>
          <p:cNvSpPr txBox="1"/>
          <p:nvPr/>
        </p:nvSpPr>
        <p:spPr>
          <a:xfrm>
            <a:off x="5705475" y="1401275"/>
            <a:ext cx="28521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Cumplimiento </a:t>
            </a:r>
            <a:r>
              <a:rPr lang="es-MX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las disposiciones contenidas en el párrafo tercero del artículo 80 de la Ley General de Contabilidad Gubernamental.</a:t>
            </a:r>
            <a:endParaRPr lang="es-MX" sz="13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endParaRPr>
          </a:p>
        </p:txBody>
      </p:sp>
      <p:cxnSp>
        <p:nvCxnSpPr>
          <p:cNvPr id="4" name="Conector recto de flecha 3"/>
          <p:cNvCxnSpPr>
            <a:endCxn id="6" idx="1"/>
          </p:cNvCxnSpPr>
          <p:nvPr/>
        </p:nvCxnSpPr>
        <p:spPr>
          <a:xfrm>
            <a:off x="5057775" y="1847551"/>
            <a:ext cx="647700" cy="0"/>
          </a:xfrm>
          <a:prstGeom prst="straightConnector1">
            <a:avLst/>
          </a:prstGeom>
          <a:ln>
            <a:solidFill>
              <a:srgbClr val="007836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871425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Estructura del Cuestionario 2016</a:t>
            </a:r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-138538" y="1137810"/>
          <a:ext cx="5486400" cy="3756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Rectángulo"/>
          <p:cNvSpPr/>
          <p:nvPr/>
        </p:nvSpPr>
        <p:spPr>
          <a:xfrm>
            <a:off x="6165280" y="1498757"/>
            <a:ext cx="274320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u="sng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PbR-SED</a:t>
            </a:r>
            <a:endParaRPr lang="es-MX" sz="2400" b="1" u="sng" dirty="0" smtClean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Marco Jurídico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Planeación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Programación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Presupuestación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Ejercicio </a:t>
            </a:r>
            <a:r>
              <a:rPr lang="es-MX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y </a:t>
            </a:r>
            <a:r>
              <a:rPr lang="es-MX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Seguimiento</a:t>
            </a:r>
            <a:endParaRPr lang="es-MX" sz="2400" dirty="0"/>
          </a:p>
        </p:txBody>
      </p:sp>
      <p:cxnSp>
        <p:nvCxnSpPr>
          <p:cNvPr id="11" name="10 Conector recto"/>
          <p:cNvCxnSpPr/>
          <p:nvPr/>
        </p:nvCxnSpPr>
        <p:spPr>
          <a:xfrm flipV="1">
            <a:off x="4862953" y="1498757"/>
            <a:ext cx="1302327" cy="10504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862953" y="3491351"/>
            <a:ext cx="1302327" cy="6850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4 Rectángulo redondeado"/>
          <p:cNvSpPr/>
          <p:nvPr/>
        </p:nvSpPr>
        <p:spPr>
          <a:xfrm>
            <a:off x="1454727" y="5278566"/>
            <a:ext cx="2230582" cy="7314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alibri" panose="020F0502020204030204" pitchFamily="34" charset="0"/>
              </a:rPr>
              <a:t>Buenas prácticas</a:t>
            </a:r>
            <a:endParaRPr lang="es-MX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7463"/>
            <a:ext cx="8229600" cy="696912"/>
          </a:xfrm>
        </p:spPr>
        <p:txBody>
          <a:bodyPr/>
          <a:lstStyle/>
          <a:p>
            <a:r>
              <a:rPr lang="es-MX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Diagnóstico 2016</a:t>
            </a:r>
            <a:endParaRPr lang="es-MX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02070" y="1698751"/>
            <a:ext cx="3549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Calibri" panose="020F0502020204030204" pitchFamily="34" charset="0"/>
              </a:rPr>
              <a:t>141 Reactivos EF y 135 </a:t>
            </a:r>
            <a:r>
              <a:rPr lang="es-ES" b="1" dirty="0" err="1" smtClean="0">
                <a:latin typeface="Calibri" panose="020F0502020204030204" pitchFamily="34" charset="0"/>
              </a:rPr>
              <a:t>Mpios</a:t>
            </a:r>
            <a:r>
              <a:rPr lang="es-ES" b="1" dirty="0" smtClean="0">
                <a:latin typeface="Calibri" panose="020F0502020204030204" pitchFamily="34" charset="0"/>
              </a:rPr>
              <a:t> </a:t>
            </a:r>
            <a:endParaRPr lang="es-MX" b="1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Calibri" panose="020F0502020204030204" pitchFamily="34" charset="0"/>
              </a:rPr>
              <a:t>32 EF y 64 </a:t>
            </a:r>
            <a:r>
              <a:rPr lang="es-MX" dirty="0" err="1" smtClean="0">
                <a:latin typeface="Calibri" panose="020F0502020204030204" pitchFamily="34" charset="0"/>
              </a:rPr>
              <a:t>Mpios</a:t>
            </a:r>
            <a:endParaRPr lang="es-MX" b="1" u="sng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</a:rPr>
              <a:t>5 </a:t>
            </a:r>
            <a:r>
              <a:rPr lang="es-MX" dirty="0" smtClean="0">
                <a:latin typeface="Calibri" panose="020F0502020204030204" pitchFamily="34" charset="0"/>
              </a:rPr>
              <a:t>secciones</a:t>
            </a:r>
            <a:endParaRPr lang="es-MX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</a:rPr>
              <a:t>Ejercicio en Línea</a:t>
            </a:r>
            <a:endParaRPr lang="es-MX" dirty="0">
              <a:latin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57250" y="1069326"/>
            <a:ext cx="2757487" cy="26970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alibri" panose="020F0502020204030204" pitchFamily="34" charset="0"/>
              </a:rPr>
              <a:t>2015</a:t>
            </a:r>
            <a:endParaRPr lang="es-MX" b="1" dirty="0">
              <a:latin typeface="Calibri" panose="020F05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140785" y="1631698"/>
            <a:ext cx="35490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Calibri" panose="020F0502020204030204" pitchFamily="34" charset="0"/>
              </a:rPr>
              <a:t>191 Reactivos EF y 182 </a:t>
            </a:r>
            <a:r>
              <a:rPr lang="es-MX" b="1" dirty="0" err="1" smtClean="0">
                <a:latin typeface="Calibri" panose="020F0502020204030204" pitchFamily="34" charset="0"/>
              </a:rPr>
              <a:t>Mpios</a:t>
            </a:r>
            <a:endParaRPr lang="es-MX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</a:rPr>
              <a:t>Se mantienen los entes analizados en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</a:rPr>
              <a:t>5</a:t>
            </a:r>
            <a:r>
              <a:rPr lang="es-MX" dirty="0" smtClean="0">
                <a:latin typeface="Calibri" panose="020F0502020204030204" pitchFamily="34" charset="0"/>
              </a:rPr>
              <a:t> </a:t>
            </a:r>
            <a:r>
              <a:rPr lang="es-MX" dirty="0">
                <a:latin typeface="Calibri" panose="020F0502020204030204" pitchFamily="34" charset="0"/>
              </a:rPr>
              <a:t>secciones </a:t>
            </a:r>
            <a:r>
              <a:rPr lang="es-MX" dirty="0" smtClean="0">
                <a:latin typeface="Calibri" panose="020F0502020204030204" pitchFamily="34" charset="0"/>
              </a:rPr>
              <a:t>+ Buenas Prácticas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</a:rPr>
              <a:t>Ejercicio </a:t>
            </a:r>
            <a:r>
              <a:rPr lang="es-ES" dirty="0">
                <a:latin typeface="Calibri" panose="020F0502020204030204" pitchFamily="34" charset="0"/>
              </a:rPr>
              <a:t>en Línea</a:t>
            </a:r>
            <a:endParaRPr lang="es-MX" dirty="0">
              <a:latin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329238" y="1064557"/>
            <a:ext cx="2743849" cy="27447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alibri" panose="020F0502020204030204" pitchFamily="34" charset="0"/>
              </a:rPr>
              <a:t>2016</a:t>
            </a:r>
            <a:endParaRPr lang="es-MX" b="1" dirty="0">
              <a:latin typeface="Calibri" panose="020F050202020403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45659" y="4093402"/>
            <a:ext cx="8898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latin typeface="Calibri" pitchFamily="34" charset="0"/>
                <a:cs typeface="Adobe Caslon Pro"/>
              </a:rPr>
              <a:t>Énfasis </a:t>
            </a:r>
            <a:r>
              <a:rPr lang="es-MX" sz="2400" dirty="0">
                <a:latin typeface="Calibri" pitchFamily="34" charset="0"/>
                <a:cs typeface="Adobe Caslon Pro"/>
              </a:rPr>
              <a:t>el uso de la información de desempeño </a:t>
            </a:r>
            <a:r>
              <a:rPr lang="es-MX" sz="2400" dirty="0" smtClean="0">
                <a:latin typeface="Calibri" pitchFamily="34" charset="0"/>
                <a:cs typeface="Adobe Caslon Pro"/>
              </a:rPr>
              <a:t>en el ciclo presupuestario.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latin typeface="Calibri" pitchFamily="34" charset="0"/>
                <a:cs typeface="Adobe Caslon Pro"/>
              </a:rPr>
              <a:t>Consideraciones sobre Normatividad </a:t>
            </a:r>
            <a:r>
              <a:rPr lang="es-MX" sz="2400" dirty="0">
                <a:latin typeface="Calibri" pitchFamily="34" charset="0"/>
                <a:cs typeface="Adobe Caslon Pro"/>
              </a:rPr>
              <a:t>emitida por el </a:t>
            </a:r>
            <a:r>
              <a:rPr lang="es-MX" sz="2400" dirty="0" smtClean="0">
                <a:latin typeface="Calibri" pitchFamily="34" charset="0"/>
                <a:cs typeface="Adobe Caslon Pro"/>
              </a:rPr>
              <a:t>CONAC </a:t>
            </a:r>
            <a:endParaRPr lang="es-MX" sz="2400" dirty="0">
              <a:latin typeface="Calibri" pitchFamily="34" charset="0"/>
              <a:cs typeface="Adobe Caslon Pro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latin typeface="Calibri" pitchFamily="34" charset="0"/>
                <a:cs typeface="Adobe Caslon Pro"/>
              </a:rPr>
              <a:t>Referencias a instrumentos de Organismos Internacionales. </a:t>
            </a:r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402071" y="3214285"/>
            <a:ext cx="8368951" cy="696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r>
              <a:rPr lang="es-MX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Principales consideraciones 2016</a:t>
            </a:r>
            <a:endParaRPr lang="es-MX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790574" y="5527426"/>
            <a:ext cx="7362824" cy="883782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>
                <a:solidFill>
                  <a:schemeClr val="bg1"/>
                </a:solidFill>
                <a:latin typeface="Soberana Sans" panose="02000000000000000000" pitchFamily="50" charset="0"/>
              </a:rPr>
              <a:t>La valoración de la evidencia se realizará de conformidad con la normatividad aplicable a los tres órdenes de gobierno y con la emitida por la entidad federativa, así como a las mejores prácticas internacionales que en la materia se hayan emitido.</a:t>
            </a:r>
            <a:endParaRPr lang="es-MX" sz="1400" dirty="0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433677" y="77449"/>
            <a:ext cx="836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Bold"/>
              </a:rPr>
              <a:t>¿Cómo se </a:t>
            </a:r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Bold"/>
              </a:rPr>
              <a:t>realiza la valoración?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Bold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90574" y="1336833"/>
            <a:ext cx="1971676" cy="2936993"/>
          </a:xfrm>
          <a:prstGeom prst="rect">
            <a:avLst/>
          </a:prstGeom>
          <a:solidFill>
            <a:srgbClr val="E694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valoración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del avance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en la implementación del PbR-SED en entidades federativas se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</a:rPr>
              <a:t>realiza mediante la elaboración del Índice de Avance en PbR-SED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924173" y="1340083"/>
            <a:ext cx="5229225" cy="3927656"/>
          </a:xfrm>
          <a:prstGeom prst="rect">
            <a:avLst/>
          </a:prstGeom>
          <a:solidFill>
            <a:schemeClr val="bg1"/>
          </a:solidFill>
          <a:ln w="28575">
            <a:solidFill>
              <a:srgbClr val="325C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El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grado de avance relativo entre las distintas entidades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federativas, los municipios y DTCDMX, 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con respecto a la implementación del PbR-SED y cada uno de sus componentes a nivel 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nacional, en rus respectivos ámbitos.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La </a:t>
            </a:r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calificación de las respuestas depende </a:t>
            </a:r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de </a:t>
            </a:r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la evidencia documental que se aporte para sustentarla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; de este modo, dependiendo de la evidencia que se presente, una respuesta puede calificarse en tres sentidos: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Respuesta suficiente.- Se otorga el valor de 1 a las respuestas positivas (Sí) de las preguntas cerradas y con evidencia adecuada.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Respuesta insuficiente.- Se otorga el valor de 0.50 a las respuestas positivas (Sí) de las preguntas cerradas, pero sin evidencia adecuada.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</a:rPr>
              <a:t>Repuesta negativa.- Se otorga el valor de 0, cuando las respuestas fueron negativas (No) de las preguntas cerradas o sin evidencia.</a:t>
            </a:r>
          </a:p>
        </p:txBody>
      </p:sp>
    </p:spTree>
    <p:extLst>
      <p:ext uri="{BB962C8B-B14F-4D97-AF65-F5344CB8AC3E}">
        <p14:creationId xmlns:p14="http://schemas.microsoft.com/office/powerpoint/2010/main" val="11407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/>
          <p:nvPr>
            <p:extLst/>
          </p:nvPr>
        </p:nvGraphicFramePr>
        <p:xfrm>
          <a:off x="4749800" y="940435"/>
          <a:ext cx="4041140" cy="591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8"/>
          <p:cNvSpPr txBox="1"/>
          <p:nvPr/>
        </p:nvSpPr>
        <p:spPr>
          <a:xfrm>
            <a:off x="433677" y="77449"/>
            <a:ext cx="836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  <a:ea typeface="+mj-ea"/>
                <a:cs typeface="Soberana Sans Bold"/>
              </a:rPr>
              <a:t>Principales Resultados del Diagnóstico </a:t>
            </a:r>
            <a:r>
              <a:rPr lang="es-MX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  <a:ea typeface="+mj-ea"/>
                <a:cs typeface="Soberana Sans Bold"/>
              </a:rPr>
              <a:t>2016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Bold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97838" y="1108803"/>
            <a:ext cx="3566823" cy="510448"/>
          </a:xfrm>
          <a:prstGeom prst="rect">
            <a:avLst/>
          </a:prstGeom>
          <a:solidFill>
            <a:srgbClr val="325C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 smtClean="0">
                <a:solidFill>
                  <a:schemeClr val="bg1"/>
                </a:solidFill>
              </a:rPr>
              <a:t>  Entidades </a:t>
            </a:r>
            <a:r>
              <a:rPr lang="es-MX" sz="2000" dirty="0">
                <a:solidFill>
                  <a:schemeClr val="bg1"/>
                </a:solidFill>
              </a:rPr>
              <a:t>federativas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530860" y="1790699"/>
          <a:ext cx="3993515" cy="4881153"/>
        </p:xfrm>
        <a:graphic>
          <a:graphicData uri="http://schemas.openxmlformats.org/drawingml/2006/table">
            <a:tbl>
              <a:tblPr firstRow="1" firstCol="1" bandRow="1"/>
              <a:tblGrid>
                <a:gridCol w="231140"/>
                <a:gridCol w="3762375"/>
              </a:tblGrid>
              <a:tr h="11892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 entidades federativas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alcanzaron un nivel de avance mayor al </a:t>
                      </a: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70%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global en la implementación del PbR-SED (Nivel satisfactorio); entre estas destacan los casos de Baja California, Guanajuato y el Estado de México como las entidades con un avance superior al 90%.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Tres entidades federativas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registraron un nivel de avance en el rango de entre </a:t>
                      </a: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60% y 70%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siendo estas Campeche, Zacatecas y Querétaro.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20129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Tres entidades federativas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Colima, Nuevo León y Michoacán, se situaron con un avance de implementación general del PbR-SED en el 2016 de entre </a:t>
                      </a: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50% y 60%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Los </a:t>
                      </a: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tres estados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que se ubican en el rango de avance </a:t>
                      </a: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menor al 50%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son Sonora, Guerrero y Baja California Sur.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20129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Finalmente, de acuerdo con el modelo planteado en el cuestionario, el </a:t>
                      </a: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promedio nacional de las entidades federativas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cuenta con un porcentaje de avance del PbR-SED del </a:t>
                      </a: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73.4%,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ubicándolo en el cuadrante de color verde (igual o mayor a 70%). 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5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/>
          <p:cNvSpPr txBox="1"/>
          <p:nvPr/>
        </p:nvSpPr>
        <p:spPr>
          <a:xfrm>
            <a:off x="433677" y="77449"/>
            <a:ext cx="836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  <a:ea typeface="+mj-ea"/>
                <a:cs typeface="Soberana Sans Bold"/>
              </a:rPr>
              <a:t>Principales Resultados del Diagnóstico </a:t>
            </a:r>
            <a:r>
              <a:rPr lang="es-MX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  <a:ea typeface="+mj-ea"/>
                <a:cs typeface="Soberana Sans Bold"/>
              </a:rPr>
              <a:t>2016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Bold"/>
            </a:endParaRPr>
          </a:p>
        </p:txBody>
      </p:sp>
      <p:graphicFrame>
        <p:nvGraphicFramePr>
          <p:cNvPr id="6" name="Gráfico 5"/>
          <p:cNvGraphicFramePr/>
          <p:nvPr>
            <p:extLst/>
          </p:nvPr>
        </p:nvGraphicFramePr>
        <p:xfrm>
          <a:off x="433677" y="1108803"/>
          <a:ext cx="3986862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/>
          </p:nvPr>
        </p:nvGraphicFramePr>
        <p:xfrm>
          <a:off x="4774452" y="1108803"/>
          <a:ext cx="3986862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/>
          <p:cNvSpPr/>
          <p:nvPr/>
        </p:nvSpPr>
        <p:spPr>
          <a:xfrm>
            <a:off x="433677" y="4572555"/>
            <a:ext cx="3986861" cy="2006045"/>
          </a:xfrm>
          <a:prstGeom prst="rect">
            <a:avLst/>
          </a:prstGeom>
          <a:solidFill>
            <a:srgbClr val="325C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b="1" dirty="0" smtClean="0">
                <a:solidFill>
                  <a:schemeClr val="bg1"/>
                </a:solidFill>
              </a:rPr>
              <a:t>Adquisiciones</a:t>
            </a:r>
            <a:r>
              <a:rPr lang="es-MX" sz="1700" dirty="0" smtClean="0">
                <a:solidFill>
                  <a:schemeClr val="bg1"/>
                </a:solidFill>
              </a:rPr>
              <a:t> </a:t>
            </a:r>
            <a:r>
              <a:rPr lang="es-MX" sz="1700" dirty="0">
                <a:solidFill>
                  <a:schemeClr val="bg1"/>
                </a:solidFill>
              </a:rPr>
              <a:t>se ubica como la sección con </a:t>
            </a:r>
            <a:r>
              <a:rPr lang="es-MX" sz="1700" b="1" dirty="0">
                <a:solidFill>
                  <a:schemeClr val="bg1"/>
                </a:solidFill>
              </a:rPr>
              <a:t>mayor avance </a:t>
            </a:r>
            <a:r>
              <a:rPr lang="es-MX" sz="1700" dirty="0" smtClean="0">
                <a:solidFill>
                  <a:schemeClr val="bg1"/>
                </a:solidFill>
              </a:rPr>
              <a:t>con </a:t>
            </a:r>
            <a:r>
              <a:rPr lang="es-MX" sz="1700" b="1" dirty="0" smtClean="0">
                <a:solidFill>
                  <a:schemeClr val="bg1"/>
                </a:solidFill>
              </a:rPr>
              <a:t>83.1%.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bg1"/>
                </a:solidFill>
              </a:rPr>
              <a:t>La </a:t>
            </a:r>
            <a:r>
              <a:rPr lang="es-MX" sz="1700" dirty="0">
                <a:solidFill>
                  <a:schemeClr val="bg1"/>
                </a:solidFill>
              </a:rPr>
              <a:t>sección con </a:t>
            </a:r>
            <a:r>
              <a:rPr lang="es-MX" sz="1700" b="1" dirty="0" smtClean="0">
                <a:solidFill>
                  <a:schemeClr val="bg1"/>
                </a:solidFill>
              </a:rPr>
              <a:t>menor de </a:t>
            </a:r>
            <a:r>
              <a:rPr lang="es-MX" sz="1700" b="1" dirty="0">
                <a:solidFill>
                  <a:schemeClr val="bg1"/>
                </a:solidFill>
              </a:rPr>
              <a:t>avance</a:t>
            </a:r>
            <a:r>
              <a:rPr lang="es-MX" sz="1700" dirty="0">
                <a:solidFill>
                  <a:schemeClr val="bg1"/>
                </a:solidFill>
              </a:rPr>
              <a:t> </a:t>
            </a:r>
            <a:r>
              <a:rPr lang="es-MX" sz="1700" dirty="0" smtClean="0">
                <a:solidFill>
                  <a:schemeClr val="bg1"/>
                </a:solidFill>
              </a:rPr>
              <a:t>es </a:t>
            </a:r>
            <a:r>
              <a:rPr lang="es-MX" sz="1700" b="1" dirty="0">
                <a:solidFill>
                  <a:schemeClr val="bg1"/>
                </a:solidFill>
              </a:rPr>
              <a:t>Transparencia, </a:t>
            </a:r>
            <a:r>
              <a:rPr lang="es-MX" sz="1700" dirty="0">
                <a:solidFill>
                  <a:schemeClr val="bg1"/>
                </a:solidFill>
              </a:rPr>
              <a:t>con</a:t>
            </a:r>
            <a:r>
              <a:rPr lang="es-MX" sz="1700" b="1" dirty="0">
                <a:solidFill>
                  <a:schemeClr val="bg1"/>
                </a:solidFill>
              </a:rPr>
              <a:t> </a:t>
            </a:r>
            <a:r>
              <a:rPr lang="es-MX" sz="1700" b="1" dirty="0" smtClean="0">
                <a:solidFill>
                  <a:schemeClr val="bg1"/>
                </a:solidFill>
              </a:rPr>
              <a:t>62.6%.</a:t>
            </a:r>
            <a:r>
              <a:rPr lang="es-MX" sz="1700" dirty="0">
                <a:solidFill>
                  <a:schemeClr val="bg1"/>
                </a:solidFill>
              </a:rPr>
              <a:t> </a:t>
            </a:r>
            <a:endParaRPr lang="es-MX" sz="17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bg1"/>
                </a:solidFill>
              </a:rPr>
              <a:t>El </a:t>
            </a:r>
            <a:r>
              <a:rPr lang="es-MX" sz="1700" b="1" dirty="0">
                <a:solidFill>
                  <a:schemeClr val="bg1"/>
                </a:solidFill>
              </a:rPr>
              <a:t>PbR-SED</a:t>
            </a:r>
            <a:r>
              <a:rPr lang="es-MX" sz="1700" dirty="0">
                <a:solidFill>
                  <a:schemeClr val="bg1"/>
                </a:solidFill>
              </a:rPr>
              <a:t> tienen un avance de </a:t>
            </a:r>
            <a:r>
              <a:rPr lang="es-MX" sz="1700" b="1" dirty="0">
                <a:solidFill>
                  <a:schemeClr val="bg1"/>
                </a:solidFill>
              </a:rPr>
              <a:t>75.3</a:t>
            </a:r>
            <a:r>
              <a:rPr lang="es-MX" sz="1700" b="1" dirty="0" smtClean="0">
                <a:solidFill>
                  <a:schemeClr val="bg1"/>
                </a:solidFill>
              </a:rPr>
              <a:t>%.</a:t>
            </a:r>
            <a:endParaRPr lang="es-MX" sz="1700" b="1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74453" y="4572554"/>
            <a:ext cx="3986861" cy="2006045"/>
          </a:xfrm>
          <a:prstGeom prst="rect">
            <a:avLst/>
          </a:prstGeom>
          <a:solidFill>
            <a:srgbClr val="325C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700" dirty="0">
                <a:solidFill>
                  <a:schemeClr val="bg1"/>
                </a:solidFill>
              </a:rPr>
              <a:t>Dentro de la sección de </a:t>
            </a:r>
            <a:r>
              <a:rPr lang="es-MX" sz="1700" dirty="0" smtClean="0">
                <a:solidFill>
                  <a:schemeClr val="bg1"/>
                </a:solidFill>
              </a:rPr>
              <a:t>PbR-SED: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bg1"/>
                </a:solidFill>
              </a:rPr>
              <a:t>La </a:t>
            </a:r>
            <a:r>
              <a:rPr lang="es-MX" sz="1700" dirty="0">
                <a:solidFill>
                  <a:schemeClr val="bg1"/>
                </a:solidFill>
              </a:rPr>
              <a:t>categoría con </a:t>
            </a:r>
            <a:r>
              <a:rPr lang="es-MX" sz="1700" b="1" dirty="0" smtClean="0">
                <a:solidFill>
                  <a:schemeClr val="bg1"/>
                </a:solidFill>
              </a:rPr>
              <a:t>menor avance</a:t>
            </a:r>
            <a:r>
              <a:rPr lang="es-MX" sz="1700" dirty="0" smtClean="0">
                <a:solidFill>
                  <a:schemeClr val="bg1"/>
                </a:solidFill>
              </a:rPr>
              <a:t> es </a:t>
            </a:r>
            <a:r>
              <a:rPr lang="es-MX" sz="1700" b="1" dirty="0" smtClean="0">
                <a:solidFill>
                  <a:schemeClr val="bg1"/>
                </a:solidFill>
              </a:rPr>
              <a:t>Evaluación</a:t>
            </a:r>
            <a:r>
              <a:rPr lang="es-MX" sz="1700" dirty="0" smtClean="0">
                <a:solidFill>
                  <a:schemeClr val="bg1"/>
                </a:solidFill>
              </a:rPr>
              <a:t>, con </a:t>
            </a:r>
            <a:r>
              <a:rPr lang="es-MX" sz="1700" b="1" dirty="0" smtClean="0">
                <a:solidFill>
                  <a:schemeClr val="bg1"/>
                </a:solidFill>
              </a:rPr>
              <a:t>64.7</a:t>
            </a:r>
            <a:r>
              <a:rPr lang="es-MX" sz="1700" b="1" dirty="0">
                <a:solidFill>
                  <a:schemeClr val="bg1"/>
                </a:solidFill>
              </a:rPr>
              <a:t>%. </a:t>
            </a:r>
            <a:endParaRPr lang="es-MX" sz="1700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b="1" dirty="0" smtClean="0">
                <a:solidFill>
                  <a:schemeClr val="bg1"/>
                </a:solidFill>
              </a:rPr>
              <a:t>Marco </a:t>
            </a:r>
            <a:r>
              <a:rPr lang="es-MX" sz="1700" b="1" dirty="0">
                <a:solidFill>
                  <a:schemeClr val="bg1"/>
                </a:solidFill>
              </a:rPr>
              <a:t>Jurídico </a:t>
            </a:r>
            <a:r>
              <a:rPr lang="es-MX" sz="1700" dirty="0">
                <a:solidFill>
                  <a:schemeClr val="bg1"/>
                </a:solidFill>
              </a:rPr>
              <a:t>presenta el </a:t>
            </a:r>
            <a:r>
              <a:rPr lang="es-MX" sz="1700" b="1" dirty="0">
                <a:solidFill>
                  <a:schemeClr val="bg1"/>
                </a:solidFill>
              </a:rPr>
              <a:t>mayor avance</a:t>
            </a:r>
            <a:r>
              <a:rPr lang="es-MX" sz="1700" dirty="0">
                <a:solidFill>
                  <a:schemeClr val="bg1"/>
                </a:solidFill>
              </a:rPr>
              <a:t>, con </a:t>
            </a:r>
            <a:r>
              <a:rPr lang="es-MX" sz="1700" b="1" dirty="0">
                <a:solidFill>
                  <a:schemeClr val="bg1"/>
                </a:solidFill>
              </a:rPr>
              <a:t>88.7%. </a:t>
            </a:r>
          </a:p>
        </p:txBody>
      </p:sp>
    </p:spTree>
    <p:extLst>
      <p:ext uri="{BB962C8B-B14F-4D97-AF65-F5344CB8AC3E}">
        <p14:creationId xmlns:p14="http://schemas.microsoft.com/office/powerpoint/2010/main" val="38729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/>
          <p:cNvSpPr txBox="1"/>
          <p:nvPr/>
        </p:nvSpPr>
        <p:spPr>
          <a:xfrm>
            <a:off x="433677" y="77449"/>
            <a:ext cx="836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  <a:ea typeface="+mj-ea"/>
                <a:cs typeface="Soberana Sans Bold"/>
              </a:rPr>
              <a:t>Principales Resultados del Diagnóstico </a:t>
            </a:r>
            <a:r>
              <a:rPr lang="es-MX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  <a:ea typeface="+mj-ea"/>
                <a:cs typeface="Soberana Sans Bold"/>
              </a:rPr>
              <a:t>2016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Bold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97838" y="1108803"/>
            <a:ext cx="3566823" cy="510448"/>
          </a:xfrm>
          <a:prstGeom prst="rect">
            <a:avLst/>
          </a:prstGeom>
          <a:solidFill>
            <a:srgbClr val="325C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 smtClean="0">
                <a:solidFill>
                  <a:schemeClr val="bg1"/>
                </a:solidFill>
              </a:rPr>
              <a:t>  Municipios y DTCM</a:t>
            </a:r>
            <a:endParaRPr lang="es-MX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305738" y="1790697"/>
          <a:ext cx="4253562" cy="4945446"/>
        </p:xfrm>
        <a:graphic>
          <a:graphicData uri="http://schemas.openxmlformats.org/drawingml/2006/table">
            <a:tbl>
              <a:tblPr firstRow="1" firstCol="1" bandRow="1"/>
              <a:tblGrid>
                <a:gridCol w="278462"/>
                <a:gridCol w="3975100"/>
              </a:tblGrid>
              <a:tr h="1425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Cuatro municipios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alcanzaron un nivel de avance </a:t>
                      </a: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igual o mayor al 70%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global en la implementación del PbR-SED (Nivel satisfactorio); entre ellos destaca Puebla, con un porcentaje de 91%. Por otro lado, los municipios de Querétaro, Ecatepec de Morelos y Pachuca de Soto presentaron un grado de avance similar con 73.5%, 72% y 71.6% respectivamente. 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9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Tres municipios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registraron un avance de entre 60% y 70%, siendo estos Morelia, Benito Juárez y Tijuana. 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Once municipios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(Centro, Hermosillo, Acapulco de Juárez, Aguascalientes, García, Mérida, Culiacán, Almoloya de Juárez, Calvillo, Guadalajara y Tepic) se posicionaron en el rango de porcentaje de </a:t>
                      </a: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avance igual a 50% y menor a 60%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 municipios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 dos </a:t>
                      </a:r>
                      <a:r>
                        <a:rPr lang="es-MX" sz="1100" b="1" dirty="0" smtClean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DTCM</a:t>
                      </a:r>
                      <a:r>
                        <a:rPr lang="es-MX" sz="1100" dirty="0" smtClean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 ubicaron en el rango </a:t>
                      </a: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menor al 50%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de avance, siendo Carmona (San Luis Potosí) el municipio con el menor porcentaje de avance, con un índice del 11.7%.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6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Respecto al </a:t>
                      </a: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promedio nacional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(ámbito municipal), el resultado de los municipios y </a:t>
                      </a:r>
                      <a:r>
                        <a:rPr lang="es-MX" sz="1100" dirty="0" smtClean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DTCM </a:t>
                      </a:r>
                      <a:r>
                        <a:rPr lang="es-MX" sz="1100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que proporcionaron información en 2016 fue </a:t>
                      </a:r>
                      <a:r>
                        <a:rPr lang="es-MX" sz="1100" b="1" dirty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42.5</a:t>
                      </a:r>
                      <a:r>
                        <a:rPr lang="es-MX" sz="1100" b="1" dirty="0" smtClean="0">
                          <a:solidFill>
                            <a:srgbClr val="616265"/>
                          </a:solidFill>
                          <a:effectLst/>
                          <a:latin typeface="Soberana Sans" panose="02000000000000000000" pitchFamily="50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%.</a:t>
                      </a:r>
                      <a:endParaRPr lang="es-MX" sz="1100" dirty="0">
                        <a:solidFill>
                          <a:srgbClr val="61626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/>
          </p:nvPr>
        </p:nvGraphicFramePr>
        <p:xfrm>
          <a:off x="4656455" y="921703"/>
          <a:ext cx="4487545" cy="593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97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Resultado de imagen para imágenes entrega de patrul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5648"/>
            <a:ext cx="3992685" cy="2244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57200" y="1479811"/>
            <a:ext cx="360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Calibri" panose="020F0502020204030204" pitchFamily="34" charset="0"/>
                <a:cs typeface="Arial" panose="020B0604020202020204" pitchFamily="34" charset="0"/>
              </a:rPr>
              <a:t>No centrar el discurso en la acción… </a:t>
            </a:r>
            <a:endParaRPr lang="es-MX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esultado de imagen para convivencia famili a par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083" y="2971347"/>
            <a:ext cx="3524250" cy="2638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543857" y="2484780"/>
            <a:ext cx="2552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Calibri" panose="020F0502020204030204" pitchFamily="34" charset="0"/>
                <a:cs typeface="Arial" panose="020B0604020202020204" pitchFamily="34" charset="0"/>
              </a:rPr>
              <a:t>… enfocarlo a la solución.</a:t>
            </a:r>
            <a:endParaRPr lang="es-MX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66716" y="4202399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i="1" dirty="0" smtClean="0">
                <a:latin typeface="Calibri" panose="020F0502020204030204" pitchFamily="34" charset="0"/>
                <a:cs typeface="Arial" panose="020B0604020202020204" pitchFamily="34" charset="0"/>
              </a:rPr>
              <a:t>Se adquirieron 150 patrullas</a:t>
            </a:r>
            <a:endParaRPr lang="es-MX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833084" y="5671317"/>
            <a:ext cx="362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 smtClean="0">
                <a:latin typeface="Calibri" panose="020F0502020204030204" pitchFamily="34" charset="0"/>
                <a:cs typeface="Arial" panose="020B0604020202020204" pitchFamily="34" charset="0"/>
              </a:rPr>
              <a:t>El índice de delincuencia se redujo en 35 puntos porcentuales</a:t>
            </a:r>
            <a:endParaRPr lang="es-MX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derecha 6"/>
          <p:cNvSpPr/>
          <p:nvPr/>
        </p:nvSpPr>
        <p:spPr>
          <a:xfrm rot="1486506">
            <a:off x="4009292" y="3281002"/>
            <a:ext cx="1125416" cy="492369"/>
          </a:xfrm>
          <a:prstGeom prst="rightArrow">
            <a:avLst/>
          </a:prstGeom>
          <a:solidFill>
            <a:srgbClr val="00783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TextBox 8"/>
          <p:cNvSpPr txBox="1"/>
          <p:nvPr/>
        </p:nvSpPr>
        <p:spPr>
          <a:xfrm>
            <a:off x="433677" y="77449"/>
            <a:ext cx="836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Bold"/>
              </a:defRPr>
            </a:lvl1pPr>
          </a:lstStyle>
          <a:p>
            <a:r>
              <a:rPr lang="es-MX" dirty="0" smtClean="0"/>
              <a:t>GpRD: Cambio de Paradigma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40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/>
          <p:cNvSpPr txBox="1"/>
          <p:nvPr/>
        </p:nvSpPr>
        <p:spPr>
          <a:xfrm>
            <a:off x="433677" y="77449"/>
            <a:ext cx="836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  <a:ea typeface="+mj-ea"/>
                <a:cs typeface="Soberana Sans Bold"/>
              </a:rPr>
              <a:t>Principales Resultados del Diagnóstico </a:t>
            </a:r>
            <a:r>
              <a:rPr lang="es-MX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  <a:ea typeface="+mj-ea"/>
                <a:cs typeface="Soberana Sans Bold"/>
              </a:rPr>
              <a:t>2016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Bold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33677" y="4572555"/>
            <a:ext cx="3986861" cy="2006045"/>
          </a:xfrm>
          <a:prstGeom prst="rect">
            <a:avLst/>
          </a:prstGeom>
          <a:solidFill>
            <a:srgbClr val="325C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b="1" dirty="0" smtClean="0">
                <a:solidFill>
                  <a:schemeClr val="bg1"/>
                </a:solidFill>
              </a:rPr>
              <a:t>Adquisiciones</a:t>
            </a:r>
            <a:r>
              <a:rPr lang="es-MX" sz="1700" dirty="0" smtClean="0">
                <a:solidFill>
                  <a:schemeClr val="bg1"/>
                </a:solidFill>
              </a:rPr>
              <a:t> </a:t>
            </a:r>
            <a:r>
              <a:rPr lang="es-MX" sz="1700" dirty="0">
                <a:solidFill>
                  <a:schemeClr val="bg1"/>
                </a:solidFill>
              </a:rPr>
              <a:t>se ubica como la sección con </a:t>
            </a:r>
            <a:r>
              <a:rPr lang="es-MX" sz="1700" b="1" dirty="0">
                <a:solidFill>
                  <a:schemeClr val="bg1"/>
                </a:solidFill>
              </a:rPr>
              <a:t>mayor avance </a:t>
            </a:r>
            <a:r>
              <a:rPr lang="es-MX" sz="1700" dirty="0" smtClean="0">
                <a:solidFill>
                  <a:schemeClr val="bg1"/>
                </a:solidFill>
              </a:rPr>
              <a:t>con </a:t>
            </a:r>
            <a:r>
              <a:rPr lang="es-MX" sz="1700" b="1" dirty="0" smtClean="0">
                <a:solidFill>
                  <a:schemeClr val="bg1"/>
                </a:solidFill>
              </a:rPr>
              <a:t>60.2%.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bg1"/>
                </a:solidFill>
              </a:rPr>
              <a:t>La </a:t>
            </a:r>
            <a:r>
              <a:rPr lang="es-MX" sz="1700" dirty="0">
                <a:solidFill>
                  <a:schemeClr val="bg1"/>
                </a:solidFill>
              </a:rPr>
              <a:t>sección con </a:t>
            </a:r>
            <a:r>
              <a:rPr lang="es-MX" sz="1700" b="1" dirty="0" smtClean="0">
                <a:solidFill>
                  <a:schemeClr val="bg1"/>
                </a:solidFill>
              </a:rPr>
              <a:t>menor de </a:t>
            </a:r>
            <a:r>
              <a:rPr lang="es-MX" sz="1700" b="1" dirty="0">
                <a:solidFill>
                  <a:schemeClr val="bg1"/>
                </a:solidFill>
              </a:rPr>
              <a:t>avance</a:t>
            </a:r>
            <a:r>
              <a:rPr lang="es-MX" sz="1700" dirty="0">
                <a:solidFill>
                  <a:schemeClr val="bg1"/>
                </a:solidFill>
              </a:rPr>
              <a:t> </a:t>
            </a:r>
            <a:r>
              <a:rPr lang="es-MX" sz="1700" dirty="0" smtClean="0">
                <a:solidFill>
                  <a:schemeClr val="bg1"/>
                </a:solidFill>
              </a:rPr>
              <a:t>es </a:t>
            </a:r>
            <a:r>
              <a:rPr lang="es-MX" sz="1700" b="1" dirty="0" smtClean="0">
                <a:solidFill>
                  <a:schemeClr val="bg1"/>
                </a:solidFill>
              </a:rPr>
              <a:t>Capacitación, </a:t>
            </a:r>
            <a:r>
              <a:rPr lang="es-MX" sz="1700" dirty="0">
                <a:solidFill>
                  <a:schemeClr val="bg1"/>
                </a:solidFill>
              </a:rPr>
              <a:t>con</a:t>
            </a:r>
            <a:r>
              <a:rPr lang="es-MX" sz="1700" b="1" dirty="0">
                <a:solidFill>
                  <a:schemeClr val="bg1"/>
                </a:solidFill>
              </a:rPr>
              <a:t> </a:t>
            </a:r>
            <a:r>
              <a:rPr lang="es-MX" sz="1700" b="1" dirty="0" smtClean="0">
                <a:solidFill>
                  <a:schemeClr val="bg1"/>
                </a:solidFill>
              </a:rPr>
              <a:t>36.4%.</a:t>
            </a:r>
            <a:r>
              <a:rPr lang="es-MX" sz="17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bg1"/>
                </a:solidFill>
              </a:rPr>
              <a:t>El </a:t>
            </a:r>
            <a:r>
              <a:rPr lang="es-MX" sz="1700" b="1" dirty="0">
                <a:solidFill>
                  <a:schemeClr val="bg1"/>
                </a:solidFill>
              </a:rPr>
              <a:t>PbR-SED</a:t>
            </a:r>
            <a:r>
              <a:rPr lang="es-MX" sz="1700" dirty="0">
                <a:solidFill>
                  <a:schemeClr val="bg1"/>
                </a:solidFill>
              </a:rPr>
              <a:t> tienen un avance de </a:t>
            </a:r>
            <a:r>
              <a:rPr lang="es-MX" sz="1700" b="1" dirty="0" smtClean="0">
                <a:solidFill>
                  <a:schemeClr val="bg1"/>
                </a:solidFill>
              </a:rPr>
              <a:t>42.9%.</a:t>
            </a:r>
            <a:endParaRPr lang="es-MX" sz="1700" b="1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74453" y="4572554"/>
            <a:ext cx="3986861" cy="2006045"/>
          </a:xfrm>
          <a:prstGeom prst="rect">
            <a:avLst/>
          </a:prstGeom>
          <a:solidFill>
            <a:srgbClr val="325C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700" dirty="0">
                <a:solidFill>
                  <a:schemeClr val="bg1"/>
                </a:solidFill>
              </a:rPr>
              <a:t>Dentro de la sección de </a:t>
            </a:r>
            <a:r>
              <a:rPr lang="es-MX" sz="1700" dirty="0" smtClean="0">
                <a:solidFill>
                  <a:schemeClr val="bg1"/>
                </a:solidFill>
              </a:rPr>
              <a:t>PbR-SED: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b="1" dirty="0" smtClean="0">
                <a:solidFill>
                  <a:schemeClr val="bg1"/>
                </a:solidFill>
              </a:rPr>
              <a:t>Planeación </a:t>
            </a:r>
            <a:r>
              <a:rPr lang="es-MX" sz="1700" dirty="0" smtClean="0">
                <a:solidFill>
                  <a:schemeClr val="bg1"/>
                </a:solidFill>
              </a:rPr>
              <a:t>presenta </a:t>
            </a:r>
            <a:r>
              <a:rPr lang="es-MX" sz="1700" dirty="0">
                <a:solidFill>
                  <a:schemeClr val="bg1"/>
                </a:solidFill>
              </a:rPr>
              <a:t>el </a:t>
            </a:r>
            <a:r>
              <a:rPr lang="es-MX" sz="1700" b="1" dirty="0">
                <a:solidFill>
                  <a:schemeClr val="bg1"/>
                </a:solidFill>
              </a:rPr>
              <a:t>mayor </a:t>
            </a:r>
            <a:r>
              <a:rPr lang="es-MX" sz="1700" b="1" dirty="0" smtClean="0">
                <a:solidFill>
                  <a:schemeClr val="bg1"/>
                </a:solidFill>
              </a:rPr>
              <a:t>avance</a:t>
            </a:r>
            <a:r>
              <a:rPr lang="es-MX" sz="1700" dirty="0" smtClean="0">
                <a:solidFill>
                  <a:schemeClr val="bg1"/>
                </a:solidFill>
              </a:rPr>
              <a:t>, </a:t>
            </a:r>
            <a:r>
              <a:rPr lang="es-MX" sz="1700" dirty="0">
                <a:solidFill>
                  <a:schemeClr val="bg1"/>
                </a:solidFill>
              </a:rPr>
              <a:t>con </a:t>
            </a:r>
            <a:r>
              <a:rPr lang="es-MX" sz="1700" b="1" dirty="0" smtClean="0">
                <a:solidFill>
                  <a:schemeClr val="bg1"/>
                </a:solidFill>
              </a:rPr>
              <a:t>64.4%. </a:t>
            </a:r>
            <a:endParaRPr lang="es-MX" sz="1700" b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bg1"/>
                </a:solidFill>
              </a:rPr>
              <a:t>La </a:t>
            </a:r>
            <a:r>
              <a:rPr lang="es-MX" sz="1700" dirty="0">
                <a:solidFill>
                  <a:schemeClr val="bg1"/>
                </a:solidFill>
              </a:rPr>
              <a:t>categoría con </a:t>
            </a:r>
            <a:r>
              <a:rPr lang="es-MX" sz="1700" b="1" dirty="0" smtClean="0">
                <a:solidFill>
                  <a:schemeClr val="bg1"/>
                </a:solidFill>
              </a:rPr>
              <a:t>menor avance</a:t>
            </a:r>
            <a:r>
              <a:rPr lang="es-MX" sz="1700" dirty="0" smtClean="0">
                <a:solidFill>
                  <a:schemeClr val="bg1"/>
                </a:solidFill>
              </a:rPr>
              <a:t> es </a:t>
            </a:r>
            <a:r>
              <a:rPr lang="es-MX" sz="1700" b="1" dirty="0" smtClean="0">
                <a:solidFill>
                  <a:schemeClr val="bg1"/>
                </a:solidFill>
              </a:rPr>
              <a:t>Evaluación</a:t>
            </a:r>
            <a:r>
              <a:rPr lang="es-MX" sz="1700" dirty="0" smtClean="0">
                <a:solidFill>
                  <a:schemeClr val="bg1"/>
                </a:solidFill>
              </a:rPr>
              <a:t>, con </a:t>
            </a:r>
            <a:r>
              <a:rPr lang="es-MX" sz="1700" b="1" dirty="0" smtClean="0">
                <a:solidFill>
                  <a:schemeClr val="bg1"/>
                </a:solidFill>
              </a:rPr>
              <a:t>20.2%. </a:t>
            </a:r>
            <a:endParaRPr lang="es-MX" sz="17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/>
          </p:nvPr>
        </p:nvGraphicFramePr>
        <p:xfrm>
          <a:off x="433676" y="1108803"/>
          <a:ext cx="3986862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/>
          <p:nvPr>
            <p:extLst/>
          </p:nvPr>
        </p:nvGraphicFramePr>
        <p:xfrm>
          <a:off x="4774453" y="1108803"/>
          <a:ext cx="3986861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11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/>
          <p:cNvSpPr txBox="1"/>
          <p:nvPr/>
        </p:nvSpPr>
        <p:spPr>
          <a:xfrm>
            <a:off x="433677" y="77449"/>
            <a:ext cx="836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  <a:ea typeface="+mj-ea"/>
                <a:cs typeface="Soberana Sans Bold"/>
              </a:rPr>
              <a:t>Principales Resultados del Diagnóstico </a:t>
            </a:r>
            <a:r>
              <a:rPr lang="es-MX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  <a:ea typeface="+mj-ea"/>
                <a:cs typeface="Soberana Sans Bold"/>
              </a:rPr>
              <a:t>2016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Bold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33677" y="4572555"/>
            <a:ext cx="3986861" cy="2006045"/>
          </a:xfrm>
          <a:prstGeom prst="rect">
            <a:avLst/>
          </a:prstGeom>
          <a:solidFill>
            <a:srgbClr val="325C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bg1"/>
                </a:solidFill>
              </a:rPr>
              <a:t>Existe una clara diferencia en este grupo, los municipios con mayor población, presentan mayores avances que los de población media.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bg1"/>
                </a:solidFill>
              </a:rPr>
              <a:t>La </a:t>
            </a:r>
            <a:r>
              <a:rPr lang="es-MX" sz="1700" b="1" dirty="0" smtClean="0">
                <a:solidFill>
                  <a:schemeClr val="bg1"/>
                </a:solidFill>
              </a:rPr>
              <a:t>mayor diferencia </a:t>
            </a:r>
            <a:r>
              <a:rPr lang="es-MX" sz="1700" dirty="0" smtClean="0">
                <a:solidFill>
                  <a:schemeClr val="bg1"/>
                </a:solidFill>
              </a:rPr>
              <a:t>se encuentra en la Sección de </a:t>
            </a:r>
            <a:r>
              <a:rPr lang="es-MX" sz="1700" b="1" dirty="0" smtClean="0">
                <a:solidFill>
                  <a:schemeClr val="bg1"/>
                </a:solidFill>
              </a:rPr>
              <a:t>Capacitación</a:t>
            </a:r>
            <a:r>
              <a:rPr lang="es-MX" sz="1700" dirty="0" smtClean="0">
                <a:solidFill>
                  <a:schemeClr val="bg1"/>
                </a:solidFill>
              </a:rPr>
              <a:t>, con </a:t>
            </a:r>
            <a:r>
              <a:rPr lang="es-MX" sz="1700" b="1" dirty="0" smtClean="0">
                <a:solidFill>
                  <a:schemeClr val="bg1"/>
                </a:solidFill>
              </a:rPr>
              <a:t>21.7 puntos.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774453" y="4572554"/>
            <a:ext cx="3986861" cy="2006045"/>
          </a:xfrm>
          <a:prstGeom prst="rect">
            <a:avLst/>
          </a:prstGeom>
          <a:solidFill>
            <a:srgbClr val="325C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700" dirty="0">
                <a:solidFill>
                  <a:schemeClr val="bg1"/>
                </a:solidFill>
              </a:rPr>
              <a:t>Dentro de la sección de </a:t>
            </a:r>
            <a:r>
              <a:rPr lang="es-MX" sz="1700" dirty="0" smtClean="0">
                <a:solidFill>
                  <a:schemeClr val="bg1"/>
                </a:solidFill>
              </a:rPr>
              <a:t>PbR-SED: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>
                <a:solidFill>
                  <a:schemeClr val="bg1"/>
                </a:solidFill>
              </a:rPr>
              <a:t>La </a:t>
            </a:r>
            <a:r>
              <a:rPr lang="es-MX" sz="1700" b="1" dirty="0">
                <a:solidFill>
                  <a:schemeClr val="bg1"/>
                </a:solidFill>
              </a:rPr>
              <a:t>mayor diferencia </a:t>
            </a:r>
            <a:r>
              <a:rPr lang="es-MX" sz="1700" dirty="0">
                <a:solidFill>
                  <a:schemeClr val="bg1"/>
                </a:solidFill>
              </a:rPr>
              <a:t>se encuentra en la </a:t>
            </a:r>
            <a:r>
              <a:rPr lang="es-MX" sz="1700" dirty="0" smtClean="0">
                <a:solidFill>
                  <a:schemeClr val="bg1"/>
                </a:solidFill>
              </a:rPr>
              <a:t>Categoría de </a:t>
            </a:r>
            <a:r>
              <a:rPr lang="es-MX" sz="1700" b="1" dirty="0" smtClean="0">
                <a:solidFill>
                  <a:schemeClr val="bg1"/>
                </a:solidFill>
              </a:rPr>
              <a:t>Marco Jurídico</a:t>
            </a:r>
            <a:r>
              <a:rPr lang="es-MX" sz="1700" dirty="0" smtClean="0">
                <a:solidFill>
                  <a:schemeClr val="bg1"/>
                </a:solidFill>
              </a:rPr>
              <a:t>, </a:t>
            </a:r>
            <a:r>
              <a:rPr lang="es-MX" sz="1700" dirty="0">
                <a:solidFill>
                  <a:schemeClr val="bg1"/>
                </a:solidFill>
              </a:rPr>
              <a:t>con </a:t>
            </a:r>
            <a:r>
              <a:rPr lang="es-MX" sz="1700" b="1" dirty="0" smtClean="0">
                <a:solidFill>
                  <a:schemeClr val="bg1"/>
                </a:solidFill>
              </a:rPr>
              <a:t>24.5 </a:t>
            </a:r>
            <a:r>
              <a:rPr lang="es-MX" sz="1700" b="1" dirty="0">
                <a:solidFill>
                  <a:schemeClr val="bg1"/>
                </a:solidFill>
              </a:rPr>
              <a:t>puntos</a:t>
            </a:r>
            <a:r>
              <a:rPr lang="es-MX" sz="1700" b="1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bg1"/>
                </a:solidFill>
              </a:rPr>
              <a:t>La Categoría que presenta </a:t>
            </a:r>
            <a:r>
              <a:rPr lang="es-MX" sz="1700" b="1" dirty="0" smtClean="0">
                <a:solidFill>
                  <a:schemeClr val="bg1"/>
                </a:solidFill>
              </a:rPr>
              <a:t>menor diferencia</a:t>
            </a:r>
            <a:r>
              <a:rPr lang="es-MX" sz="1700" dirty="0" smtClean="0">
                <a:solidFill>
                  <a:schemeClr val="bg1"/>
                </a:solidFill>
              </a:rPr>
              <a:t> es </a:t>
            </a:r>
            <a:r>
              <a:rPr lang="es-MX" sz="1700" b="1" dirty="0" smtClean="0">
                <a:solidFill>
                  <a:schemeClr val="bg1"/>
                </a:solidFill>
              </a:rPr>
              <a:t>Programación</a:t>
            </a:r>
            <a:r>
              <a:rPr lang="es-MX" sz="1700" dirty="0" smtClean="0">
                <a:solidFill>
                  <a:schemeClr val="bg1"/>
                </a:solidFill>
              </a:rPr>
              <a:t> </a:t>
            </a:r>
            <a:r>
              <a:rPr lang="es-MX" sz="1700" dirty="0">
                <a:solidFill>
                  <a:schemeClr val="bg1"/>
                </a:solidFill>
              </a:rPr>
              <a:t>con </a:t>
            </a:r>
            <a:r>
              <a:rPr lang="es-MX" sz="1700" b="1" dirty="0" smtClean="0">
                <a:solidFill>
                  <a:schemeClr val="bg1"/>
                </a:solidFill>
              </a:rPr>
              <a:t>12.9 </a:t>
            </a:r>
            <a:r>
              <a:rPr lang="es-MX" sz="1700" b="1" dirty="0">
                <a:solidFill>
                  <a:schemeClr val="bg1"/>
                </a:solidFill>
              </a:rPr>
              <a:t>puntos.</a:t>
            </a:r>
            <a:endParaRPr lang="es-MX" sz="17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7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/>
          </p:nvPr>
        </p:nvGraphicFramePr>
        <p:xfrm>
          <a:off x="433677" y="1108804"/>
          <a:ext cx="3986862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/>
          <p:nvPr>
            <p:extLst/>
          </p:nvPr>
        </p:nvGraphicFramePr>
        <p:xfrm>
          <a:off x="4774453" y="1108804"/>
          <a:ext cx="3986861" cy="326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94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3156" y="4360779"/>
            <a:ext cx="7694182" cy="1207508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774700" y="1065530"/>
            <a:ext cx="7771094" cy="54495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Características, elementos y procesos del </a:t>
            </a: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PbR-SED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_tradnl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Instrumentos del PbR-SED</a:t>
            </a:r>
          </a:p>
          <a:p>
            <a:pPr lvl="0">
              <a:spcBef>
                <a:spcPct val="20000"/>
              </a:spcBef>
            </a:pPr>
            <a:endParaRPr lang="es-MX" sz="2800" b="1" dirty="0" smtClean="0">
              <a:solidFill>
                <a:prstClr val="black">
                  <a:lumMod val="65000"/>
                  <a:lumOff val="35000"/>
                </a:prstClr>
              </a:solidFill>
              <a:latin typeface="Soberana Sans" panose="02000000000000000000" pitchFamily="50" charset="0"/>
            </a:endParaRP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El </a:t>
            </a: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PbR-SED en Entidades Federativas y Municipios</a:t>
            </a:r>
          </a:p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s-MX" sz="2000" dirty="0" smtClean="0">
              <a:solidFill>
                <a:prstClr val="black">
                  <a:lumMod val="65000"/>
                  <a:lumOff val="35000"/>
                </a:prstClr>
              </a:solidFill>
              <a:latin typeface="Soberana Sans" panose="02000000000000000000" pitchFamily="50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MX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El Gasto Federalizado</a:t>
            </a:r>
          </a:p>
          <a:p>
            <a:pPr lvl="1">
              <a:spcBef>
                <a:spcPct val="20000"/>
              </a:spcBef>
            </a:pPr>
            <a:r>
              <a:rPr lang="es-MX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</a:rPr>
              <a:t>Características y su monitoreo y evaluación en Entidades Federativas y Municipios</a:t>
            </a:r>
          </a:p>
          <a:p>
            <a:pPr lvl="1">
              <a:spcBef>
                <a:spcPct val="20000"/>
              </a:spcBef>
            </a:pPr>
            <a:endParaRPr lang="es-MX" sz="2000" dirty="0">
              <a:solidFill>
                <a:prstClr val="black">
                  <a:lumMod val="65000"/>
                  <a:lumOff val="35000"/>
                </a:prstClr>
              </a:solidFill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9629"/>
          </a:xfrm>
        </p:spPr>
        <p:txBody>
          <a:bodyPr>
            <a:noAutofit/>
          </a:bodyPr>
          <a:lstStyle/>
          <a:p>
            <a:pPr>
              <a:tabLst>
                <a:tab pos="7448550" algn="l"/>
              </a:tabLst>
            </a:pP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Soberana Sans Bold"/>
              </a:rPr>
              <a:t>¿Qué es el gasto federalizado?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86861" y="964798"/>
            <a:ext cx="814167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Soberana Sans" panose="02000000000000000000" pitchFamily="50" charset="0"/>
              </a:rPr>
              <a:t>Los </a:t>
            </a:r>
            <a:r>
              <a:rPr lang="es-MX" dirty="0">
                <a:latin typeface="Soberana Sans" panose="02000000000000000000" pitchFamily="50" charset="0"/>
              </a:rPr>
              <a:t>recursos que el Gobierno de la República </a:t>
            </a:r>
            <a:r>
              <a:rPr lang="es-MX" dirty="0" smtClean="0">
                <a:latin typeface="Soberana Sans" panose="02000000000000000000" pitchFamily="50" charset="0"/>
              </a:rPr>
              <a:t>transfiere </a:t>
            </a:r>
            <a:r>
              <a:rPr lang="es-MX" dirty="0">
                <a:latin typeface="Soberana Sans" panose="02000000000000000000" pitchFamily="50" charset="0"/>
              </a:rPr>
              <a:t>a las entidades federativas y </a:t>
            </a:r>
            <a:r>
              <a:rPr lang="es-MX" dirty="0" smtClean="0">
                <a:latin typeface="Soberana Sans" panose="02000000000000000000" pitchFamily="50" charset="0"/>
              </a:rPr>
              <a:t>municipios (gobiernos </a:t>
            </a:r>
            <a:r>
              <a:rPr lang="es-MX" dirty="0" err="1" smtClean="0">
                <a:latin typeface="Soberana Sans" panose="02000000000000000000" pitchFamily="50" charset="0"/>
              </a:rPr>
              <a:t>subnacionales</a:t>
            </a:r>
            <a:r>
              <a:rPr lang="es-MX" dirty="0" smtClean="0">
                <a:latin typeface="Soberana Sans" panose="02000000000000000000" pitchFamily="50" charset="0"/>
              </a:rPr>
              <a:t>), </a:t>
            </a:r>
            <a:r>
              <a:rPr lang="es-MX" dirty="0">
                <a:latin typeface="Soberana Sans" panose="02000000000000000000" pitchFamily="50" charset="0"/>
              </a:rPr>
              <a:t>por medio </a:t>
            </a:r>
            <a:r>
              <a:rPr lang="es-MX" dirty="0" smtClean="0">
                <a:latin typeface="Soberana Sans" panose="02000000000000000000" pitchFamily="50" charset="0"/>
              </a:rPr>
              <a:t>de: </a:t>
            </a:r>
          </a:p>
          <a:p>
            <a:pPr marL="896938" indent="-342900">
              <a:buFont typeface="Arial" panose="020B0604020202020204" pitchFamily="34" charset="0"/>
              <a:buChar char="•"/>
              <a:tabLst>
                <a:tab pos="273050" algn="l"/>
              </a:tabLst>
            </a:pPr>
            <a:endParaRPr lang="es-MX" sz="2400" dirty="0" smtClean="0">
              <a:solidFill>
                <a:srgbClr val="148B8C"/>
              </a:solidFill>
              <a:latin typeface="Calibri" panose="020F0502020204030204" pitchFamily="34" charset="0"/>
            </a:endParaRPr>
          </a:p>
          <a:p>
            <a:pPr marL="896938" indent="-342900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s-MX" sz="2400" dirty="0" smtClean="0">
                <a:solidFill>
                  <a:srgbClr val="148B8C"/>
                </a:solidFill>
                <a:latin typeface="Soberana Sans" panose="02000000000000000000" pitchFamily="50" charset="0"/>
              </a:rPr>
              <a:t>Participaciones</a:t>
            </a:r>
            <a:r>
              <a:rPr lang="es-MX" sz="2400" dirty="0">
                <a:latin typeface="Soberana Sans" panose="02000000000000000000" pitchFamily="50" charset="0"/>
              </a:rPr>
              <a:t>, </a:t>
            </a:r>
            <a:endParaRPr lang="es-MX" sz="2400" dirty="0" smtClean="0">
              <a:latin typeface="Soberana Sans" panose="02000000000000000000" pitchFamily="50" charset="0"/>
            </a:endParaRPr>
          </a:p>
          <a:p>
            <a:pPr marL="896938" indent="-342900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s-MX" sz="2400" dirty="0" smtClean="0">
                <a:solidFill>
                  <a:srgbClr val="442C65"/>
                </a:solidFill>
                <a:latin typeface="Soberana Sans" panose="02000000000000000000" pitchFamily="50" charset="0"/>
              </a:rPr>
              <a:t>Aportaciones federales, </a:t>
            </a:r>
          </a:p>
          <a:p>
            <a:pPr marL="896938" indent="-342900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s-MX" sz="2400" dirty="0" smtClean="0">
                <a:solidFill>
                  <a:srgbClr val="F47A41"/>
                </a:solidFill>
                <a:latin typeface="Soberana Sans" panose="02000000000000000000" pitchFamily="50" charset="0"/>
              </a:rPr>
              <a:t>Subsidios </a:t>
            </a:r>
            <a:r>
              <a:rPr lang="es-MX" sz="2400" dirty="0" smtClean="0">
                <a:latin typeface="Soberana Sans" panose="02000000000000000000" pitchFamily="50" charset="0"/>
              </a:rPr>
              <a:t>y</a:t>
            </a:r>
          </a:p>
          <a:p>
            <a:pPr marL="896938" indent="-342900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s-MX" sz="2400" dirty="0">
                <a:solidFill>
                  <a:srgbClr val="F47A41"/>
                </a:solidFill>
                <a:latin typeface="Soberana Sans" panose="02000000000000000000" pitchFamily="50" charset="0"/>
              </a:rPr>
              <a:t>C</a:t>
            </a:r>
            <a:r>
              <a:rPr lang="es-MX" sz="2400" dirty="0" smtClean="0">
                <a:solidFill>
                  <a:srgbClr val="F47A41"/>
                </a:solidFill>
                <a:latin typeface="Soberana Sans" panose="02000000000000000000" pitchFamily="50" charset="0"/>
              </a:rPr>
              <a:t>onvenios</a:t>
            </a:r>
            <a:r>
              <a:rPr lang="es-MX" dirty="0" smtClean="0">
                <a:latin typeface="Soberana Sans" panose="02000000000000000000" pitchFamily="50" charset="0"/>
              </a:rPr>
              <a:t>.</a:t>
            </a:r>
            <a:endParaRPr lang="es-MX" dirty="0">
              <a:latin typeface="Soberana Sans" panose="02000000000000000000" pitchFamily="50" charset="0"/>
            </a:endParaRPr>
          </a:p>
        </p:txBody>
      </p:sp>
      <p:sp>
        <p:nvSpPr>
          <p:cNvPr id="6" name="AutoShape 2" descr="sav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95" y="2768934"/>
            <a:ext cx="6579135" cy="358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0574" y="167647"/>
            <a:ext cx="8229600" cy="650811"/>
          </a:xfrm>
        </p:spPr>
        <p:txBody>
          <a:bodyPr/>
          <a:lstStyle/>
          <a:p>
            <a:r>
              <a:rPr lang="es-MX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Importancia del gasto </a:t>
            </a:r>
            <a:r>
              <a:rPr lang="es-MX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federalizado y el reporte de su ejercicio</a:t>
            </a:r>
            <a:endParaRPr lang="es-MX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308737" y="863505"/>
            <a:ext cx="4383335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2600" b="1" dirty="0" smtClean="0">
                <a:solidFill>
                  <a:srgbClr val="FB5C0D"/>
                </a:solidFill>
                <a:latin typeface="Calibri" panose="020F0502020204030204" pitchFamily="34" charset="0"/>
              </a:rPr>
              <a:t>26.5%</a:t>
            </a:r>
            <a:r>
              <a:rPr lang="es-MX" sz="2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MX" sz="2600" dirty="0" smtClean="0">
                <a:latin typeface="Calibri" panose="020F0502020204030204" pitchFamily="34" charset="0"/>
              </a:rPr>
              <a:t>del </a:t>
            </a:r>
          </a:p>
          <a:p>
            <a:pPr algn="ctr"/>
            <a:r>
              <a:rPr lang="es-MX" sz="2600" dirty="0" smtClean="0">
                <a:solidFill>
                  <a:srgbClr val="FB5C0D"/>
                </a:solidFill>
                <a:latin typeface="Calibri" panose="020F0502020204030204" pitchFamily="34" charset="0"/>
              </a:rPr>
              <a:t>Gasto </a:t>
            </a:r>
            <a:r>
              <a:rPr lang="es-MX" sz="2600" dirty="0" smtClean="0">
                <a:solidFill>
                  <a:srgbClr val="FB5C0D"/>
                </a:solidFill>
                <a:latin typeface="Calibri" panose="020F0502020204030204" pitchFamily="34" charset="0"/>
              </a:rPr>
              <a:t>Programable *</a:t>
            </a:r>
            <a:endParaRPr lang="es-MX" sz="2600" dirty="0" smtClean="0">
              <a:solidFill>
                <a:srgbClr val="FB5C0D"/>
              </a:solidFill>
              <a:latin typeface="Calibri" panose="020F0502020204030204" pitchFamily="34" charset="0"/>
            </a:endParaRPr>
          </a:p>
          <a:p>
            <a:pPr algn="ctr"/>
            <a:endParaRPr lang="es-MX" sz="1000" dirty="0">
              <a:solidFill>
                <a:srgbClr val="FB5C0D"/>
              </a:solidFill>
              <a:latin typeface="Calibri" panose="020F0502020204030204" pitchFamily="34" charset="0"/>
            </a:endParaRPr>
          </a:p>
          <a:p>
            <a:r>
              <a:rPr lang="es-MX" dirty="0" smtClean="0">
                <a:latin typeface="Calibri" panose="020F0502020204030204" pitchFamily="34" charset="0"/>
              </a:rPr>
              <a:t>El reporte de los recursos se encuentra normado en:</a:t>
            </a:r>
          </a:p>
          <a:p>
            <a:endParaRPr lang="es-MX" dirty="0" smtClean="0"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82" y="1921164"/>
            <a:ext cx="3822039" cy="3155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184728" y="2484205"/>
          <a:ext cx="4507345" cy="345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7345"/>
              </a:tblGrid>
              <a:tr h="370840">
                <a:tc>
                  <a:txBody>
                    <a:bodyPr/>
                    <a:lstStyle/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s-MX" sz="17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Ley General de Contabilidad Gubernamental (LGCG)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endParaRPr lang="es-MX" sz="17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s-MX" sz="17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Ley Federal de Presupuesto y Responsabilidad Hacendaria (LFPRH)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endParaRPr lang="es-MX" sz="17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s-MX" sz="17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Ley de Coordinación Fiscal (LCF)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endParaRPr lang="es-MX" sz="17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90488" indent="-90488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7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Lineamientos para informar sobre los recursos federales transferidos a las entidades federativas, municipios y demarcaciones territoriales del Distrito Federal, y de operación de los recursos del Ramo General 33</a:t>
                      </a:r>
                    </a:p>
                  </a:txBody>
                  <a:tcPr>
                    <a:lnL w="28575" cap="flat" cmpd="sng" algn="ctr">
                      <a:solidFill>
                        <a:srgbClr val="FB5C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B5C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B5C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B5C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09184" y="6174146"/>
            <a:ext cx="857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s-ES_tradnl" sz="1400" dirty="0" smtClean="0"/>
              <a:t>* 	Corresponde a Aportaciones Federales, Subsidios y Convenios. No considera participaciones por no ser materia de seguimiento y evaluación por parte de la Federación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9429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457200" y="223777"/>
            <a:ext cx="8229600" cy="696912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Soberana Sans Bold"/>
              </a:rPr>
              <a:t>Composición</a:t>
            </a:r>
          </a:p>
        </p:txBody>
      </p:sp>
      <p:sp>
        <p:nvSpPr>
          <p:cNvPr id="11" name="Flecha arriba 10"/>
          <p:cNvSpPr/>
          <p:nvPr/>
        </p:nvSpPr>
        <p:spPr>
          <a:xfrm>
            <a:off x="8325009" y="1352747"/>
            <a:ext cx="271256" cy="765764"/>
          </a:xfrm>
          <a:prstGeom prst="up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7170425" y="1550963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148B8C"/>
                </a:solidFill>
                <a:latin typeface="Calibri" panose="020F0502020204030204" pitchFamily="34" charset="0"/>
              </a:rPr>
              <a:t>1,800 </a:t>
            </a:r>
            <a:r>
              <a:rPr lang="es-MX" dirty="0" err="1" smtClean="0">
                <a:solidFill>
                  <a:srgbClr val="148B8C"/>
                </a:solidFill>
                <a:latin typeface="Calibri" panose="020F0502020204030204" pitchFamily="34" charset="0"/>
              </a:rPr>
              <a:t>mmdp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4" y="819686"/>
            <a:ext cx="8023031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Soberana Sans Bold"/>
              </a:rPr>
              <a:t>Fondos de Aportaciones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5" y="1654019"/>
            <a:ext cx="8897224" cy="388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2047165" y="5987018"/>
            <a:ext cx="578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SHCP y CONEVAL integran una estrategia para su evaluación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93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knotted 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213015"/>
            <a:ext cx="5080152" cy="28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0574" y="227013"/>
            <a:ext cx="8229600" cy="650811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Soberana Sans Bold"/>
              </a:rPr>
              <a:t>Seguimiento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390538" y="877824"/>
            <a:ext cx="5025524" cy="3262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s-MX" sz="2000" dirty="0" smtClean="0">
              <a:solidFill>
                <a:srgbClr val="FB5C0D"/>
              </a:solidFill>
              <a:latin typeface="Calibri" panose="020F0502020204030204" pitchFamily="34" charset="0"/>
            </a:endParaRPr>
          </a:p>
          <a:p>
            <a:pPr algn="ctr"/>
            <a:endParaRPr lang="es-MX" sz="2800" dirty="0">
              <a:solidFill>
                <a:srgbClr val="FB5C0D"/>
              </a:solidFill>
              <a:latin typeface="Calibri" panose="020F0502020204030204" pitchFamily="34" charset="0"/>
            </a:endParaRPr>
          </a:p>
          <a:p>
            <a:pPr algn="ctr"/>
            <a:r>
              <a:rPr lang="es-MX" sz="2800" dirty="0" smtClean="0">
                <a:latin typeface="Calibri" panose="020F0502020204030204" pitchFamily="34" charset="0"/>
              </a:rPr>
              <a:t>Para homologar la información y tener elementos para la mejora del gasto federalizado:</a:t>
            </a:r>
          </a:p>
          <a:p>
            <a:pPr algn="ctr"/>
            <a:r>
              <a:rPr lang="es-MX" sz="3200" dirty="0" smtClean="0">
                <a:latin typeface="Calibri" panose="020F0502020204030204" pitchFamily="34" charset="0"/>
              </a:rPr>
              <a:t> </a:t>
            </a:r>
            <a:r>
              <a:rPr lang="es-MX" sz="3200" dirty="0" smtClean="0">
                <a:solidFill>
                  <a:srgbClr val="F47A41"/>
                </a:solidFill>
                <a:latin typeface="Calibri" panose="020F0502020204030204" pitchFamily="34" charset="0"/>
              </a:rPr>
              <a:t>Sistema de Formato Único</a:t>
            </a:r>
          </a:p>
          <a:p>
            <a:pPr algn="ctr"/>
            <a:r>
              <a:rPr lang="es-MX" sz="2000" dirty="0" smtClean="0">
                <a:solidFill>
                  <a:srgbClr val="F47A41"/>
                </a:solidFill>
                <a:latin typeface="Calibri" panose="020F0502020204030204" pitchFamily="34" charset="0"/>
              </a:rPr>
              <a:t>Herramienta de seguimiento</a:t>
            </a:r>
            <a:endParaRPr lang="es-MX" sz="2800" dirty="0" smtClean="0">
              <a:latin typeface="Calibri" panose="020F0502020204030204" pitchFamily="34" charset="0"/>
            </a:endParaRPr>
          </a:p>
          <a:p>
            <a:pPr algn="ctr"/>
            <a:endParaRPr lang="es-MX" sz="2800" dirty="0">
              <a:solidFill>
                <a:srgbClr val="FB5C0D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34" y="4140256"/>
            <a:ext cx="1823999" cy="1369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3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0574" y="227013"/>
            <a:ext cx="8229600" cy="650811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Soberana Sans Bold"/>
              </a:rPr>
              <a:t>Normativa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88</a:t>
            </a:fld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090248"/>
            <a:ext cx="7874000" cy="5058139"/>
          </a:xfrm>
          <a:prstGeom prst="rect">
            <a:avLst/>
          </a:prstGeom>
        </p:spPr>
      </p:pic>
      <p:pic>
        <p:nvPicPr>
          <p:cNvPr id="3080" name="Picture 8" descr="Mallet of justice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1" y="4787014"/>
            <a:ext cx="1524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Soberana Sans Bold"/>
              </a:rPr>
              <a:t>Sistema de Formato Único (SFU)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371599"/>
            <a:ext cx="3041719" cy="260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69167" y="4231730"/>
            <a:ext cx="8117633" cy="1200329"/>
          </a:xfrm>
          <a:prstGeom prst="rect">
            <a:avLst/>
          </a:prstGeom>
          <a:noFill/>
          <a:ln w="38100">
            <a:solidFill>
              <a:srgbClr val="528A02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es-MX" b="1" dirty="0" smtClean="0">
                <a:latin typeface="Soberana Sans" pitchFamily="50" charset="0"/>
                <a:cs typeface="Adobe Caslon Pro"/>
              </a:rPr>
              <a:t>Sistema </a:t>
            </a:r>
            <a:r>
              <a:rPr lang="es-MX" b="1" dirty="0">
                <a:latin typeface="Soberana Sans" pitchFamily="50" charset="0"/>
                <a:cs typeface="Adobe Caslon Pro"/>
              </a:rPr>
              <a:t>de información </a:t>
            </a:r>
            <a:r>
              <a:rPr lang="es-MX" dirty="0">
                <a:latin typeface="Soberana Sans" pitchFamily="50" charset="0"/>
                <a:cs typeface="Adobe Caslon Pro"/>
              </a:rPr>
              <a:t>establecido </a:t>
            </a:r>
            <a:r>
              <a:rPr lang="es-MX" dirty="0" smtClean="0">
                <a:latin typeface="Soberana Sans" pitchFamily="50" charset="0"/>
                <a:cs typeface="Adobe Caslon Pro"/>
              </a:rPr>
              <a:t>por </a:t>
            </a:r>
            <a:r>
              <a:rPr lang="es-MX" dirty="0">
                <a:latin typeface="Soberana Sans" pitchFamily="50" charset="0"/>
                <a:cs typeface="Adobe Caslon Pro"/>
              </a:rPr>
              <a:t>la </a:t>
            </a:r>
            <a:r>
              <a:rPr lang="es-MX" b="1" dirty="0">
                <a:latin typeface="Soberana Sans" pitchFamily="50" charset="0"/>
                <a:cs typeface="Adobe Caslon Pro"/>
              </a:rPr>
              <a:t>Secretaría de Hacienda y Crédito Público (SHCP</a:t>
            </a:r>
            <a:r>
              <a:rPr lang="es-MX" b="1" dirty="0" smtClean="0">
                <a:latin typeface="Soberana Sans" pitchFamily="50" charset="0"/>
                <a:cs typeface="Adobe Caslon Pro"/>
              </a:rPr>
              <a:t>) </a:t>
            </a:r>
            <a:r>
              <a:rPr lang="es-MX" dirty="0" smtClean="0">
                <a:latin typeface="Soberana Sans" pitchFamily="50" charset="0"/>
                <a:cs typeface="Adobe Caslon Pro"/>
              </a:rPr>
              <a:t>para conocer el ejercicio, destino y resultados de los recursos federales que les son transferidos a los gobiernos </a:t>
            </a:r>
            <a:r>
              <a:rPr lang="es-MX" dirty="0" err="1" smtClean="0">
                <a:latin typeface="Soberana Sans" pitchFamily="50" charset="0"/>
                <a:cs typeface="Adobe Caslon Pro"/>
              </a:rPr>
              <a:t>subnacionales</a:t>
            </a:r>
            <a:r>
              <a:rPr lang="es-MX" b="1" dirty="0" smtClean="0">
                <a:latin typeface="Soberana Sans" pitchFamily="50" charset="0"/>
                <a:cs typeface="Adobe Caslon Pro"/>
              </a:rPr>
              <a:t>.</a:t>
            </a:r>
            <a:endParaRPr lang="es-MX" b="1" dirty="0">
              <a:latin typeface="Soberana Sans" pitchFamily="50" charset="0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658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 Rectángulo"/>
          <p:cNvSpPr/>
          <p:nvPr/>
        </p:nvSpPr>
        <p:spPr>
          <a:xfrm>
            <a:off x="3444240" y="2941638"/>
            <a:ext cx="5220563" cy="1152842"/>
          </a:xfrm>
          <a:prstGeom prst="rect">
            <a:avLst/>
          </a:prstGeom>
          <a:ln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500"/>
              </a:lnSpc>
            </a:pPr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algn="r">
              <a:lnSpc>
                <a:spcPts val="1500"/>
              </a:lnSpc>
            </a:pPr>
            <a:endParaRPr lang="es-MX" sz="7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171450" indent="-171450" algn="r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Establecimiento de la Nueva Estructura Programática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(NEP).</a:t>
            </a:r>
          </a:p>
          <a:p>
            <a:pPr marL="171450" indent="-171450" algn="r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 </a:t>
            </a:r>
            <a:r>
              <a:rPr lang="es-MX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Surge un </a:t>
            </a: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Sistema de Evaluación del Desempeño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(SED).</a:t>
            </a:r>
          </a:p>
          <a:p>
            <a:pPr marL="171450" indent="-171450" algn="r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 Implantación del Proceso Integral de Programación y Presupuesto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(PIPP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).</a:t>
            </a: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</p:txBody>
      </p:sp>
      <p:sp>
        <p:nvSpPr>
          <p:cNvPr id="15" name="9 Rectángulo"/>
          <p:cNvSpPr/>
          <p:nvPr/>
        </p:nvSpPr>
        <p:spPr>
          <a:xfrm>
            <a:off x="3058795" y="1317362"/>
            <a:ext cx="4286885" cy="932155"/>
          </a:xfrm>
          <a:prstGeom prst="rect">
            <a:avLst/>
          </a:prstGeom>
          <a:ln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500"/>
              </a:lnSpc>
            </a:pPr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algn="r">
              <a:lnSpc>
                <a:spcPts val="1500"/>
              </a:lnSpc>
            </a:pP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algn="r">
              <a:lnSpc>
                <a:spcPts val="1500"/>
              </a:lnSpc>
            </a:pP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Primer intento para orientar el Gasto Público hacia la consecución de objetivos.</a:t>
            </a:r>
          </a:p>
        </p:txBody>
      </p:sp>
      <p:sp>
        <p:nvSpPr>
          <p:cNvPr id="18" name="9 Rectángulo"/>
          <p:cNvSpPr/>
          <p:nvPr/>
        </p:nvSpPr>
        <p:spPr>
          <a:xfrm>
            <a:off x="3058795" y="2678083"/>
            <a:ext cx="3850005" cy="664557"/>
          </a:xfrm>
          <a:prstGeom prst="rect">
            <a:avLst/>
          </a:prstGeom>
          <a:ln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indent="-179388" algn="r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179388" indent="-179388" algn="r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algn="r">
              <a:lnSpc>
                <a:spcPts val="1500"/>
              </a:lnSpc>
            </a:pP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Orientación del Gasto Público a eficiencia y efectividad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.</a:t>
            </a: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95880" y="1116522"/>
            <a:ext cx="3718995" cy="593313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/>
            <a:endParaRPr lang="es-MX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0" lvl="1" algn="r"/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Implantación del Presupuesto Por Programas (PPP)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69604" y="941639"/>
            <a:ext cx="933188" cy="5528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1976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995879" y="2416290"/>
            <a:ext cx="3718996" cy="625186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/>
            <a:endParaRPr lang="es-MX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0" lvl="1" algn="r"/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Reforma al Sistema Presupuestario (RSP)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69604" y="2200975"/>
            <a:ext cx="933188" cy="5528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1998</a:t>
            </a:r>
          </a:p>
        </p:txBody>
      </p:sp>
      <p:sp>
        <p:nvSpPr>
          <p:cNvPr id="19" name="TextBox 8"/>
          <p:cNvSpPr txBox="1"/>
          <p:nvPr/>
        </p:nvSpPr>
        <p:spPr>
          <a:xfrm>
            <a:off x="433677" y="77449"/>
            <a:ext cx="836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Bold"/>
              </a:defRPr>
            </a:lvl1pPr>
          </a:lstStyle>
          <a:p>
            <a:r>
              <a:rPr lang="es-MX" dirty="0" smtClean="0"/>
              <a:t>Un poco de historia…</a:t>
            </a:r>
            <a:endParaRPr lang="es-MX" dirty="0"/>
          </a:p>
        </p:txBody>
      </p:sp>
      <p:sp>
        <p:nvSpPr>
          <p:cNvPr id="11" name="9 Rectángulo"/>
          <p:cNvSpPr/>
          <p:nvPr/>
        </p:nvSpPr>
        <p:spPr>
          <a:xfrm>
            <a:off x="3122868" y="4485761"/>
            <a:ext cx="4286885" cy="736479"/>
          </a:xfrm>
          <a:prstGeom prst="rect">
            <a:avLst/>
          </a:prstGeom>
          <a:ln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500"/>
              </a:lnSpc>
            </a:pPr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algn="r">
              <a:lnSpc>
                <a:spcPts val="1500"/>
              </a:lnSpc>
            </a:pP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algn="r">
              <a:lnSpc>
                <a:spcPts val="1500"/>
              </a:lnSpc>
            </a:pP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Establecido en el Presupuesto de Egresos de la Federación</a:t>
            </a:r>
          </a:p>
        </p:txBody>
      </p:sp>
      <p:sp>
        <p:nvSpPr>
          <p:cNvPr id="12" name="7 Rectángulo"/>
          <p:cNvSpPr/>
          <p:nvPr/>
        </p:nvSpPr>
        <p:spPr>
          <a:xfrm>
            <a:off x="1059953" y="4284921"/>
            <a:ext cx="3718995" cy="593313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/>
            <a:endParaRPr lang="es-MX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0" lvl="1" algn="r"/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Evaluación externa de programas sujetos a reglas de operación.</a:t>
            </a:r>
          </a:p>
        </p:txBody>
      </p:sp>
      <p:sp>
        <p:nvSpPr>
          <p:cNvPr id="17" name="6 Rectángulo redondeado"/>
          <p:cNvSpPr/>
          <p:nvPr/>
        </p:nvSpPr>
        <p:spPr>
          <a:xfrm>
            <a:off x="433677" y="4110038"/>
            <a:ext cx="933188" cy="5528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1999</a:t>
            </a:r>
          </a:p>
        </p:txBody>
      </p:sp>
      <p:sp>
        <p:nvSpPr>
          <p:cNvPr id="21" name="9 Rectángulo"/>
          <p:cNvSpPr/>
          <p:nvPr/>
        </p:nvSpPr>
        <p:spPr>
          <a:xfrm>
            <a:off x="3122868" y="5655601"/>
            <a:ext cx="4286885" cy="714719"/>
          </a:xfrm>
          <a:prstGeom prst="rect">
            <a:avLst/>
          </a:prstGeom>
          <a:ln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ts val="1500"/>
              </a:lnSpc>
            </a:pPr>
            <a:endParaRPr lang="es-MX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algn="r">
              <a:lnSpc>
                <a:spcPts val="1500"/>
              </a:lnSpc>
            </a:pPr>
            <a:r>
              <a:rPr lang="es-ES_tradnl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Se crea </a:t>
            </a:r>
            <a:r>
              <a:rPr lang="es-ES_tradnl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CONEVAL</a:t>
            </a:r>
            <a:endParaRPr lang="es-MX" sz="1000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algn="r">
              <a:lnSpc>
                <a:spcPts val="1500"/>
              </a:lnSpc>
            </a:pP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La evaluación externa es una obligación de Ley</a:t>
            </a:r>
          </a:p>
        </p:txBody>
      </p:sp>
      <p:sp>
        <p:nvSpPr>
          <p:cNvPr id="22" name="7 Rectángulo"/>
          <p:cNvSpPr/>
          <p:nvPr/>
        </p:nvSpPr>
        <p:spPr>
          <a:xfrm>
            <a:off x="1059953" y="5454761"/>
            <a:ext cx="3718995" cy="593313"/>
          </a:xfrm>
          <a:prstGeom prst="rect">
            <a:avLst/>
          </a:prstGeom>
          <a:ln>
            <a:solidFill>
              <a:srgbClr val="74958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/>
            <a:endParaRPr lang="es-MX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0" lvl="1" algn="r"/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Ley General de Desarrollo Social</a:t>
            </a:r>
          </a:p>
        </p:txBody>
      </p:sp>
      <p:sp>
        <p:nvSpPr>
          <p:cNvPr id="23" name="6 Rectángulo redondeado"/>
          <p:cNvSpPr/>
          <p:nvPr/>
        </p:nvSpPr>
        <p:spPr>
          <a:xfrm>
            <a:off x="433677" y="5279878"/>
            <a:ext cx="933188" cy="5528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5664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0574" y="227013"/>
            <a:ext cx="8229600" cy="650811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Soberana Sans Bold"/>
              </a:rPr>
              <a:t>Atribuciones  de </a:t>
            </a:r>
            <a:b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Soberana Sans Bold"/>
              </a:rPr>
            </a:br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Soberana Sans Bold"/>
              </a:rPr>
              <a:t>Entidades Federativas y Municipios</a:t>
            </a:r>
            <a:b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Soberana Sans Bold"/>
              </a:rPr>
            </a:br>
            <a:endParaRPr lang="es-MX" sz="2400" b="1" dirty="0">
              <a:solidFill>
                <a:prstClr val="black">
                  <a:lumMod val="65000"/>
                  <a:lumOff val="35000"/>
                </a:prstClr>
              </a:solidFill>
              <a:cs typeface="Soberana Sans Bold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8" name="Marcador de contenido 1"/>
          <p:cNvSpPr>
            <a:spLocks noGrp="1"/>
          </p:cNvSpPr>
          <p:nvPr>
            <p:ph idx="1"/>
          </p:nvPr>
        </p:nvSpPr>
        <p:spPr>
          <a:xfrm>
            <a:off x="961396" y="1275354"/>
            <a:ext cx="7221208" cy="36883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_tradnl" sz="1800" dirty="0" smtClean="0"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000" dirty="0">
                <a:solidFill>
                  <a:schemeClr val="tx1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Los municipios y dependencias </a:t>
            </a:r>
            <a:r>
              <a:rPr lang="es-ES_tradnl" sz="2000" dirty="0" smtClean="0">
                <a:solidFill>
                  <a:schemeClr val="tx1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de las entidades federativas deberán:</a:t>
            </a:r>
          </a:p>
          <a:p>
            <a:pPr marL="0" indent="0">
              <a:buNone/>
            </a:pPr>
            <a:endParaRPr lang="es-ES_tradnl" sz="2000" dirty="0" smtClean="0"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ES_tradnl" sz="2000" b="1" dirty="0">
                <a:solidFill>
                  <a:srgbClr val="00853F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Capturar en el SFU y dar seguimiento a la validación.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_tradnl" sz="2000" b="1" dirty="0">
                <a:solidFill>
                  <a:srgbClr val="00853F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Atender observaciones.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_tradnl" sz="2000" b="1" dirty="0">
                <a:solidFill>
                  <a:srgbClr val="00853F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Poner a disposición </a:t>
            </a:r>
            <a:r>
              <a:rPr lang="es-ES_tradnl" sz="2000" dirty="0" smtClean="0">
                <a:solidFill>
                  <a:schemeClr val="tx1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información de su ámbito de competencia.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_tradnl" sz="2000" b="1" dirty="0">
                <a:solidFill>
                  <a:srgbClr val="00853F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Responsabilizarse</a:t>
            </a:r>
            <a:r>
              <a:rPr lang="es-ES_tradnl" sz="2000" dirty="0" smtClean="0">
                <a:latin typeface="Soberana Sans" panose="02000000000000000000" pitchFamily="50" charset="0"/>
                <a:cs typeface="Arial" panose="020B0604020202020204" pitchFamily="34" charset="0"/>
              </a:rPr>
              <a:t> </a:t>
            </a:r>
            <a:r>
              <a:rPr lang="es-ES_tradnl" sz="2000" dirty="0" smtClean="0">
                <a:solidFill>
                  <a:schemeClr val="tx1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de la información de su competencia.</a:t>
            </a:r>
          </a:p>
          <a:p>
            <a:endParaRPr lang="es-ES_tradnl" sz="2000" dirty="0">
              <a:solidFill>
                <a:srgbClr val="FF0000"/>
              </a:solidFill>
              <a:latin typeface="Soberana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0574" y="227013"/>
            <a:ext cx="8229600" cy="650811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Soberana Sans Bold"/>
              </a:rPr>
              <a:t>Componentes del Sistema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91</a:t>
            </a:fld>
            <a:endParaRPr lang="en-US"/>
          </a:p>
        </p:txBody>
      </p:sp>
      <p:graphicFrame>
        <p:nvGraphicFramePr>
          <p:cNvPr id="8" name="6 Diagrama"/>
          <p:cNvGraphicFramePr/>
          <p:nvPr>
            <p:extLst/>
          </p:nvPr>
        </p:nvGraphicFramePr>
        <p:xfrm>
          <a:off x="2142067" y="1419722"/>
          <a:ext cx="4821382" cy="4075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089400" y="966525"/>
            <a:ext cx="117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47A4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Destino</a:t>
            </a:r>
            <a:endParaRPr lang="es-MX" sz="2400" b="1" dirty="0">
              <a:solidFill>
                <a:srgbClr val="F47A4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730616" y="2671479"/>
            <a:ext cx="117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47A4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Ejercicio</a:t>
            </a:r>
            <a:endParaRPr lang="es-MX" sz="2400" b="1" dirty="0">
              <a:solidFill>
                <a:srgbClr val="F47A4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786467" y="4465135"/>
            <a:ext cx="145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47A4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Resultados</a:t>
            </a:r>
            <a:endParaRPr lang="es-MX" sz="2400" b="1" dirty="0">
              <a:solidFill>
                <a:srgbClr val="F47A4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 Rectángulo"/>
          <p:cNvSpPr/>
          <p:nvPr/>
        </p:nvSpPr>
        <p:spPr>
          <a:xfrm>
            <a:off x="4135160" y="3930145"/>
            <a:ext cx="4665193" cy="785787"/>
          </a:xfrm>
          <a:prstGeom prst="rect">
            <a:avLst/>
          </a:prstGeom>
          <a:ln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indent="-179388" algn="r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Apego a la LFPRH y a la LCF para las evaluaciones que realicen los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gobiernos </a:t>
            </a:r>
            <a:r>
              <a:rPr lang="es-MX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subnacionales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 de recursos transferidos.</a:t>
            </a:r>
          </a:p>
          <a:p>
            <a:pPr marL="179388" indent="-179388" algn="r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Reporte de información sobre el ejercicio y destino de los recursos 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federales. </a:t>
            </a: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</p:txBody>
      </p:sp>
      <p:sp>
        <p:nvSpPr>
          <p:cNvPr id="22" name="9 Rectángulo"/>
          <p:cNvSpPr/>
          <p:nvPr/>
        </p:nvSpPr>
        <p:spPr>
          <a:xfrm>
            <a:off x="3982760" y="1814935"/>
            <a:ext cx="4817591" cy="809731"/>
          </a:xfrm>
          <a:prstGeom prst="rect">
            <a:avLst/>
          </a:prstGeom>
          <a:ln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indent="-179388" algn="r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Evaluación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del 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Gasto Federalizado.</a:t>
            </a:r>
          </a:p>
          <a:p>
            <a:pPr marL="179388" indent="-179388" algn="r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Evaluación del desempeño.</a:t>
            </a:r>
          </a:p>
          <a:p>
            <a:pPr marL="179388" indent="-179388" algn="r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Programas anuales de evaluación.</a:t>
            </a: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179388" indent="-179388" algn="r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Evaluaciones externas y públicas.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440142" y="204449"/>
            <a:ext cx="8366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200" b="1" dirty="0" smtClean="0"/>
              <a:t>¿Por qué</a:t>
            </a:r>
            <a:r>
              <a:rPr lang="es-ES" sz="2200" b="1" dirty="0" smtClean="0"/>
              <a:t>  se evalúa el Gasto </a:t>
            </a:r>
            <a:r>
              <a:rPr lang="es-ES" sz="2200" b="1" dirty="0"/>
              <a:t>Federalizado</a:t>
            </a:r>
            <a:r>
              <a:rPr lang="es-MX" sz="2200" b="1" dirty="0" smtClean="0"/>
              <a:t>? – Normatividad asociada</a:t>
            </a:r>
            <a:endParaRPr lang="es-MX" sz="22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7" name="9 Rectángulo"/>
          <p:cNvSpPr/>
          <p:nvPr/>
        </p:nvSpPr>
        <p:spPr>
          <a:xfrm>
            <a:off x="3982761" y="972271"/>
            <a:ext cx="4817591" cy="574966"/>
          </a:xfrm>
          <a:prstGeom prst="rect">
            <a:avLst/>
          </a:prstGeom>
          <a:ln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indent="-179388" algn="r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Eficiencia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eficacia, economía, transparencia y 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honradez.</a:t>
            </a:r>
          </a:p>
          <a:p>
            <a:pPr marL="179388" indent="-179388" algn="r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Evaluación de los resultados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del uso de los 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recursos.</a:t>
            </a: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179388" indent="-179388" algn="r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P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resupuestos asignados con 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dichos criterios</a:t>
            </a: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.</a:t>
            </a: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95879" y="1086977"/>
            <a:ext cx="3718996" cy="625186"/>
          </a:xfrm>
          <a:prstGeom prst="rect">
            <a:avLst/>
          </a:prstGeom>
          <a:ln>
            <a:solidFill>
              <a:srgbClr val="00783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/>
            <a:endParaRPr lang="es-MX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0" lvl="1" algn="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Artículo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134 de la Constitución Política de los Estados Unidos Mexicanos.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69604" y="871662"/>
            <a:ext cx="933188" cy="5528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CPEUM</a:t>
            </a:r>
            <a:endParaRPr lang="es-MX" sz="1400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</p:txBody>
      </p:sp>
      <p:sp>
        <p:nvSpPr>
          <p:cNvPr id="14" name="7 Rectángulo"/>
          <p:cNvSpPr/>
          <p:nvPr/>
        </p:nvSpPr>
        <p:spPr>
          <a:xfrm>
            <a:off x="995880" y="4148326"/>
            <a:ext cx="3718995" cy="868551"/>
          </a:xfrm>
          <a:prstGeom prst="rect">
            <a:avLst/>
          </a:prstGeom>
          <a:ln>
            <a:solidFill>
              <a:srgbClr val="00783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Artículos 71 y 72 de la Ley General de Contabilidad Gubernamental</a:t>
            </a:r>
            <a:endPara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</p:txBody>
      </p:sp>
      <p:sp>
        <p:nvSpPr>
          <p:cNvPr id="15" name="9 Rectángulo"/>
          <p:cNvSpPr/>
          <p:nvPr/>
        </p:nvSpPr>
        <p:spPr>
          <a:xfrm>
            <a:off x="3982761" y="3117393"/>
            <a:ext cx="4817591" cy="550328"/>
          </a:xfrm>
          <a:prstGeom prst="rect">
            <a:avLst/>
          </a:prstGeom>
          <a:ln>
            <a:solidFill>
              <a:srgbClr val="E694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indent="-179388" algn="r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Apego al artículo 110 de la LFPRH para las evaluaciones</a:t>
            </a:r>
          </a:p>
          <a:p>
            <a:pPr algn="r">
              <a:lnSpc>
                <a:spcPts val="1500"/>
              </a:lnSpc>
            </a:pPr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 de las aportaciones federales.</a:t>
            </a: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</p:txBody>
      </p:sp>
      <p:sp>
        <p:nvSpPr>
          <p:cNvPr id="16" name="14 Rectángulo"/>
          <p:cNvSpPr/>
          <p:nvPr/>
        </p:nvSpPr>
        <p:spPr>
          <a:xfrm>
            <a:off x="995880" y="3236552"/>
            <a:ext cx="3718994" cy="658073"/>
          </a:xfrm>
          <a:prstGeom prst="rect">
            <a:avLst/>
          </a:prstGeom>
          <a:ln>
            <a:solidFill>
              <a:srgbClr val="00783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es-MX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0" lvl="1" algn="r"/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Artículo 49, fracción V, de la Ley de Coordinación Fiscal</a:t>
            </a:r>
            <a:endParaRPr lang="es-MX" sz="1200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</p:txBody>
      </p:sp>
      <p:sp>
        <p:nvSpPr>
          <p:cNvPr id="17" name="13 Rectángulo redondeado"/>
          <p:cNvSpPr/>
          <p:nvPr/>
        </p:nvSpPr>
        <p:spPr>
          <a:xfrm>
            <a:off x="370684" y="3114840"/>
            <a:ext cx="933188" cy="5528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LCF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</p:txBody>
      </p:sp>
      <p:sp>
        <p:nvSpPr>
          <p:cNvPr id="18" name="14 Rectángulo"/>
          <p:cNvSpPr/>
          <p:nvPr/>
        </p:nvSpPr>
        <p:spPr>
          <a:xfrm>
            <a:off x="995879" y="5268999"/>
            <a:ext cx="7804473" cy="1208001"/>
          </a:xfrm>
          <a:prstGeom prst="rect">
            <a:avLst/>
          </a:prstGeom>
          <a:ln>
            <a:solidFill>
              <a:srgbClr val="00783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just"/>
            <a:endParaRPr lang="es-MX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0" lvl="1" algn="r"/>
            <a:endParaRPr lang="es-MX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0" lvl="1" algn="r"/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NORMA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que establece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formato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para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difusión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de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resultados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de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evaluaciones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a recursos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federales ministrados a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entidades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federativas.</a:t>
            </a:r>
          </a:p>
          <a:p>
            <a:pPr marL="0" lvl="1" algn="r"/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LINEAMIENTOS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 para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construcción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y diseño de indicadores de desempeño mediante la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MML.</a:t>
            </a:r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0" lvl="1" algn="r"/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LINEAMIENTOS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 para informar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sobre los recursos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federales transferidos a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entidades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federativas, municipios y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DTDF,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y de operación de los recursos del Ramo General 33.</a:t>
            </a:r>
          </a:p>
        </p:txBody>
      </p:sp>
      <p:sp>
        <p:nvSpPr>
          <p:cNvPr id="19" name="13 Rectángulo redondeado"/>
          <p:cNvSpPr/>
          <p:nvPr/>
        </p:nvSpPr>
        <p:spPr>
          <a:xfrm>
            <a:off x="133608" y="5147287"/>
            <a:ext cx="1204116" cy="5528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CONAC / SHCP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995880" y="2166431"/>
            <a:ext cx="3718995" cy="652974"/>
          </a:xfrm>
          <a:prstGeom prst="rect">
            <a:avLst/>
          </a:prstGeom>
          <a:ln>
            <a:solidFill>
              <a:srgbClr val="00783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r"/>
            <a:endParaRPr lang="es-MX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  <a:p>
            <a:pPr marL="0" lvl="1" algn="r"/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Artículos 85 y 110 de la Ley </a:t>
            </a:r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Federal de Presupuesto y Responsabilidad </a:t>
            </a:r>
            <a:r>
              <a:rPr 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Hacendaria</a:t>
            </a:r>
            <a:endPara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369604" y="1847608"/>
            <a:ext cx="933188" cy="5528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LFPRH</a:t>
            </a:r>
            <a:endParaRPr lang="es-MX" sz="1400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</p:txBody>
      </p:sp>
      <p:sp>
        <p:nvSpPr>
          <p:cNvPr id="23" name="13 Rectángulo redondeado"/>
          <p:cNvSpPr/>
          <p:nvPr/>
        </p:nvSpPr>
        <p:spPr>
          <a:xfrm>
            <a:off x="369604" y="3820121"/>
            <a:ext cx="933188" cy="5528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cs typeface="Soberana Sans regular"/>
              </a:rPr>
              <a:t>LGCG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cs typeface="Soberana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699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n para logo sedesol"/>
          <p:cNvSpPr>
            <a:spLocks noChangeAspect="1" noChangeArrowheads="1"/>
          </p:cNvSpPr>
          <p:nvPr/>
        </p:nvSpPr>
        <p:spPr bwMode="auto">
          <a:xfrm>
            <a:off x="155575" y="-1036638"/>
            <a:ext cx="63150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Resultado de imagen para logo sedesol"/>
          <p:cNvSpPr>
            <a:spLocks noChangeAspect="1" noChangeArrowheads="1"/>
          </p:cNvSpPr>
          <p:nvPr/>
        </p:nvSpPr>
        <p:spPr bwMode="auto">
          <a:xfrm>
            <a:off x="307975" y="-884238"/>
            <a:ext cx="63150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440237" y="-1628882"/>
            <a:ext cx="7907867" cy="369332"/>
          </a:xfrm>
          <a:prstGeom prst="rect">
            <a:avLst/>
          </a:prstGeom>
          <a:ln w="41275">
            <a:solidFill>
              <a:srgbClr val="007A33"/>
            </a:solidFill>
          </a:ln>
        </p:spPr>
        <p:txBody>
          <a:bodyPr wrap="square">
            <a:spAutoFit/>
          </a:bodyPr>
          <a:lstStyle/>
          <a:p>
            <a:r>
              <a:rPr lang="es-MX" dirty="0" smtClean="0"/>
              <a:t>Para definir el mecanismo de financiamiento se requiere primero lo siguiente:</a:t>
            </a:r>
            <a:endParaRPr lang="es-MX" dirty="0"/>
          </a:p>
        </p:txBody>
      </p:sp>
      <p:sp>
        <p:nvSpPr>
          <p:cNvPr id="11" name="Marcador de contenido 1"/>
          <p:cNvSpPr>
            <a:spLocks noGrp="1"/>
          </p:cNvSpPr>
          <p:nvPr>
            <p:ph idx="1"/>
          </p:nvPr>
        </p:nvSpPr>
        <p:spPr>
          <a:xfrm>
            <a:off x="567103" y="1500850"/>
            <a:ext cx="7886700" cy="477259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ES_tradnl" sz="2000" dirty="0" smtClean="0">
                <a:latin typeface="+mn-lt"/>
              </a:rPr>
              <a:t>Evaluaciones heterogéneas.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s-ES_tradnl" sz="1800" dirty="0">
                <a:latin typeface="+mn-lt"/>
              </a:rPr>
              <a:t>Metodologías diferentes aplicadas </a:t>
            </a:r>
            <a:r>
              <a:rPr lang="es-ES_tradnl" sz="1800" dirty="0" smtClean="0">
                <a:latin typeface="+mn-lt"/>
              </a:rPr>
              <a:t>en cada estado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s-ES_tradnl" sz="1800" dirty="0" smtClean="0">
                <a:latin typeface="+mn-lt"/>
              </a:rPr>
              <a:t>Periodos de análisis no sincronizados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s-ES_tradnl" sz="1800" dirty="0" smtClean="0">
                <a:latin typeface="+mn-lt"/>
              </a:rPr>
              <a:t>Resultados no comparables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s-ES_tradnl" sz="1800" dirty="0" smtClean="0">
                <a:latin typeface="+mn-lt"/>
              </a:rPr>
              <a:t>Imposible consolidar resultados de evaluación de cada fondo a nivel nacional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ES_tradnl" sz="2000" dirty="0" smtClean="0">
                <a:latin typeface="+mn-lt"/>
              </a:rPr>
              <a:t>Presión de entes fiscalizadoras para cumplir con la obligación de evaluar anualmente cada fondo.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s-ES_tradnl" sz="1800" dirty="0">
                <a:latin typeface="+mn-lt"/>
              </a:rPr>
              <a:t>Las recomendaciones u observaciones se convierten en normas “de facto”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ES_tradnl" sz="2000" dirty="0" smtClean="0">
                <a:latin typeface="+mn-lt"/>
              </a:rPr>
              <a:t>Involucramiento heterogéneo de las dependencias coordinadoras de fondos en la orientación de la evaluación, y uso de sus resultados.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ES_tradnl" sz="2000" dirty="0" smtClean="0">
                <a:latin typeface="+mn-lt"/>
              </a:rPr>
              <a:t>Baja incidencia de evaluaciones realizadas.</a:t>
            </a:r>
          </a:p>
          <a:p>
            <a:pPr algn="just"/>
            <a:endParaRPr lang="es-ES_tradnl" sz="2000" dirty="0" smtClean="0">
              <a:latin typeface="+mn-lt"/>
            </a:endParaRPr>
          </a:p>
          <a:p>
            <a:pPr algn="just"/>
            <a:endParaRPr lang="es-ES_tradnl" sz="1600" dirty="0">
              <a:latin typeface="+mn-lt"/>
            </a:endParaRPr>
          </a:p>
          <a:p>
            <a:pPr marL="457200" lvl="1" indent="0" algn="just">
              <a:buNone/>
            </a:pPr>
            <a:endParaRPr lang="es-MX" sz="1600" dirty="0" smtClean="0">
              <a:latin typeface="+mn-lt"/>
            </a:endParaRPr>
          </a:p>
        </p:txBody>
      </p:sp>
      <p:sp>
        <p:nvSpPr>
          <p:cNvPr id="8" name="2 Título"/>
          <p:cNvSpPr>
            <a:spLocks noGrp="1"/>
          </p:cNvSpPr>
          <p:nvPr>
            <p:ph type="title"/>
          </p:nvPr>
        </p:nvSpPr>
        <p:spPr>
          <a:xfrm>
            <a:off x="450574" y="227013"/>
            <a:ext cx="8229600" cy="650811"/>
          </a:xfrm>
        </p:spPr>
        <p:txBody>
          <a:bodyPr>
            <a:normAutofit/>
          </a:bodyPr>
          <a:lstStyle/>
          <a:p>
            <a:r>
              <a:rPr lang="es-MX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Soberana Sans Bold"/>
              </a:rPr>
              <a:t>Situación Actual</a:t>
            </a:r>
            <a:endParaRPr lang="es-MX" sz="2400" b="1" dirty="0">
              <a:solidFill>
                <a:prstClr val="black">
                  <a:lumMod val="65000"/>
                  <a:lumOff val="35000"/>
                </a:prstClr>
              </a:solidFill>
              <a:cs typeface="Soberan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5481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433677" y="125074"/>
            <a:ext cx="836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  <a:ea typeface="+mj-ea"/>
                <a:cs typeface="Soberana Sans Bold"/>
              </a:rPr>
              <a:t>Situación Actual</a:t>
            </a:r>
            <a:endParaRPr lang="es-MX" sz="2400" b="1" dirty="0">
              <a:solidFill>
                <a:prstClr val="black">
                  <a:lumMod val="65000"/>
                  <a:lumOff val="35000"/>
                </a:prstClr>
              </a:solidFill>
              <a:latin typeface="Soberana Sans" panose="02000000000000000000" pitchFamily="50" charset="0"/>
              <a:ea typeface="+mj-ea"/>
              <a:cs typeface="Soberana Sans Bold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09851" y="1067855"/>
            <a:ext cx="836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b="1" dirty="0" smtClean="0"/>
              <a:t>Resultados del Diagnóstico </a:t>
            </a:r>
            <a:r>
              <a:rPr lang="es-MX" sz="2400" b="1" dirty="0"/>
              <a:t>del Estado del </a:t>
            </a:r>
            <a:r>
              <a:rPr lang="es-MX" sz="2400" b="1" dirty="0" err="1"/>
              <a:t>PbR</a:t>
            </a:r>
            <a:r>
              <a:rPr lang="es-MX" sz="2400" b="1" dirty="0"/>
              <a:t>-SED en entidades federativas, municipios y DTCDMX </a:t>
            </a:r>
            <a:r>
              <a:rPr lang="es-MX" sz="2400" b="1" dirty="0" smtClean="0"/>
              <a:t>2016</a:t>
            </a:r>
            <a:r>
              <a:rPr lang="es-MX" sz="2400" dirty="0" smtClean="0"/>
              <a:t>:</a:t>
            </a:r>
          </a:p>
        </p:txBody>
      </p:sp>
      <p:graphicFrame>
        <p:nvGraphicFramePr>
          <p:cNvPr id="6" name="Gráfico 6"/>
          <p:cNvGraphicFramePr/>
          <p:nvPr>
            <p:extLst/>
          </p:nvPr>
        </p:nvGraphicFramePr>
        <p:xfrm>
          <a:off x="0" y="2006269"/>
          <a:ext cx="3986862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8"/>
          <p:cNvSpPr/>
          <p:nvPr/>
        </p:nvSpPr>
        <p:spPr>
          <a:xfrm>
            <a:off x="1" y="5376333"/>
            <a:ext cx="3986861" cy="1202266"/>
          </a:xfrm>
          <a:prstGeom prst="rect">
            <a:avLst/>
          </a:prstGeom>
          <a:solidFill>
            <a:srgbClr val="325C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700" dirty="0">
                <a:solidFill>
                  <a:schemeClr val="bg1"/>
                </a:solidFill>
              </a:rPr>
              <a:t>Dentro de la sección de </a:t>
            </a:r>
            <a:r>
              <a:rPr lang="es-MX" sz="1700" dirty="0" smtClean="0">
                <a:solidFill>
                  <a:schemeClr val="bg1"/>
                </a:solidFill>
              </a:rPr>
              <a:t>PbR-SED: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bg1"/>
                </a:solidFill>
              </a:rPr>
              <a:t>La </a:t>
            </a:r>
            <a:r>
              <a:rPr lang="es-MX" sz="1700" dirty="0">
                <a:solidFill>
                  <a:schemeClr val="bg1"/>
                </a:solidFill>
              </a:rPr>
              <a:t>categoría con </a:t>
            </a:r>
            <a:r>
              <a:rPr lang="es-MX" sz="1700" b="1" dirty="0" smtClean="0">
                <a:solidFill>
                  <a:schemeClr val="bg1"/>
                </a:solidFill>
              </a:rPr>
              <a:t>menor avance</a:t>
            </a:r>
            <a:r>
              <a:rPr lang="es-MX" sz="1700" dirty="0" smtClean="0">
                <a:solidFill>
                  <a:schemeClr val="bg1"/>
                </a:solidFill>
              </a:rPr>
              <a:t> es </a:t>
            </a:r>
            <a:r>
              <a:rPr lang="es-MX" sz="1700" b="1" dirty="0" smtClean="0">
                <a:solidFill>
                  <a:schemeClr val="bg1"/>
                </a:solidFill>
              </a:rPr>
              <a:t>Evaluación</a:t>
            </a:r>
            <a:r>
              <a:rPr lang="es-MX" sz="1700" dirty="0" smtClean="0">
                <a:solidFill>
                  <a:schemeClr val="bg1"/>
                </a:solidFill>
              </a:rPr>
              <a:t>, con </a:t>
            </a:r>
            <a:r>
              <a:rPr lang="es-MX" sz="1700" b="1" dirty="0" smtClean="0">
                <a:solidFill>
                  <a:schemeClr val="bg1"/>
                </a:solidFill>
              </a:rPr>
              <a:t>64.7</a:t>
            </a:r>
            <a:r>
              <a:rPr lang="es-MX" sz="1700" b="1" dirty="0">
                <a:solidFill>
                  <a:schemeClr val="bg1"/>
                </a:solidFill>
              </a:rPr>
              <a:t>%. </a:t>
            </a:r>
            <a:endParaRPr lang="es-MX" sz="1700" b="1" dirty="0" smtClean="0">
              <a:solidFill>
                <a:schemeClr val="bg1"/>
              </a:solidFill>
            </a:endParaRPr>
          </a:p>
        </p:txBody>
      </p:sp>
      <p:sp>
        <p:nvSpPr>
          <p:cNvPr id="8" name="Rectángulo 8"/>
          <p:cNvSpPr/>
          <p:nvPr/>
        </p:nvSpPr>
        <p:spPr>
          <a:xfrm>
            <a:off x="4774453" y="5376333"/>
            <a:ext cx="3986861" cy="1202266"/>
          </a:xfrm>
          <a:prstGeom prst="rect">
            <a:avLst/>
          </a:prstGeom>
          <a:solidFill>
            <a:srgbClr val="325C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700" dirty="0">
                <a:solidFill>
                  <a:schemeClr val="bg1"/>
                </a:solidFill>
              </a:rPr>
              <a:t>Dentro de la sección de </a:t>
            </a:r>
            <a:r>
              <a:rPr lang="es-MX" sz="1700" dirty="0" smtClean="0">
                <a:solidFill>
                  <a:schemeClr val="bg1"/>
                </a:solidFill>
              </a:rPr>
              <a:t>PbR-SED: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dirty="0" smtClean="0">
                <a:solidFill>
                  <a:schemeClr val="bg1"/>
                </a:solidFill>
              </a:rPr>
              <a:t>La </a:t>
            </a:r>
            <a:r>
              <a:rPr lang="es-MX" sz="1700" dirty="0">
                <a:solidFill>
                  <a:schemeClr val="bg1"/>
                </a:solidFill>
              </a:rPr>
              <a:t>categoría con </a:t>
            </a:r>
            <a:r>
              <a:rPr lang="es-MX" sz="1700" b="1" dirty="0" smtClean="0">
                <a:solidFill>
                  <a:schemeClr val="bg1"/>
                </a:solidFill>
              </a:rPr>
              <a:t>menor avance</a:t>
            </a:r>
            <a:r>
              <a:rPr lang="es-MX" sz="1700" dirty="0" smtClean="0">
                <a:solidFill>
                  <a:schemeClr val="bg1"/>
                </a:solidFill>
              </a:rPr>
              <a:t> es </a:t>
            </a:r>
            <a:r>
              <a:rPr lang="es-MX" sz="1700" b="1" dirty="0" smtClean="0">
                <a:solidFill>
                  <a:schemeClr val="bg1"/>
                </a:solidFill>
              </a:rPr>
              <a:t>Evaluación</a:t>
            </a:r>
            <a:r>
              <a:rPr lang="es-MX" sz="1700" dirty="0" smtClean="0">
                <a:solidFill>
                  <a:schemeClr val="bg1"/>
                </a:solidFill>
              </a:rPr>
              <a:t>, con </a:t>
            </a:r>
            <a:r>
              <a:rPr lang="es-MX" sz="1700" b="1" dirty="0" smtClean="0">
                <a:solidFill>
                  <a:schemeClr val="bg1"/>
                </a:solidFill>
              </a:rPr>
              <a:t>20.2%. </a:t>
            </a:r>
            <a:endParaRPr lang="es-MX" sz="17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09851" y="3589867"/>
            <a:ext cx="1019416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9" name="Gráfico 11"/>
          <p:cNvGraphicFramePr/>
          <p:nvPr>
            <p:extLst/>
          </p:nvPr>
        </p:nvGraphicFramePr>
        <p:xfrm>
          <a:off x="4813492" y="2082469"/>
          <a:ext cx="3986861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5127383" y="3869267"/>
            <a:ext cx="1383483" cy="355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54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433677" y="125074"/>
            <a:ext cx="836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  <a:ea typeface="+mj-ea"/>
                <a:cs typeface="Soberana Sans Bold"/>
              </a:rPr>
              <a:t>Retos de la Evaluación del Gasto Federalizado</a:t>
            </a:r>
            <a:endParaRPr lang="es-MX" sz="2400" b="1" dirty="0">
              <a:solidFill>
                <a:prstClr val="black">
                  <a:lumMod val="65000"/>
                  <a:lumOff val="35000"/>
                </a:prstClr>
              </a:solidFill>
              <a:latin typeface="Soberana Sans" panose="02000000000000000000" pitchFamily="50" charset="0"/>
              <a:ea typeface="+mj-ea"/>
              <a:cs typeface="Soberana Sans Bold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4B4-D276-264D-8A4A-ECD2BEBB7B7A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09851" y="966258"/>
            <a:ext cx="815787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Uso de los resultados de la evaluación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 smtClean="0"/>
              <a:t>En el ámbito Local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 smtClean="0"/>
              <a:t>En el ámbito Federal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Trazabilidad de los resultados de la aplicación del gasto federalizado en programas con concurrencia de recursos.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Temporalidad y oportunidad de las evaluaciones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 smtClean="0"/>
              <a:t>¿Con qué frecuencia debe evaluarse?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 smtClean="0"/>
              <a:t>¿Cuándo deben estar disponibles los resultados para que sean valiosos?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Estructuración de información resultante para su consolidación a nivel federal.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Institucionalización de la evaluación, reducir vulnerabilidad ante cambio de administración.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5496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467544" y="1009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  <a:ea typeface="+mj-ea"/>
                <a:cs typeface="Soberana Sans Bold"/>
              </a:rPr>
              <a:t>Mecanismo </a:t>
            </a:r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  <a:ea typeface="+mj-ea"/>
                <a:cs typeface="Soberana Sans Bold"/>
              </a:rPr>
              <a:t>de Evaluación de Fondos de Aportaciones</a:t>
            </a:r>
            <a:endParaRPr lang="es-MX" sz="2400" b="1" dirty="0">
              <a:solidFill>
                <a:prstClr val="black">
                  <a:lumMod val="65000"/>
                  <a:lumOff val="35000"/>
                </a:prstClr>
              </a:solidFill>
              <a:latin typeface="Soberana Sans" panose="02000000000000000000" pitchFamily="50" charset="0"/>
              <a:ea typeface="+mj-ea"/>
              <a:cs typeface="Soberana Sans Bold"/>
            </a:endParaRPr>
          </a:p>
        </p:txBody>
      </p:sp>
      <p:sp>
        <p:nvSpPr>
          <p:cNvPr id="6" name="AutoShape 2" descr="Resultado de imagen para logo sedesol"/>
          <p:cNvSpPr>
            <a:spLocks noChangeAspect="1" noChangeArrowheads="1"/>
          </p:cNvSpPr>
          <p:nvPr/>
        </p:nvSpPr>
        <p:spPr bwMode="auto">
          <a:xfrm>
            <a:off x="155575" y="-1036638"/>
            <a:ext cx="63150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Resultado de imagen para logo sedesol"/>
          <p:cNvSpPr>
            <a:spLocks noChangeAspect="1" noChangeArrowheads="1"/>
          </p:cNvSpPr>
          <p:nvPr/>
        </p:nvSpPr>
        <p:spPr bwMode="auto">
          <a:xfrm>
            <a:off x="307975" y="-884238"/>
            <a:ext cx="63150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440237" y="-1628882"/>
            <a:ext cx="7907867" cy="369332"/>
          </a:xfrm>
          <a:prstGeom prst="rect">
            <a:avLst/>
          </a:prstGeom>
          <a:ln w="41275">
            <a:solidFill>
              <a:srgbClr val="007A33"/>
            </a:solidFill>
          </a:ln>
        </p:spPr>
        <p:txBody>
          <a:bodyPr wrap="square">
            <a:spAutoFit/>
          </a:bodyPr>
          <a:lstStyle/>
          <a:p>
            <a:r>
              <a:rPr lang="es-MX" dirty="0" smtClean="0"/>
              <a:t>Para definir el mecanismo de financiamiento se requiere primero lo siguiente:</a:t>
            </a:r>
            <a:endParaRPr lang="es-MX" dirty="0"/>
          </a:p>
        </p:txBody>
      </p:sp>
      <p:sp>
        <p:nvSpPr>
          <p:cNvPr id="11" name="Marcador de contenido 1"/>
          <p:cNvSpPr>
            <a:spLocks noGrp="1"/>
          </p:cNvSpPr>
          <p:nvPr>
            <p:ph idx="1"/>
          </p:nvPr>
        </p:nvSpPr>
        <p:spPr>
          <a:xfrm>
            <a:off x="628649" y="1123389"/>
            <a:ext cx="7886700" cy="509814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s-ES_tradnl" sz="2000" dirty="0" smtClean="0">
                <a:latin typeface="+mn-lt"/>
              </a:rPr>
              <a:t>Conformado por la </a:t>
            </a:r>
            <a:r>
              <a:rPr lang="es-ES_tradnl" sz="2000" dirty="0" smtClean="0">
                <a:latin typeface="+mn-lt"/>
              </a:rPr>
              <a:t>SHCP (Art. 49 frac. V LCF).</a:t>
            </a:r>
            <a:endParaRPr lang="es-ES_tradnl" sz="2000" dirty="0" smtClean="0">
              <a:latin typeface="+mn-lt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s-ES_tradnl" sz="2000" dirty="0" smtClean="0">
                <a:latin typeface="+mn-lt"/>
              </a:rPr>
              <a:t>Financiado por recursos de los propios fondos (hasta 0.05%, con excepción del componente de servicios personales del FONE)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s-ES_tradnl" sz="2000" dirty="0" smtClean="0">
                <a:latin typeface="+mn-lt"/>
              </a:rPr>
              <a:t>Evaluaciones consideradas en el </a:t>
            </a:r>
            <a:r>
              <a:rPr lang="es-ES_tradnl" sz="2000" b="1" dirty="0" smtClean="0">
                <a:latin typeface="+mn-lt"/>
              </a:rPr>
              <a:t>Programa Anual de Evaluación </a:t>
            </a:r>
            <a:r>
              <a:rPr lang="es-ES_tradnl" sz="2000" dirty="0" smtClean="0">
                <a:latin typeface="+mn-lt"/>
              </a:rPr>
              <a:t>federal</a:t>
            </a:r>
          </a:p>
          <a:p>
            <a:pPr lvl="1" algn="just"/>
            <a:endParaRPr lang="es-ES_tradnl" sz="1600" dirty="0" smtClean="0">
              <a:latin typeface="+mn-lt"/>
            </a:endParaRPr>
          </a:p>
          <a:p>
            <a:pPr lvl="1" algn="just"/>
            <a:r>
              <a:rPr lang="es-ES_tradnl" sz="1600" dirty="0" smtClean="0">
                <a:latin typeface="+mn-lt"/>
              </a:rPr>
              <a:t>Emitido por la                            y el </a:t>
            </a:r>
          </a:p>
          <a:p>
            <a:pPr algn="just">
              <a:lnSpc>
                <a:spcPct val="100000"/>
              </a:lnSpc>
            </a:pPr>
            <a:endParaRPr lang="es-ES_tradnl" sz="2000" dirty="0" smtClean="0">
              <a:latin typeface="+mn-lt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s-ES_tradnl" sz="2000" dirty="0" smtClean="0">
                <a:latin typeface="+mn-lt"/>
              </a:rPr>
              <a:t>Términos de Referencia homogéneos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s-ES_tradnl" sz="2000" dirty="0" smtClean="0">
                <a:latin typeface="+mn-lt"/>
              </a:rPr>
              <a:t>Evaluaciones coordinadas por las dependencias coordinadoras de cada </a:t>
            </a:r>
            <a:r>
              <a:rPr lang="es-ES_tradnl" sz="2000" dirty="0" smtClean="0">
                <a:latin typeface="+mn-lt"/>
              </a:rPr>
              <a:t>fondo.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s-MX" sz="2000" dirty="0" smtClean="0">
                <a:latin typeface="+mn-lt"/>
              </a:rPr>
              <a:t>Homologación </a:t>
            </a:r>
            <a:r>
              <a:rPr lang="es-MX" sz="2000" dirty="0" smtClean="0">
                <a:latin typeface="+mn-lt"/>
              </a:rPr>
              <a:t>del proceso de seguimiento a los resultados de las evaluaciones.</a:t>
            </a:r>
            <a:endParaRPr lang="es-ES_tradnl" sz="2000" dirty="0" smtClean="0">
              <a:latin typeface="+mn-lt"/>
            </a:endParaRPr>
          </a:p>
          <a:p>
            <a:pPr algn="just"/>
            <a:endParaRPr lang="es-ES_tradnl" sz="1600" dirty="0">
              <a:latin typeface="+mn-lt"/>
            </a:endParaRPr>
          </a:p>
          <a:p>
            <a:pPr marL="457200" lvl="1" indent="0" algn="just">
              <a:buNone/>
            </a:pPr>
            <a:endParaRPr lang="es-MX" sz="1600" dirty="0" smtClean="0">
              <a:latin typeface="+mn-lt"/>
            </a:endParaRPr>
          </a:p>
        </p:txBody>
      </p:sp>
      <p:pic>
        <p:nvPicPr>
          <p:cNvPr id="8" name="Picture 2" descr="Resultado de imagen para logo shc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3183" y="3163472"/>
            <a:ext cx="953767" cy="5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observatoriopoliticasocial.org/wordpress/wp-content/uploads/2014/02/conev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70" y="3232678"/>
            <a:ext cx="996395" cy="4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467544" y="14723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  <a:ea typeface="+mj-ea"/>
                <a:cs typeface="Soberana Sans Bold"/>
              </a:rPr>
              <a:t>Evaluación a Fondos del Ramo 33</a:t>
            </a:r>
          </a:p>
          <a:p>
            <a:pPr algn="ctr"/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  <a:ea typeface="+mj-ea"/>
                <a:cs typeface="Soberana Sans Bold"/>
              </a:rPr>
              <a:t>Roles</a:t>
            </a:r>
            <a:endParaRPr lang="es-MX" sz="2400" b="1" dirty="0">
              <a:solidFill>
                <a:prstClr val="black">
                  <a:lumMod val="65000"/>
                  <a:lumOff val="35000"/>
                </a:prstClr>
              </a:solidFill>
              <a:latin typeface="Soberana Sans" panose="02000000000000000000" pitchFamily="50" charset="0"/>
              <a:ea typeface="+mj-ea"/>
              <a:cs typeface="Soberana Sans Bold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16390" y="5879922"/>
            <a:ext cx="8198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solidFill>
                  <a:schemeClr val="bg1"/>
                </a:solidFill>
                <a:latin typeface="Soberana Sans Light" panose="02000000000000000000" pitchFamily="50" charset="0"/>
              </a:rPr>
              <a:t>Cifras en millones de pesos. 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1534557" y="1379829"/>
            <a:ext cx="1849966" cy="1281059"/>
            <a:chOff x="3589868" y="2500059"/>
            <a:chExt cx="2226732" cy="2712230"/>
          </a:xfrm>
        </p:grpSpPr>
        <p:sp>
          <p:nvSpPr>
            <p:cNvPr id="22" name="Rectángulo redondeado 21"/>
            <p:cNvSpPr/>
            <p:nvPr/>
          </p:nvSpPr>
          <p:spPr>
            <a:xfrm>
              <a:off x="3589868" y="2500059"/>
              <a:ext cx="2226732" cy="2712230"/>
            </a:xfrm>
            <a:prstGeom prst="roundRect">
              <a:avLst>
                <a:gd name="adj" fmla="val 7374"/>
              </a:avLst>
            </a:prstGeom>
            <a:solidFill>
              <a:srgbClr val="007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000" dirty="0" smtClean="0"/>
                <a:t>Instancias federales de coordinación</a:t>
              </a:r>
              <a:endParaRPr lang="es-MX" sz="2000" baseline="30000" dirty="0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662356" y="2569516"/>
              <a:ext cx="2069578" cy="2561588"/>
            </a:xfrm>
            <a:prstGeom prst="roundRect">
              <a:avLst>
                <a:gd name="adj" fmla="val 7374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cxnSp>
        <p:nvCxnSpPr>
          <p:cNvPr id="38" name="Conector recto 37"/>
          <p:cNvCxnSpPr/>
          <p:nvPr/>
        </p:nvCxnSpPr>
        <p:spPr>
          <a:xfrm>
            <a:off x="467544" y="6151917"/>
            <a:ext cx="8208912" cy="360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http://observatoriopoliticasocial.org/wordpress/wp-content/uploads/2014/02/coneval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4" y="2261004"/>
            <a:ext cx="996395" cy="4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25 Grupo"/>
          <p:cNvGrpSpPr/>
          <p:nvPr/>
        </p:nvGrpSpPr>
        <p:grpSpPr>
          <a:xfrm>
            <a:off x="5284199" y="1356775"/>
            <a:ext cx="1849966" cy="1281059"/>
            <a:chOff x="3589868" y="2500059"/>
            <a:chExt cx="2226732" cy="2712230"/>
          </a:xfrm>
        </p:grpSpPr>
        <p:sp>
          <p:nvSpPr>
            <p:cNvPr id="29" name="Rectángulo redondeado 21"/>
            <p:cNvSpPr/>
            <p:nvPr/>
          </p:nvSpPr>
          <p:spPr>
            <a:xfrm>
              <a:off x="3589868" y="2500059"/>
              <a:ext cx="2226732" cy="2712230"/>
            </a:xfrm>
            <a:prstGeom prst="roundRect">
              <a:avLst>
                <a:gd name="adj" fmla="val 7374"/>
              </a:avLst>
            </a:prstGeom>
            <a:solidFill>
              <a:srgbClr val="007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000" dirty="0" smtClean="0"/>
                <a:t>Dependencias coordinadoras</a:t>
              </a:r>
            </a:p>
            <a:p>
              <a:pPr algn="ctr"/>
              <a:r>
                <a:rPr lang="es-ES_tradnl" sz="1200" dirty="0"/>
                <a:t>(Áreas de </a:t>
              </a:r>
              <a:r>
                <a:rPr lang="es-ES_tradnl" sz="1200" dirty="0" smtClean="0"/>
                <a:t>Evaluación y Responsables de la Política Pública)</a:t>
              </a:r>
              <a:endParaRPr lang="es-MX" sz="2000" baseline="30000" dirty="0"/>
            </a:p>
          </p:txBody>
        </p:sp>
        <p:sp>
          <p:nvSpPr>
            <p:cNvPr id="30" name="Rectángulo redondeado 24"/>
            <p:cNvSpPr/>
            <p:nvPr/>
          </p:nvSpPr>
          <p:spPr>
            <a:xfrm>
              <a:off x="3662356" y="2569516"/>
              <a:ext cx="2069578" cy="2561588"/>
            </a:xfrm>
            <a:prstGeom prst="roundRect">
              <a:avLst>
                <a:gd name="adj" fmla="val 7374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6" name="AutoShape 2" descr="Resultado de imagen para logo sedesol"/>
          <p:cNvSpPr>
            <a:spLocks noChangeAspect="1" noChangeArrowheads="1"/>
          </p:cNvSpPr>
          <p:nvPr/>
        </p:nvSpPr>
        <p:spPr bwMode="auto">
          <a:xfrm>
            <a:off x="155575" y="-1036638"/>
            <a:ext cx="63150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Resultado de imagen para logo sedesol"/>
          <p:cNvSpPr>
            <a:spLocks noChangeAspect="1" noChangeArrowheads="1"/>
          </p:cNvSpPr>
          <p:nvPr/>
        </p:nvSpPr>
        <p:spPr bwMode="auto">
          <a:xfrm>
            <a:off x="307975" y="-884238"/>
            <a:ext cx="63150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 descr="Archivo:SEDESOL logo 20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5495" y="2082890"/>
            <a:ext cx="694977" cy="4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desarrollopolitico.gob.mx/work/models/Desarrollo_Politico/Template/4/6/images/nv2012/logoSEGOB_hoz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71802" y="1505802"/>
            <a:ext cx="712179" cy="40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sitrainsc.com/images/links/shc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3" y="1356775"/>
            <a:ext cx="850216" cy="85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rchivo:SSA logo 201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1972" y="1302619"/>
            <a:ext cx="706085" cy="40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36 Grupo"/>
          <p:cNvGrpSpPr/>
          <p:nvPr/>
        </p:nvGrpSpPr>
        <p:grpSpPr>
          <a:xfrm>
            <a:off x="1594780" y="3658392"/>
            <a:ext cx="1849966" cy="1281059"/>
            <a:chOff x="3589868" y="2500059"/>
            <a:chExt cx="2226732" cy="2712230"/>
          </a:xfrm>
        </p:grpSpPr>
        <p:sp>
          <p:nvSpPr>
            <p:cNvPr id="42" name="Rectángulo redondeado 21"/>
            <p:cNvSpPr/>
            <p:nvPr/>
          </p:nvSpPr>
          <p:spPr>
            <a:xfrm>
              <a:off x="3589868" y="2500059"/>
              <a:ext cx="2226732" cy="2712230"/>
            </a:xfrm>
            <a:prstGeom prst="roundRect">
              <a:avLst>
                <a:gd name="adj" fmla="val 7374"/>
              </a:avLst>
            </a:prstGeom>
            <a:solidFill>
              <a:srgbClr val="007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000" dirty="0" smtClean="0"/>
                <a:t>Gobiernos Estatales</a:t>
              </a:r>
              <a:endParaRPr lang="es-MX" sz="2000" baseline="30000" dirty="0"/>
            </a:p>
          </p:txBody>
        </p:sp>
        <p:sp>
          <p:nvSpPr>
            <p:cNvPr id="43" name="Rectángulo redondeado 24"/>
            <p:cNvSpPr/>
            <p:nvPr/>
          </p:nvSpPr>
          <p:spPr>
            <a:xfrm>
              <a:off x="3662356" y="2569516"/>
              <a:ext cx="2069578" cy="2561588"/>
            </a:xfrm>
            <a:prstGeom prst="roundRect">
              <a:avLst>
                <a:gd name="adj" fmla="val 7374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5355529" y="3705242"/>
            <a:ext cx="1849966" cy="1281059"/>
            <a:chOff x="3589868" y="2500059"/>
            <a:chExt cx="2226732" cy="2712230"/>
          </a:xfrm>
        </p:grpSpPr>
        <p:sp>
          <p:nvSpPr>
            <p:cNvPr id="46" name="Rectángulo redondeado 21"/>
            <p:cNvSpPr/>
            <p:nvPr/>
          </p:nvSpPr>
          <p:spPr>
            <a:xfrm>
              <a:off x="3589868" y="2500059"/>
              <a:ext cx="2226732" cy="2712230"/>
            </a:xfrm>
            <a:prstGeom prst="roundRect">
              <a:avLst>
                <a:gd name="adj" fmla="val 7374"/>
              </a:avLst>
            </a:prstGeom>
            <a:solidFill>
              <a:srgbClr val="007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000" dirty="0" smtClean="0"/>
                <a:t>Gobiernos Municipales</a:t>
              </a:r>
              <a:endParaRPr lang="es-MX" sz="2000" baseline="30000" dirty="0"/>
            </a:p>
          </p:txBody>
        </p:sp>
        <p:sp>
          <p:nvSpPr>
            <p:cNvPr id="47" name="Rectángulo redondeado 24"/>
            <p:cNvSpPr/>
            <p:nvPr/>
          </p:nvSpPr>
          <p:spPr>
            <a:xfrm>
              <a:off x="3662356" y="2569516"/>
              <a:ext cx="2069578" cy="2561588"/>
            </a:xfrm>
            <a:prstGeom prst="roundRect">
              <a:avLst>
                <a:gd name="adj" fmla="val 7374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53" name="52 CuadroTexto"/>
          <p:cNvSpPr txBox="1"/>
          <p:nvPr/>
        </p:nvSpPr>
        <p:spPr>
          <a:xfrm>
            <a:off x="388367" y="2811887"/>
            <a:ext cx="3604527" cy="738664"/>
          </a:xfrm>
          <a:prstGeom prst="rect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Definición de metodologías, de programa de evaluación y seguimiento a los resultados; coordinación general.</a:t>
            </a:r>
            <a:endParaRPr lang="es-MX" sz="1400" dirty="0"/>
          </a:p>
        </p:txBody>
      </p:sp>
      <p:sp>
        <p:nvSpPr>
          <p:cNvPr id="54" name="53 CuadroTexto"/>
          <p:cNvSpPr txBox="1"/>
          <p:nvPr/>
        </p:nvSpPr>
        <p:spPr>
          <a:xfrm>
            <a:off x="4481157" y="2816208"/>
            <a:ext cx="3445932" cy="738664"/>
          </a:xfrm>
          <a:prstGeom prst="rect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Coordinación particular, revisión técnica, contratación, supervisión de evaluaciones y seguimiento a los resultados.</a:t>
            </a:r>
            <a:endParaRPr lang="es-MX" sz="14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2055771" y="5102912"/>
            <a:ext cx="5156201" cy="738664"/>
          </a:xfrm>
          <a:prstGeom prst="rect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Proporcionar información necesaria para las evaluaciones. Atender los resultados de las evaluaciones en su respectivo ámbito de competencia.</a:t>
            </a:r>
            <a:endParaRPr lang="es-MX" sz="1400" dirty="0"/>
          </a:p>
        </p:txBody>
      </p:sp>
      <p:pic>
        <p:nvPicPr>
          <p:cNvPr id="1026" name="Picture 2" descr="Resultado de imagen para logo shc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5495" y="1668286"/>
            <a:ext cx="694977" cy="4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se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7089" y="1860012"/>
            <a:ext cx="760800" cy="44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467544" y="-59295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  <a:ea typeface="+mj-ea"/>
                <a:cs typeface="Soberana Sans Bold"/>
              </a:rPr>
              <a:t>Evaluación a Fondos del Ramo 33</a:t>
            </a:r>
          </a:p>
          <a:p>
            <a:pPr algn="ctr"/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Soberana Sans" panose="02000000000000000000" pitchFamily="50" charset="0"/>
                <a:ea typeface="+mj-ea"/>
                <a:cs typeface="Soberana Sans Bold"/>
              </a:rPr>
              <a:t>Principios rectores</a:t>
            </a:r>
            <a:endParaRPr lang="es-MX" sz="2400" b="1" dirty="0">
              <a:solidFill>
                <a:prstClr val="black">
                  <a:lumMod val="65000"/>
                  <a:lumOff val="35000"/>
                </a:prstClr>
              </a:solidFill>
              <a:latin typeface="Soberana Sans" panose="02000000000000000000" pitchFamily="50" charset="0"/>
              <a:ea typeface="+mj-ea"/>
              <a:cs typeface="Soberana Sans Bold"/>
            </a:endParaRPr>
          </a:p>
        </p:txBody>
      </p:sp>
      <p:sp>
        <p:nvSpPr>
          <p:cNvPr id="6" name="AutoShape 2" descr="Resultado de imagen para logo sedesol"/>
          <p:cNvSpPr>
            <a:spLocks noChangeAspect="1" noChangeArrowheads="1"/>
          </p:cNvSpPr>
          <p:nvPr/>
        </p:nvSpPr>
        <p:spPr bwMode="auto">
          <a:xfrm>
            <a:off x="155575" y="-1036638"/>
            <a:ext cx="63150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Resultado de imagen para logo sedesol"/>
          <p:cNvSpPr>
            <a:spLocks noChangeAspect="1" noChangeArrowheads="1"/>
          </p:cNvSpPr>
          <p:nvPr/>
        </p:nvSpPr>
        <p:spPr bwMode="auto">
          <a:xfrm>
            <a:off x="307975" y="-884238"/>
            <a:ext cx="63150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440237" y="-1628882"/>
            <a:ext cx="7907867" cy="369332"/>
          </a:xfrm>
          <a:prstGeom prst="rect">
            <a:avLst/>
          </a:prstGeom>
          <a:ln w="41275">
            <a:solidFill>
              <a:srgbClr val="007A33"/>
            </a:solidFill>
          </a:ln>
        </p:spPr>
        <p:txBody>
          <a:bodyPr wrap="square">
            <a:spAutoFit/>
          </a:bodyPr>
          <a:lstStyle/>
          <a:p>
            <a:r>
              <a:rPr lang="es-MX" dirty="0" smtClean="0"/>
              <a:t>Para definir el mecanismo de financiamiento se requiere primero lo siguiente:</a:t>
            </a:r>
            <a:endParaRPr lang="es-MX" dirty="0"/>
          </a:p>
        </p:txBody>
      </p:sp>
      <p:sp>
        <p:nvSpPr>
          <p:cNvPr id="11" name="Marcador de contenido 1"/>
          <p:cNvSpPr>
            <a:spLocks noGrp="1"/>
          </p:cNvSpPr>
          <p:nvPr>
            <p:ph idx="1"/>
          </p:nvPr>
        </p:nvSpPr>
        <p:spPr>
          <a:xfrm>
            <a:off x="549519" y="1500850"/>
            <a:ext cx="7886700" cy="477259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_tradnl" sz="2000" dirty="0" smtClean="0">
                <a:latin typeface="+mn-lt"/>
              </a:rPr>
              <a:t>Incrementar el valor de las evaluaciones.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_tradnl" sz="1600" dirty="0" smtClean="0">
                <a:latin typeface="+mn-lt"/>
              </a:rPr>
              <a:t>En el ámbito local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_tradnl" sz="1600" dirty="0" smtClean="0">
                <a:latin typeface="+mn-lt"/>
              </a:rPr>
              <a:t>En el ámbito nacional</a:t>
            </a:r>
          </a:p>
          <a:p>
            <a:pPr algn="just">
              <a:lnSpc>
                <a:spcPct val="150000"/>
              </a:lnSpc>
            </a:pPr>
            <a:r>
              <a:rPr lang="es-ES_tradnl" sz="2000" dirty="0" smtClean="0">
                <a:latin typeface="+mn-lt"/>
              </a:rPr>
              <a:t>Evitar duplicidad de esfuerzos.</a:t>
            </a:r>
          </a:p>
          <a:p>
            <a:pPr algn="just">
              <a:lnSpc>
                <a:spcPct val="150000"/>
              </a:lnSpc>
            </a:pPr>
            <a:r>
              <a:rPr lang="es-ES_tradnl" sz="2000" dirty="0" smtClean="0">
                <a:latin typeface="+mn-lt"/>
              </a:rPr>
              <a:t>Coordinación de los tres órdenes de gobierno en políticas públicas convergentes.</a:t>
            </a:r>
          </a:p>
          <a:p>
            <a:pPr algn="just">
              <a:lnSpc>
                <a:spcPct val="150000"/>
              </a:lnSpc>
            </a:pPr>
            <a:r>
              <a:rPr lang="es-ES_tradnl" sz="2000" dirty="0" smtClean="0">
                <a:latin typeface="+mn-lt"/>
              </a:rPr>
              <a:t>Homologar ejercicios de evaluación.</a:t>
            </a:r>
          </a:p>
          <a:p>
            <a:pPr algn="just">
              <a:lnSpc>
                <a:spcPct val="150000"/>
              </a:lnSpc>
            </a:pPr>
            <a:r>
              <a:rPr lang="es-ES_tradnl" sz="2000" dirty="0" smtClean="0">
                <a:latin typeface="+mn-lt"/>
              </a:rPr>
              <a:t>Proporcionar elementos (resultados de evaluaciones) que permitan llevar a cabo acciones de mejora en el ejercicio de los recursos.</a:t>
            </a:r>
          </a:p>
          <a:p>
            <a:pPr algn="just">
              <a:lnSpc>
                <a:spcPct val="150000"/>
              </a:lnSpc>
            </a:pPr>
            <a:r>
              <a:rPr lang="es-ES_tradnl" sz="2000" dirty="0" smtClean="0">
                <a:latin typeface="+mn-lt"/>
              </a:rPr>
              <a:t>Fortalecer la cultura de la evaluación.</a:t>
            </a:r>
          </a:p>
          <a:p>
            <a:pPr algn="just"/>
            <a:endParaRPr lang="es-ES_tradnl" sz="2000" dirty="0">
              <a:latin typeface="+mn-lt"/>
            </a:endParaRPr>
          </a:p>
          <a:p>
            <a:pPr algn="just"/>
            <a:endParaRPr lang="es-ES_tradnl" sz="2000" dirty="0" smtClean="0">
              <a:latin typeface="+mn-lt"/>
            </a:endParaRPr>
          </a:p>
          <a:p>
            <a:pPr algn="just"/>
            <a:endParaRPr lang="es-ES_tradnl" sz="2000" dirty="0" smtClean="0">
              <a:latin typeface="+mn-lt"/>
            </a:endParaRPr>
          </a:p>
          <a:p>
            <a:pPr marL="0" indent="0" algn="just">
              <a:buNone/>
            </a:pPr>
            <a:endParaRPr lang="es-ES_tradnl" sz="2000" dirty="0" smtClean="0">
              <a:latin typeface="+mn-lt"/>
            </a:endParaRPr>
          </a:p>
          <a:p>
            <a:pPr algn="just"/>
            <a:endParaRPr lang="es-ES_tradnl" sz="1600" dirty="0">
              <a:latin typeface="+mn-lt"/>
            </a:endParaRPr>
          </a:p>
          <a:p>
            <a:pPr marL="457200" lvl="1" indent="0" algn="just">
              <a:buNone/>
            </a:pPr>
            <a:endParaRPr lang="es-MX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98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 descr="Pleca en color gris"/>
          <p:cNvSpPr/>
          <p:nvPr/>
        </p:nvSpPr>
        <p:spPr>
          <a:xfrm>
            <a:off x="0" y="3353825"/>
            <a:ext cx="9144000" cy="3491465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4936" y="3144671"/>
            <a:ext cx="8234127" cy="2548792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Soberana Titular" panose="02000000000000000000" pitchFamily="50" charset="0"/>
              </a:rPr>
              <a:t>El P</a:t>
            </a: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>resupuesto </a:t>
            </a:r>
            <a:r>
              <a:rPr lang="es-ES_tradnl" sz="2400" b="1" dirty="0">
                <a:solidFill>
                  <a:schemeClr val="bg1"/>
                </a:solidFill>
                <a:latin typeface="Soberana Titular" panose="02000000000000000000" pitchFamily="50" charset="0"/>
              </a:rPr>
              <a:t>basado en </a:t>
            </a: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>Resultados  </a:t>
            </a: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/>
            </a:r>
            <a:b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</a:b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>y </a:t>
            </a:r>
            <a:r>
              <a:rPr lang="es-ES_tradnl" sz="2400" b="1" dirty="0">
                <a:solidFill>
                  <a:schemeClr val="bg1"/>
                </a:solidFill>
                <a:latin typeface="Soberana Titular" panose="02000000000000000000" pitchFamily="50" charset="0"/>
              </a:rPr>
              <a:t>el </a:t>
            </a: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>Sistema </a:t>
            </a:r>
            <a:r>
              <a:rPr lang="es-ES_tradnl" sz="2400" b="1" dirty="0">
                <a:solidFill>
                  <a:schemeClr val="bg1"/>
                </a:solidFill>
                <a:latin typeface="Soberana Titular" panose="02000000000000000000" pitchFamily="50" charset="0"/>
              </a:rPr>
              <a:t>de Evaluación del Desempeño </a:t>
            </a: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/>
            </a:r>
            <a:b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</a:b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>(</a:t>
            </a:r>
            <a:r>
              <a:rPr lang="es-ES_tradnl" sz="2400" b="1" dirty="0">
                <a:solidFill>
                  <a:schemeClr val="bg1"/>
                </a:solidFill>
                <a:latin typeface="Soberana Titular" panose="02000000000000000000" pitchFamily="50" charset="0"/>
              </a:rPr>
              <a:t>PbR-SED) </a:t>
            </a: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/>
            </a:r>
            <a:b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</a:b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>en el Gobierno Federal, Estados </a:t>
            </a:r>
            <a:r>
              <a:rPr lang="es-ES_tradnl" sz="2400" b="1" dirty="0">
                <a:solidFill>
                  <a:schemeClr val="bg1"/>
                </a:solidFill>
                <a:latin typeface="Soberana Titular" panose="02000000000000000000" pitchFamily="50" charset="0"/>
              </a:rPr>
              <a:t>y </a:t>
            </a:r>
            <a:r>
              <a:rPr lang="es-ES_tradnl" sz="2400" b="1" dirty="0" smtClean="0">
                <a:solidFill>
                  <a:schemeClr val="bg1"/>
                </a:solidFill>
                <a:latin typeface="Soberana Titular" panose="02000000000000000000" pitchFamily="50" charset="0"/>
              </a:rPr>
              <a:t>Municipios </a:t>
            </a:r>
            <a:endParaRPr lang="es-MX" sz="2400" dirty="0">
              <a:solidFill>
                <a:schemeClr val="bg1"/>
              </a:solidFill>
              <a:latin typeface="Soberana Titular" panose="02000000000000000000" pitchFamily="50" charset="0"/>
            </a:endParaRPr>
          </a:p>
        </p:txBody>
      </p:sp>
      <p:pic>
        <p:nvPicPr>
          <p:cNvPr id="12" name="Imagen 11" descr="Logotipo de la Secretaría de Hacienda y Crédito Público (SHCP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04" y="252276"/>
            <a:ext cx="2001190" cy="2314584"/>
          </a:xfrm>
          <a:prstGeom prst="rect">
            <a:avLst/>
          </a:prstGeom>
        </p:spPr>
      </p:pic>
      <p:sp>
        <p:nvSpPr>
          <p:cNvPr id="6" name="6 Rectángulo"/>
          <p:cNvSpPr/>
          <p:nvPr/>
        </p:nvSpPr>
        <p:spPr>
          <a:xfrm>
            <a:off x="5342920" y="6050222"/>
            <a:ext cx="355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Guadalajara, Jalisco Diciembre 2016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MS P????"/>
      <a:font script="Hang" typeface="?? ??"/>
      <a:font script="Hans" typeface="??"/>
      <a:font script="Hant" typeface="????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MS P????"/>
      <a:font script="Hang" typeface="?? ??"/>
      <a:font script="Hans" typeface="??"/>
      <a:font script="Hant" typeface="????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21174</TotalTime>
  <Words>7897</Words>
  <Application>Microsoft Office PowerPoint</Application>
  <PresentationFormat>Presentación en pantalla (4:3)</PresentationFormat>
  <Paragraphs>1176</Paragraphs>
  <Slides>99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99</vt:i4>
      </vt:variant>
    </vt:vector>
  </HeadingPairs>
  <TitlesOfParts>
    <vt:vector size="116" baseType="lpstr">
      <vt:lpstr>MS Mincho</vt:lpstr>
      <vt:lpstr>MS PGothic</vt:lpstr>
      <vt:lpstr>Adobe Caslon Pro</vt:lpstr>
      <vt:lpstr>Arial</vt:lpstr>
      <vt:lpstr>Calibri</vt:lpstr>
      <vt:lpstr>Calisto MT</vt:lpstr>
      <vt:lpstr>Soberana Sans</vt:lpstr>
      <vt:lpstr>Soberana Sans Bold</vt:lpstr>
      <vt:lpstr>Soberana Sans Light</vt:lpstr>
      <vt:lpstr>Soberana Sans regular</vt:lpstr>
      <vt:lpstr>Soberana Titular</vt:lpstr>
      <vt:lpstr>Symbol</vt:lpstr>
      <vt:lpstr>Times New Roman</vt:lpstr>
      <vt:lpstr>Trajan Pro</vt:lpstr>
      <vt:lpstr>Vijaya</vt:lpstr>
      <vt:lpstr>Wingdings</vt:lpstr>
      <vt:lpstr>Office Theme</vt:lpstr>
      <vt:lpstr>El Presupuesto basado en Resultados   y el Sistema de Evaluación del Desempeño  (PbR-SED)  en el Gobierno Federal, Estados y Municipios </vt:lpstr>
      <vt:lpstr>Presentación de PowerPoint</vt:lpstr>
      <vt:lpstr>Presentación de PowerPoint</vt:lpstr>
      <vt:lpstr>Presentación de PowerPoint</vt:lpstr>
      <vt:lpstr>El PbR-SED en México PbR</vt:lpstr>
      <vt:lpstr>El PbR-SED en México SED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PbR-SED. Actores relevantes</vt:lpstr>
      <vt:lpstr>PbR-SED ¿Quién se involucra? </vt:lpstr>
      <vt:lpstr>PbR-SED. El rol de SHCP</vt:lpstr>
      <vt:lpstr>PbR-SED. El rol de CONEVAL</vt:lpstr>
      <vt:lpstr>Presentación de PowerPoint</vt:lpstr>
      <vt:lpstr>Instrumentos del PbR-SED</vt:lpstr>
      <vt:lpstr>Instrumentos del PbR-SED</vt:lpstr>
      <vt:lpstr>El Plan Nacional de Desarrollo 2013 - 2018</vt:lpstr>
      <vt:lpstr>Metas Nacionales  y Estrategias Transversales PND 2013 - 2018</vt:lpstr>
      <vt:lpstr>El Plan Nacional de Desarrollo 2013 - 2018</vt:lpstr>
      <vt:lpstr>Lineamientos para dictaminar y dar seguimiento a los programas derivados del PND 2013-2018</vt:lpstr>
      <vt:lpstr>Lineamientos para dictaminar y dar seguimiento a los programas derivados del PND 2013-2018</vt:lpstr>
      <vt:lpstr>Instrumentos del PbR-SED</vt:lpstr>
      <vt:lpstr>Presentación de PowerPoint</vt:lpstr>
      <vt:lpstr>Composición de la MIR</vt:lpstr>
      <vt:lpstr>Matriz de Indicadores para Resultados  Filas</vt:lpstr>
      <vt:lpstr>Matriz de Indicadores para Resultados  Columnas</vt:lpstr>
      <vt:lpstr>Indicadores de Desempeño</vt:lpstr>
      <vt:lpstr>Instrumentos del PbR-SED</vt:lpstr>
      <vt:lpstr>Planeación Nacional basada en Resultados</vt:lpstr>
      <vt:lpstr>Planeación Nacional basada en Resultados</vt:lpstr>
      <vt:lpstr>Instrumentos del PbR-SED</vt:lpstr>
      <vt:lpstr>Seguimiento del Desempeño</vt:lpstr>
      <vt:lpstr>¿Para qué sirve el seguimiento?</vt:lpstr>
      <vt:lpstr>Instrumentos del PbR-SED</vt:lpstr>
      <vt:lpstr>Total de programas publicados a la fecha</vt:lpstr>
      <vt:lpstr>Objetivos, estrategias, líneas de acción e  indicadores por tipo de programa</vt:lpstr>
      <vt:lpstr>Presentación de PowerPoint</vt:lpstr>
      <vt:lpstr>Presentación de PowerPoint</vt:lpstr>
      <vt:lpstr>Presentación de PowerPoint</vt:lpstr>
      <vt:lpstr>Instrumentos del PbR-SED</vt:lpstr>
      <vt:lpstr>Qué es y qué objetivos tiene el PAE</vt:lpstr>
      <vt:lpstr>Proceso de integración del PAE</vt:lpstr>
      <vt:lpstr>Evaluación de Programas y Políticas Públicas</vt:lpstr>
      <vt:lpstr>Instrumentos del PbR-SED</vt:lpstr>
      <vt:lpstr>Aspectos Susceptibles de Mejora</vt:lpstr>
      <vt:lpstr>Aspectos Susceptibles de Mejora</vt:lpstr>
      <vt:lpstr>Proceso de Seguimiento de los ASM</vt:lpstr>
      <vt:lpstr>Instrumentos del PbR-SED</vt:lpstr>
      <vt:lpstr>METODOLOGÍA DEL MSD </vt:lpstr>
      <vt:lpstr>Presentación de PowerPoint</vt:lpstr>
      <vt:lpstr>Presentación de PowerPoint</vt:lpstr>
      <vt:lpstr>RESULTADOS MSD EJERCICIO FISCAL 2015</vt:lpstr>
      <vt:lpstr>Instrumentos del PbR-SED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http://transparenciapresupuestaria.Gob.mx</vt:lpstr>
      <vt:lpstr>Presentación de PowerPoint</vt:lpstr>
      <vt:lpstr>Marco Normativo del PbR-SED y del Informe de Avance en su Implementación en Entidades Federativas </vt:lpstr>
      <vt:lpstr>Presentación de PowerPoint</vt:lpstr>
      <vt:lpstr>Presentación de PowerPoint</vt:lpstr>
      <vt:lpstr>Estructura del Cuestionario 2016</vt:lpstr>
      <vt:lpstr>Diagnóstico 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es el gasto federalizado?</vt:lpstr>
      <vt:lpstr>Importancia del gasto federalizado y el reporte de su ejercicio</vt:lpstr>
      <vt:lpstr>Composición</vt:lpstr>
      <vt:lpstr>Fondos de Aportaciones</vt:lpstr>
      <vt:lpstr>Seguimiento</vt:lpstr>
      <vt:lpstr>Normativa</vt:lpstr>
      <vt:lpstr>Sistema de Formato Único (SFU) </vt:lpstr>
      <vt:lpstr>Atribuciones  de  Entidades Federativas y Municipios </vt:lpstr>
      <vt:lpstr>Componentes del Sistema</vt:lpstr>
      <vt:lpstr>Presentación de PowerPoint</vt:lpstr>
      <vt:lpstr>Situación Actual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Presupuesto basado en Resultados   y el Sistema de Evaluación del Desempeño  (PbR-SED)  en el Gobierno Federal, Estados y Municipios </vt:lpstr>
    </vt:vector>
  </TitlesOfParts>
  <Company>Escuela Nacional de Artes Plasticas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Gómez Reyes</dc:creator>
  <cp:lastModifiedBy>Gustavo Ulloa Lopez</cp:lastModifiedBy>
  <cp:revision>617</cp:revision>
  <cp:lastPrinted>2016-11-09T02:20:43Z</cp:lastPrinted>
  <dcterms:created xsi:type="dcterms:W3CDTF">2014-02-22T01:17:28Z</dcterms:created>
  <dcterms:modified xsi:type="dcterms:W3CDTF">2016-12-05T14:57:17Z</dcterms:modified>
</cp:coreProperties>
</file>