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wdp" ContentType="image/vnd.ms-photo"/>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9" r:id="rId3"/>
    <p:sldId id="264" r:id="rId4"/>
    <p:sldId id="265" r:id="rId5"/>
    <p:sldId id="285" r:id="rId6"/>
    <p:sldId id="267" r:id="rId7"/>
    <p:sldId id="268" r:id="rId8"/>
    <p:sldId id="269" r:id="rId9"/>
    <p:sldId id="270" r:id="rId10"/>
    <p:sldId id="271" r:id="rId11"/>
    <p:sldId id="272" r:id="rId12"/>
    <p:sldId id="273" r:id="rId13"/>
    <p:sldId id="274" r:id="rId14"/>
    <p:sldId id="275" r:id="rId15"/>
    <p:sldId id="276" r:id="rId16"/>
    <p:sldId id="260" r:id="rId17"/>
    <p:sldId id="282" r:id="rId18"/>
    <p:sldId id="279" r:id="rId19"/>
    <p:sldId id="283" r:id="rId20"/>
    <p:sldId id="284" r:id="rId21"/>
    <p:sldId id="263" r:id="rId22"/>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60" y="-16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NARVAEZ\AppData\Local\Microsoft\Windows\Temporary%20Internet%20Files\Content.Outlook\KCS8GPZN\Grafica%20PbR%20Chihuahu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31"/>
  <c:chart>
    <c:title>
      <c:tx>
        <c:rich>
          <a:bodyPr/>
          <a:lstStyle/>
          <a:p>
            <a:pPr>
              <a:defRPr/>
            </a:pPr>
            <a:r>
              <a:rPr lang="en-US"/>
              <a:t>Evolución Avance PbR/SED en el Estado de Chihuahua</a:t>
            </a:r>
          </a:p>
        </c:rich>
      </c:tx>
      <c:layout/>
    </c:title>
    <c:plotArea>
      <c:layout>
        <c:manualLayout>
          <c:layoutTarget val="inner"/>
          <c:xMode val="edge"/>
          <c:yMode val="edge"/>
          <c:x val="5.1986674063651261E-2"/>
          <c:y val="0.17647776065201812"/>
          <c:w val="0.92177262640475555"/>
          <c:h val="0.72111746037923907"/>
        </c:manualLayout>
      </c:layout>
      <c:lineChart>
        <c:grouping val="standard"/>
        <c:ser>
          <c:idx val="0"/>
          <c:order val="0"/>
          <c:tx>
            <c:v>Avance Chihuahua</c:v>
          </c:tx>
          <c:spPr>
            <a:ln>
              <a:solidFill>
                <a:srgbClr val="1BB0B7"/>
              </a:solidFill>
            </a:ln>
          </c:spPr>
          <c:marker>
            <c:spPr>
              <a:solidFill>
                <a:srgbClr val="035965"/>
              </a:solidFill>
              <a:ln>
                <a:solidFill>
                  <a:srgbClr val="1BB0B7"/>
                </a:solidFill>
              </a:ln>
            </c:spPr>
          </c:marker>
          <c:dLbls>
            <c:dLbl>
              <c:idx val="0"/>
              <c:layout>
                <c:manualLayout>
                  <c:x val="-2.7233414151580006E-2"/>
                  <c:y val="8.4479339147449567E-2"/>
                </c:manualLayout>
              </c:layout>
              <c:tx>
                <c:rich>
                  <a:bodyPr/>
                  <a:lstStyle/>
                  <a:p>
                    <a:r>
                      <a:rPr lang="en-US" sz="800" b="1"/>
                      <a:t>34.9</a:t>
                    </a:r>
                  </a:p>
                  <a:p>
                    <a:r>
                      <a:rPr lang="en-US" sz="800" b="1"/>
                      <a:t>Posición 24 a Nivel</a:t>
                    </a:r>
                    <a:r>
                      <a:rPr lang="en-US" sz="800" b="1" baseline="0"/>
                      <a:t> Nac</a:t>
                    </a:r>
                    <a:r>
                      <a:rPr lang="en-US" b="1" baseline="0"/>
                      <a:t>.</a:t>
                    </a:r>
                    <a:endParaRPr lang="en-US"/>
                  </a:p>
                </c:rich>
              </c:tx>
              <c:showVal val="1"/>
            </c:dLbl>
            <c:dLbl>
              <c:idx val="1"/>
              <c:layout>
                <c:manualLayout>
                  <c:x val="-5.149617258176753E-2"/>
                  <c:y val="7.9172278481263764E-2"/>
                </c:manualLayout>
              </c:layout>
              <c:tx>
                <c:rich>
                  <a:bodyPr/>
                  <a:lstStyle/>
                  <a:p>
                    <a:r>
                      <a:rPr lang="en-US" sz="800" b="1"/>
                      <a:t>57</a:t>
                    </a:r>
                  </a:p>
                  <a:p>
                    <a:r>
                      <a:rPr lang="en-US" sz="800" b="1"/>
                      <a:t>Posición 13 a Nivel Nac.</a:t>
                    </a:r>
                    <a:endParaRPr lang="en-US" sz="800"/>
                  </a:p>
                </c:rich>
              </c:tx>
              <c:showVal val="1"/>
            </c:dLbl>
            <c:dLbl>
              <c:idx val="2"/>
              <c:layout>
                <c:manualLayout>
                  <c:x val="-5.5671647515876797E-2"/>
                  <c:y val="7.197479861933069E-2"/>
                </c:manualLayout>
              </c:layout>
              <c:tx>
                <c:rich>
                  <a:bodyPr/>
                  <a:lstStyle/>
                  <a:p>
                    <a:r>
                      <a:rPr lang="en-US" sz="800" b="1"/>
                      <a:t>70.6</a:t>
                    </a:r>
                  </a:p>
                  <a:p>
                    <a:r>
                      <a:rPr lang="en-US" sz="800" b="1"/>
                      <a:t>Posición 13 a Nivel Nac</a:t>
                    </a:r>
                    <a:r>
                      <a:rPr lang="en-US" b="1"/>
                      <a:t>.</a:t>
                    </a:r>
                    <a:endParaRPr lang="en-US"/>
                  </a:p>
                </c:rich>
              </c:tx>
              <c:showVal val="1"/>
            </c:dLbl>
            <c:dLbl>
              <c:idx val="3"/>
              <c:layout>
                <c:manualLayout>
                  <c:x val="-8.4588684683036194E-2"/>
                  <c:y val="0.10714523282731017"/>
                </c:manualLayout>
              </c:layout>
              <c:tx>
                <c:rich>
                  <a:bodyPr/>
                  <a:lstStyle/>
                  <a:p>
                    <a:r>
                      <a:rPr lang="en-US" sz="800" b="1"/>
                      <a:t>86.9</a:t>
                    </a:r>
                  </a:p>
                  <a:p>
                    <a:r>
                      <a:rPr lang="en-US" sz="800" b="1"/>
                      <a:t>Posición</a:t>
                    </a:r>
                    <a:r>
                      <a:rPr lang="en-US" sz="800" b="1" baseline="0"/>
                      <a:t> 9 a Nivel Nac.</a:t>
                    </a:r>
                    <a:endParaRPr lang="en-US" sz="800"/>
                  </a:p>
                </c:rich>
              </c:tx>
              <c:showVal val="1"/>
            </c:dLbl>
            <c:dLbl>
              <c:idx val="4"/>
              <c:layout>
                <c:manualLayout>
                  <c:x val="-1.1886000526081049E-2"/>
                  <c:y val="5.9534908234253912E-2"/>
                </c:manualLayout>
              </c:layout>
              <c:tx>
                <c:rich>
                  <a:bodyPr/>
                  <a:lstStyle/>
                  <a:p>
                    <a:r>
                      <a:rPr lang="en-US" sz="800" b="1"/>
                      <a:t>84.6</a:t>
                    </a:r>
                  </a:p>
                  <a:p>
                    <a:r>
                      <a:rPr lang="en-US" sz="800" b="1"/>
                      <a:t>Posición 8 a Nivel Nac</a:t>
                    </a:r>
                    <a:r>
                      <a:rPr lang="en-US" b="1"/>
                      <a:t>.</a:t>
                    </a:r>
                    <a:endParaRPr lang="en-US"/>
                  </a:p>
                </c:rich>
              </c:tx>
              <c:showVal val="1"/>
            </c:dLbl>
            <c:txPr>
              <a:bodyPr/>
              <a:lstStyle/>
              <a:p>
                <a:pPr>
                  <a:defRPr b="1"/>
                </a:pPr>
                <a:endParaRPr lang="es-ES"/>
              </a:p>
            </c:txPr>
            <c:showVal val="1"/>
          </c:dLbls>
          <c:cat>
            <c:numRef>
              <c:f>'[Grafica PbR Chihuahua.xlsx]Hoja1'!$C$4:$G$4</c:f>
              <c:numCache>
                <c:formatCode>General</c:formatCode>
                <c:ptCount val="5"/>
                <c:pt idx="0">
                  <c:v>2010</c:v>
                </c:pt>
                <c:pt idx="1">
                  <c:v>2012</c:v>
                </c:pt>
                <c:pt idx="2">
                  <c:v>2014</c:v>
                </c:pt>
                <c:pt idx="3">
                  <c:v>2015</c:v>
                </c:pt>
                <c:pt idx="4">
                  <c:v>2016</c:v>
                </c:pt>
              </c:numCache>
            </c:numRef>
          </c:cat>
          <c:val>
            <c:numRef>
              <c:f>'[Grafica PbR Chihuahua.xlsx]Hoja1'!$C$3:$G$3</c:f>
              <c:numCache>
                <c:formatCode>General</c:formatCode>
                <c:ptCount val="5"/>
                <c:pt idx="0">
                  <c:v>34.9</c:v>
                </c:pt>
                <c:pt idx="1">
                  <c:v>57</c:v>
                </c:pt>
                <c:pt idx="2">
                  <c:v>70.599999999999994</c:v>
                </c:pt>
                <c:pt idx="3">
                  <c:v>86.9</c:v>
                </c:pt>
                <c:pt idx="4">
                  <c:v>84.6</c:v>
                </c:pt>
              </c:numCache>
            </c:numRef>
          </c:val>
        </c:ser>
        <c:dLbls>
          <c:showVal val="1"/>
        </c:dLbls>
        <c:marker val="1"/>
        <c:axId val="156578560"/>
        <c:axId val="156580096"/>
      </c:lineChart>
      <c:catAx>
        <c:axId val="156578560"/>
        <c:scaling>
          <c:orientation val="minMax"/>
        </c:scaling>
        <c:axPos val="b"/>
        <c:numFmt formatCode="General" sourceLinked="1"/>
        <c:majorTickMark val="none"/>
        <c:tickLblPos val="nextTo"/>
        <c:txPr>
          <a:bodyPr/>
          <a:lstStyle/>
          <a:p>
            <a:pPr>
              <a:defRPr b="1"/>
            </a:pPr>
            <a:endParaRPr lang="es-ES"/>
          </a:p>
        </c:txPr>
        <c:crossAx val="156580096"/>
        <c:crosses val="autoZero"/>
        <c:auto val="1"/>
        <c:lblAlgn val="ctr"/>
        <c:lblOffset val="100"/>
      </c:catAx>
      <c:valAx>
        <c:axId val="156580096"/>
        <c:scaling>
          <c:orientation val="minMax"/>
        </c:scaling>
        <c:axPos val="l"/>
        <c:majorGridlines/>
        <c:numFmt formatCode="General" sourceLinked="1"/>
        <c:majorTickMark val="none"/>
        <c:tickLblPos val="nextTo"/>
        <c:txPr>
          <a:bodyPr/>
          <a:lstStyle/>
          <a:p>
            <a:pPr>
              <a:defRPr b="1"/>
            </a:pPr>
            <a:endParaRPr lang="es-ES"/>
          </a:p>
        </c:txPr>
        <c:crossAx val="156578560"/>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05877-F876-4260-8FEE-2F09FDB6F77D}" type="doc">
      <dgm:prSet loTypeId="urn:microsoft.com/office/officeart/2005/8/layout/process1" loCatId="process" qsTypeId="urn:microsoft.com/office/officeart/2005/8/quickstyle/simple1" qsCatId="simple" csTypeId="urn:microsoft.com/office/officeart/2005/8/colors/accent1_2" csCatId="accent1" phldr="1"/>
      <dgm:spPr/>
    </dgm:pt>
    <dgm:pt modelId="{09FF6694-2EBC-4DD2-8011-6C5C744C40D2}">
      <dgm:prSet phldrT="[Texto]"/>
      <dgm:spPr>
        <a:solidFill>
          <a:srgbClr val="1BB0B7"/>
        </a:solidFill>
      </dgm:spPr>
      <dgm:t>
        <a:bodyPr/>
        <a:lstStyle/>
        <a:p>
          <a:r>
            <a:rPr lang="es-MX" dirty="0" smtClean="0"/>
            <a:t>2011</a:t>
          </a:r>
          <a:endParaRPr lang="es-MX" dirty="0"/>
        </a:p>
      </dgm:t>
    </dgm:pt>
    <dgm:pt modelId="{2951790A-AFB4-4BDB-83CC-A0160791A3C6}" type="parTrans" cxnId="{F85931F2-F117-4655-838F-71F8ECBF53DA}">
      <dgm:prSet/>
      <dgm:spPr/>
      <dgm:t>
        <a:bodyPr/>
        <a:lstStyle/>
        <a:p>
          <a:endParaRPr lang="es-MX"/>
        </a:p>
      </dgm:t>
    </dgm:pt>
    <dgm:pt modelId="{12777E1E-397D-494A-B505-78C3C1794593}" type="sibTrans" cxnId="{F85931F2-F117-4655-838F-71F8ECBF53DA}">
      <dgm:prSet/>
      <dgm:spPr/>
      <dgm:t>
        <a:bodyPr/>
        <a:lstStyle/>
        <a:p>
          <a:endParaRPr lang="es-MX"/>
        </a:p>
      </dgm:t>
    </dgm:pt>
    <dgm:pt modelId="{5250416C-13F7-4343-ADE0-1D736FD76BE0}">
      <dgm:prSet phldrT="[Texto]"/>
      <dgm:spPr>
        <a:solidFill>
          <a:srgbClr val="7FE9DF"/>
        </a:solidFill>
      </dgm:spPr>
      <dgm:t>
        <a:bodyPr/>
        <a:lstStyle/>
        <a:p>
          <a:r>
            <a:rPr lang="es-MX" dirty="0" smtClean="0"/>
            <a:t>2012</a:t>
          </a:r>
          <a:endParaRPr lang="es-MX" dirty="0"/>
        </a:p>
      </dgm:t>
    </dgm:pt>
    <dgm:pt modelId="{BEE1B5C8-CE6C-4D15-80EA-CF6DE7EC1C3C}" type="parTrans" cxnId="{0FF8BD52-4866-452C-AF01-033DFB205CE0}">
      <dgm:prSet/>
      <dgm:spPr/>
      <dgm:t>
        <a:bodyPr/>
        <a:lstStyle/>
        <a:p>
          <a:endParaRPr lang="es-MX"/>
        </a:p>
      </dgm:t>
    </dgm:pt>
    <dgm:pt modelId="{C5EABDE0-5819-4DB4-A2FB-44A04FEEB488}" type="sibTrans" cxnId="{0FF8BD52-4866-452C-AF01-033DFB205CE0}">
      <dgm:prSet/>
      <dgm:spPr/>
      <dgm:t>
        <a:bodyPr/>
        <a:lstStyle/>
        <a:p>
          <a:endParaRPr lang="es-MX"/>
        </a:p>
      </dgm:t>
    </dgm:pt>
    <dgm:pt modelId="{D0B7210D-96B2-465D-BD4A-EB87B67F2CFB}">
      <dgm:prSet phldrT="[Texto]"/>
      <dgm:spPr>
        <a:solidFill>
          <a:srgbClr val="A1EDF1"/>
        </a:solidFill>
      </dgm:spPr>
      <dgm:t>
        <a:bodyPr/>
        <a:lstStyle/>
        <a:p>
          <a:r>
            <a:rPr lang="es-MX" dirty="0" smtClean="0"/>
            <a:t>2013</a:t>
          </a:r>
          <a:endParaRPr lang="es-MX" dirty="0"/>
        </a:p>
      </dgm:t>
    </dgm:pt>
    <dgm:pt modelId="{6CC71A3B-F840-4100-80BD-213792F81E78}" type="parTrans" cxnId="{F3F829CB-A072-4F77-BE5B-595A1F4D4FAF}">
      <dgm:prSet/>
      <dgm:spPr/>
      <dgm:t>
        <a:bodyPr/>
        <a:lstStyle/>
        <a:p>
          <a:endParaRPr lang="es-MX"/>
        </a:p>
      </dgm:t>
    </dgm:pt>
    <dgm:pt modelId="{49623ED9-B5FE-4422-BF68-1FF3281D72F5}" type="sibTrans" cxnId="{F3F829CB-A072-4F77-BE5B-595A1F4D4FAF}">
      <dgm:prSet/>
      <dgm:spPr/>
      <dgm:t>
        <a:bodyPr/>
        <a:lstStyle/>
        <a:p>
          <a:endParaRPr lang="es-MX"/>
        </a:p>
      </dgm:t>
    </dgm:pt>
    <dgm:pt modelId="{38945A42-59DF-4784-9B14-B731FC8B4DEF}">
      <dgm:prSet/>
      <dgm:spPr>
        <a:solidFill>
          <a:srgbClr val="F0DE9A"/>
        </a:solidFill>
      </dgm:spPr>
      <dgm:t>
        <a:bodyPr/>
        <a:lstStyle/>
        <a:p>
          <a:r>
            <a:rPr lang="es-MX" dirty="0" smtClean="0"/>
            <a:t>2014</a:t>
          </a:r>
          <a:endParaRPr lang="es-MX" dirty="0"/>
        </a:p>
      </dgm:t>
    </dgm:pt>
    <dgm:pt modelId="{D5EFEAA0-3BDC-4828-938E-A04117929CF0}" type="parTrans" cxnId="{5351230B-0F73-43AB-87FE-92A3D1F52744}">
      <dgm:prSet/>
      <dgm:spPr/>
      <dgm:t>
        <a:bodyPr/>
        <a:lstStyle/>
        <a:p>
          <a:endParaRPr lang="es-MX"/>
        </a:p>
      </dgm:t>
    </dgm:pt>
    <dgm:pt modelId="{7532D664-453D-401E-9F08-08DBC34D7F28}" type="sibTrans" cxnId="{5351230B-0F73-43AB-87FE-92A3D1F52744}">
      <dgm:prSet/>
      <dgm:spPr/>
      <dgm:t>
        <a:bodyPr/>
        <a:lstStyle/>
        <a:p>
          <a:endParaRPr lang="es-MX"/>
        </a:p>
      </dgm:t>
    </dgm:pt>
    <dgm:pt modelId="{4E7AF403-E3AA-4678-99FB-74C4C30F4ED1}">
      <dgm:prSet/>
      <dgm:spPr>
        <a:solidFill>
          <a:srgbClr val="EACF6C"/>
        </a:solidFill>
      </dgm:spPr>
      <dgm:t>
        <a:bodyPr/>
        <a:lstStyle/>
        <a:p>
          <a:r>
            <a:rPr lang="es-MX" dirty="0" smtClean="0"/>
            <a:t>2015</a:t>
          </a:r>
          <a:endParaRPr lang="es-MX" dirty="0"/>
        </a:p>
      </dgm:t>
    </dgm:pt>
    <dgm:pt modelId="{EB8D9069-AEA3-4A09-8875-7BBE6C01146E}" type="parTrans" cxnId="{D543A641-3B26-480A-8607-CCA31C461B4F}">
      <dgm:prSet/>
      <dgm:spPr/>
      <dgm:t>
        <a:bodyPr/>
        <a:lstStyle/>
        <a:p>
          <a:endParaRPr lang="es-MX"/>
        </a:p>
      </dgm:t>
    </dgm:pt>
    <dgm:pt modelId="{7018ACDE-0D24-459B-9B5E-98EDB3A8CD7A}" type="sibTrans" cxnId="{D543A641-3B26-480A-8607-CCA31C461B4F}">
      <dgm:prSet/>
      <dgm:spPr/>
      <dgm:t>
        <a:bodyPr/>
        <a:lstStyle/>
        <a:p>
          <a:endParaRPr lang="es-MX"/>
        </a:p>
      </dgm:t>
    </dgm:pt>
    <dgm:pt modelId="{325C67B6-E4B1-4F6C-AB44-534930381B26}">
      <dgm:prSet/>
      <dgm:spPr>
        <a:solidFill>
          <a:srgbClr val="FFCD15"/>
        </a:solidFill>
      </dgm:spPr>
      <dgm:t>
        <a:bodyPr/>
        <a:lstStyle/>
        <a:p>
          <a:r>
            <a:rPr lang="es-MX" dirty="0" smtClean="0"/>
            <a:t>2016</a:t>
          </a:r>
          <a:endParaRPr lang="es-MX" dirty="0"/>
        </a:p>
      </dgm:t>
    </dgm:pt>
    <dgm:pt modelId="{802FEC7D-37FD-4FA7-A28B-EC4989985E2E}" type="parTrans" cxnId="{645745E8-4A9E-49E2-B8DC-B1D88DC24802}">
      <dgm:prSet/>
      <dgm:spPr/>
      <dgm:t>
        <a:bodyPr/>
        <a:lstStyle/>
        <a:p>
          <a:endParaRPr lang="es-MX"/>
        </a:p>
      </dgm:t>
    </dgm:pt>
    <dgm:pt modelId="{C02E2110-E6F2-440A-B197-5EB716FAA92F}" type="sibTrans" cxnId="{645745E8-4A9E-49E2-B8DC-B1D88DC24802}">
      <dgm:prSet/>
      <dgm:spPr/>
      <dgm:t>
        <a:bodyPr/>
        <a:lstStyle/>
        <a:p>
          <a:endParaRPr lang="es-MX"/>
        </a:p>
      </dgm:t>
    </dgm:pt>
    <dgm:pt modelId="{F77209AE-722D-4B29-8DE4-6EF5F97785CF}" type="pres">
      <dgm:prSet presAssocID="{50F05877-F876-4260-8FEE-2F09FDB6F77D}" presName="Name0" presStyleCnt="0">
        <dgm:presLayoutVars>
          <dgm:dir/>
          <dgm:resizeHandles val="exact"/>
        </dgm:presLayoutVars>
      </dgm:prSet>
      <dgm:spPr/>
    </dgm:pt>
    <dgm:pt modelId="{6470CA07-EA53-44AE-9C53-421F0B2D29D3}" type="pres">
      <dgm:prSet presAssocID="{09FF6694-2EBC-4DD2-8011-6C5C744C40D2}" presName="node" presStyleLbl="node1" presStyleIdx="0" presStyleCnt="6">
        <dgm:presLayoutVars>
          <dgm:bulletEnabled val="1"/>
        </dgm:presLayoutVars>
      </dgm:prSet>
      <dgm:spPr/>
      <dgm:t>
        <a:bodyPr/>
        <a:lstStyle/>
        <a:p>
          <a:endParaRPr lang="es-MX"/>
        </a:p>
      </dgm:t>
    </dgm:pt>
    <dgm:pt modelId="{3CFFEFFA-54A4-43A5-8A8D-EE54C3B88F7C}" type="pres">
      <dgm:prSet presAssocID="{12777E1E-397D-494A-B505-78C3C1794593}" presName="sibTrans" presStyleLbl="sibTrans2D1" presStyleIdx="0" presStyleCnt="5"/>
      <dgm:spPr/>
      <dgm:t>
        <a:bodyPr/>
        <a:lstStyle/>
        <a:p>
          <a:endParaRPr lang="es-MX"/>
        </a:p>
      </dgm:t>
    </dgm:pt>
    <dgm:pt modelId="{8A7C2501-EFE1-41D8-988D-4D15B3C35FA7}" type="pres">
      <dgm:prSet presAssocID="{12777E1E-397D-494A-B505-78C3C1794593}" presName="connectorText" presStyleLbl="sibTrans2D1" presStyleIdx="0" presStyleCnt="5"/>
      <dgm:spPr/>
      <dgm:t>
        <a:bodyPr/>
        <a:lstStyle/>
        <a:p>
          <a:endParaRPr lang="es-MX"/>
        </a:p>
      </dgm:t>
    </dgm:pt>
    <dgm:pt modelId="{02AD64B0-97F8-4C6A-899C-918B7E98591A}" type="pres">
      <dgm:prSet presAssocID="{5250416C-13F7-4343-ADE0-1D736FD76BE0}" presName="node" presStyleLbl="node1" presStyleIdx="1" presStyleCnt="6">
        <dgm:presLayoutVars>
          <dgm:bulletEnabled val="1"/>
        </dgm:presLayoutVars>
      </dgm:prSet>
      <dgm:spPr/>
      <dgm:t>
        <a:bodyPr/>
        <a:lstStyle/>
        <a:p>
          <a:endParaRPr lang="es-MX"/>
        </a:p>
      </dgm:t>
    </dgm:pt>
    <dgm:pt modelId="{61CA11D1-DCD5-4FBD-955E-FCF971A852B1}" type="pres">
      <dgm:prSet presAssocID="{C5EABDE0-5819-4DB4-A2FB-44A04FEEB488}" presName="sibTrans" presStyleLbl="sibTrans2D1" presStyleIdx="1" presStyleCnt="5"/>
      <dgm:spPr/>
      <dgm:t>
        <a:bodyPr/>
        <a:lstStyle/>
        <a:p>
          <a:endParaRPr lang="es-MX"/>
        </a:p>
      </dgm:t>
    </dgm:pt>
    <dgm:pt modelId="{0BBAA1B7-E0F7-46AF-A86B-46AA6E602CED}" type="pres">
      <dgm:prSet presAssocID="{C5EABDE0-5819-4DB4-A2FB-44A04FEEB488}" presName="connectorText" presStyleLbl="sibTrans2D1" presStyleIdx="1" presStyleCnt="5"/>
      <dgm:spPr/>
      <dgm:t>
        <a:bodyPr/>
        <a:lstStyle/>
        <a:p>
          <a:endParaRPr lang="es-MX"/>
        </a:p>
      </dgm:t>
    </dgm:pt>
    <dgm:pt modelId="{4B86E315-855A-498D-AB15-C65E452A2FD3}" type="pres">
      <dgm:prSet presAssocID="{D0B7210D-96B2-465D-BD4A-EB87B67F2CFB}" presName="node" presStyleLbl="node1" presStyleIdx="2" presStyleCnt="6">
        <dgm:presLayoutVars>
          <dgm:bulletEnabled val="1"/>
        </dgm:presLayoutVars>
      </dgm:prSet>
      <dgm:spPr/>
      <dgm:t>
        <a:bodyPr/>
        <a:lstStyle/>
        <a:p>
          <a:endParaRPr lang="es-MX"/>
        </a:p>
      </dgm:t>
    </dgm:pt>
    <dgm:pt modelId="{E870E945-9F3C-4151-BB43-2C08346105C9}" type="pres">
      <dgm:prSet presAssocID="{49623ED9-B5FE-4422-BF68-1FF3281D72F5}" presName="sibTrans" presStyleLbl="sibTrans2D1" presStyleIdx="2" presStyleCnt="5"/>
      <dgm:spPr/>
      <dgm:t>
        <a:bodyPr/>
        <a:lstStyle/>
        <a:p>
          <a:endParaRPr lang="es-MX"/>
        </a:p>
      </dgm:t>
    </dgm:pt>
    <dgm:pt modelId="{DDE6E68D-8A49-4CE0-B36B-79535E0DBA84}" type="pres">
      <dgm:prSet presAssocID="{49623ED9-B5FE-4422-BF68-1FF3281D72F5}" presName="connectorText" presStyleLbl="sibTrans2D1" presStyleIdx="2" presStyleCnt="5"/>
      <dgm:spPr/>
      <dgm:t>
        <a:bodyPr/>
        <a:lstStyle/>
        <a:p>
          <a:endParaRPr lang="es-MX"/>
        </a:p>
      </dgm:t>
    </dgm:pt>
    <dgm:pt modelId="{139162AD-1D62-49D8-87BC-73357268541E}" type="pres">
      <dgm:prSet presAssocID="{38945A42-59DF-4784-9B14-B731FC8B4DEF}" presName="node" presStyleLbl="node1" presStyleIdx="3" presStyleCnt="6">
        <dgm:presLayoutVars>
          <dgm:bulletEnabled val="1"/>
        </dgm:presLayoutVars>
      </dgm:prSet>
      <dgm:spPr/>
      <dgm:t>
        <a:bodyPr/>
        <a:lstStyle/>
        <a:p>
          <a:endParaRPr lang="es-MX"/>
        </a:p>
      </dgm:t>
    </dgm:pt>
    <dgm:pt modelId="{6422C6F3-5D4F-4DE8-98CE-4BCB8BB497AA}" type="pres">
      <dgm:prSet presAssocID="{7532D664-453D-401E-9F08-08DBC34D7F28}" presName="sibTrans" presStyleLbl="sibTrans2D1" presStyleIdx="3" presStyleCnt="5"/>
      <dgm:spPr/>
      <dgm:t>
        <a:bodyPr/>
        <a:lstStyle/>
        <a:p>
          <a:endParaRPr lang="es-MX"/>
        </a:p>
      </dgm:t>
    </dgm:pt>
    <dgm:pt modelId="{FF4841EB-FEED-41FC-B534-A6C0711E52EC}" type="pres">
      <dgm:prSet presAssocID="{7532D664-453D-401E-9F08-08DBC34D7F28}" presName="connectorText" presStyleLbl="sibTrans2D1" presStyleIdx="3" presStyleCnt="5"/>
      <dgm:spPr/>
      <dgm:t>
        <a:bodyPr/>
        <a:lstStyle/>
        <a:p>
          <a:endParaRPr lang="es-MX"/>
        </a:p>
      </dgm:t>
    </dgm:pt>
    <dgm:pt modelId="{EA58E77F-28E0-43ED-9B6F-7C28EE14D714}" type="pres">
      <dgm:prSet presAssocID="{4E7AF403-E3AA-4678-99FB-74C4C30F4ED1}" presName="node" presStyleLbl="node1" presStyleIdx="4" presStyleCnt="6">
        <dgm:presLayoutVars>
          <dgm:bulletEnabled val="1"/>
        </dgm:presLayoutVars>
      </dgm:prSet>
      <dgm:spPr/>
      <dgm:t>
        <a:bodyPr/>
        <a:lstStyle/>
        <a:p>
          <a:endParaRPr lang="es-MX"/>
        </a:p>
      </dgm:t>
    </dgm:pt>
    <dgm:pt modelId="{AAC5FB26-B9A1-48F1-AE6E-D11E82D67B9B}" type="pres">
      <dgm:prSet presAssocID="{7018ACDE-0D24-459B-9B5E-98EDB3A8CD7A}" presName="sibTrans" presStyleLbl="sibTrans2D1" presStyleIdx="4" presStyleCnt="5"/>
      <dgm:spPr/>
      <dgm:t>
        <a:bodyPr/>
        <a:lstStyle/>
        <a:p>
          <a:endParaRPr lang="es-MX"/>
        </a:p>
      </dgm:t>
    </dgm:pt>
    <dgm:pt modelId="{80F8D863-0190-47FD-A867-5C0EE1B88D82}" type="pres">
      <dgm:prSet presAssocID="{7018ACDE-0D24-459B-9B5E-98EDB3A8CD7A}" presName="connectorText" presStyleLbl="sibTrans2D1" presStyleIdx="4" presStyleCnt="5"/>
      <dgm:spPr/>
      <dgm:t>
        <a:bodyPr/>
        <a:lstStyle/>
        <a:p>
          <a:endParaRPr lang="es-MX"/>
        </a:p>
      </dgm:t>
    </dgm:pt>
    <dgm:pt modelId="{CF6D2A8B-3E5B-45F1-8156-37065BB7028E}" type="pres">
      <dgm:prSet presAssocID="{325C67B6-E4B1-4F6C-AB44-534930381B26}" presName="node" presStyleLbl="node1" presStyleIdx="5" presStyleCnt="6">
        <dgm:presLayoutVars>
          <dgm:bulletEnabled val="1"/>
        </dgm:presLayoutVars>
      </dgm:prSet>
      <dgm:spPr/>
      <dgm:t>
        <a:bodyPr/>
        <a:lstStyle/>
        <a:p>
          <a:endParaRPr lang="es-MX"/>
        </a:p>
      </dgm:t>
    </dgm:pt>
  </dgm:ptLst>
  <dgm:cxnLst>
    <dgm:cxn modelId="{D7F3792A-B39E-4509-8702-F202E64B7F21}" type="presOf" srcId="{7532D664-453D-401E-9F08-08DBC34D7F28}" destId="{FF4841EB-FEED-41FC-B534-A6C0711E52EC}" srcOrd="1" destOrd="0" presId="urn:microsoft.com/office/officeart/2005/8/layout/process1"/>
    <dgm:cxn modelId="{1DD2D6B8-F5F4-4CE2-B96A-78C0610030E2}" type="presOf" srcId="{7018ACDE-0D24-459B-9B5E-98EDB3A8CD7A}" destId="{AAC5FB26-B9A1-48F1-AE6E-D11E82D67B9B}" srcOrd="0" destOrd="0" presId="urn:microsoft.com/office/officeart/2005/8/layout/process1"/>
    <dgm:cxn modelId="{4577F34A-7A8F-4C65-BD6D-CBB97621EF81}" type="presOf" srcId="{C5EABDE0-5819-4DB4-A2FB-44A04FEEB488}" destId="{0BBAA1B7-E0F7-46AF-A86B-46AA6E602CED}" srcOrd="1" destOrd="0" presId="urn:microsoft.com/office/officeart/2005/8/layout/process1"/>
    <dgm:cxn modelId="{27C8F8CA-9D9F-4EA1-B227-E6BAC004DBFC}" type="presOf" srcId="{12777E1E-397D-494A-B505-78C3C1794593}" destId="{3CFFEFFA-54A4-43A5-8A8D-EE54C3B88F7C}" srcOrd="0" destOrd="0" presId="urn:microsoft.com/office/officeart/2005/8/layout/process1"/>
    <dgm:cxn modelId="{19BA9640-4603-48C9-BBDC-9859B3E5192D}" type="presOf" srcId="{49623ED9-B5FE-4422-BF68-1FF3281D72F5}" destId="{DDE6E68D-8A49-4CE0-B36B-79535E0DBA84}" srcOrd="1" destOrd="0" presId="urn:microsoft.com/office/officeart/2005/8/layout/process1"/>
    <dgm:cxn modelId="{D543A641-3B26-480A-8607-CCA31C461B4F}" srcId="{50F05877-F876-4260-8FEE-2F09FDB6F77D}" destId="{4E7AF403-E3AA-4678-99FB-74C4C30F4ED1}" srcOrd="4" destOrd="0" parTransId="{EB8D9069-AEA3-4A09-8875-7BBE6C01146E}" sibTransId="{7018ACDE-0D24-459B-9B5E-98EDB3A8CD7A}"/>
    <dgm:cxn modelId="{F3F829CB-A072-4F77-BE5B-595A1F4D4FAF}" srcId="{50F05877-F876-4260-8FEE-2F09FDB6F77D}" destId="{D0B7210D-96B2-465D-BD4A-EB87B67F2CFB}" srcOrd="2" destOrd="0" parTransId="{6CC71A3B-F840-4100-80BD-213792F81E78}" sibTransId="{49623ED9-B5FE-4422-BF68-1FF3281D72F5}"/>
    <dgm:cxn modelId="{48931E99-2DDE-4F6E-A304-79DC73BD337F}" type="presOf" srcId="{5250416C-13F7-4343-ADE0-1D736FD76BE0}" destId="{02AD64B0-97F8-4C6A-899C-918B7E98591A}" srcOrd="0" destOrd="0" presId="urn:microsoft.com/office/officeart/2005/8/layout/process1"/>
    <dgm:cxn modelId="{C10AC363-D43D-416C-A6A9-31754118316D}" type="presOf" srcId="{50F05877-F876-4260-8FEE-2F09FDB6F77D}" destId="{F77209AE-722D-4B29-8DE4-6EF5F97785CF}" srcOrd="0" destOrd="0" presId="urn:microsoft.com/office/officeart/2005/8/layout/process1"/>
    <dgm:cxn modelId="{C58CBFC3-F3CD-4A56-904A-D1DAAE64411F}" type="presOf" srcId="{38945A42-59DF-4784-9B14-B731FC8B4DEF}" destId="{139162AD-1D62-49D8-87BC-73357268541E}" srcOrd="0" destOrd="0" presId="urn:microsoft.com/office/officeart/2005/8/layout/process1"/>
    <dgm:cxn modelId="{15EBB182-4574-4ABC-B762-CA64E0FF9703}" type="presOf" srcId="{09FF6694-2EBC-4DD2-8011-6C5C744C40D2}" destId="{6470CA07-EA53-44AE-9C53-421F0B2D29D3}" srcOrd="0" destOrd="0" presId="urn:microsoft.com/office/officeart/2005/8/layout/process1"/>
    <dgm:cxn modelId="{CF3719E9-1D52-432E-AD37-D355E4733E39}" type="presOf" srcId="{49623ED9-B5FE-4422-BF68-1FF3281D72F5}" destId="{E870E945-9F3C-4151-BB43-2C08346105C9}" srcOrd="0" destOrd="0" presId="urn:microsoft.com/office/officeart/2005/8/layout/process1"/>
    <dgm:cxn modelId="{F85931F2-F117-4655-838F-71F8ECBF53DA}" srcId="{50F05877-F876-4260-8FEE-2F09FDB6F77D}" destId="{09FF6694-2EBC-4DD2-8011-6C5C744C40D2}" srcOrd="0" destOrd="0" parTransId="{2951790A-AFB4-4BDB-83CC-A0160791A3C6}" sibTransId="{12777E1E-397D-494A-B505-78C3C1794593}"/>
    <dgm:cxn modelId="{645745E8-4A9E-49E2-B8DC-B1D88DC24802}" srcId="{50F05877-F876-4260-8FEE-2F09FDB6F77D}" destId="{325C67B6-E4B1-4F6C-AB44-534930381B26}" srcOrd="5" destOrd="0" parTransId="{802FEC7D-37FD-4FA7-A28B-EC4989985E2E}" sibTransId="{C02E2110-E6F2-440A-B197-5EB716FAA92F}"/>
    <dgm:cxn modelId="{55B0A52B-CFC3-47C7-B913-EA26F9576FAC}" type="presOf" srcId="{7018ACDE-0D24-459B-9B5E-98EDB3A8CD7A}" destId="{80F8D863-0190-47FD-A867-5C0EE1B88D82}" srcOrd="1" destOrd="0" presId="urn:microsoft.com/office/officeart/2005/8/layout/process1"/>
    <dgm:cxn modelId="{5351230B-0F73-43AB-87FE-92A3D1F52744}" srcId="{50F05877-F876-4260-8FEE-2F09FDB6F77D}" destId="{38945A42-59DF-4784-9B14-B731FC8B4DEF}" srcOrd="3" destOrd="0" parTransId="{D5EFEAA0-3BDC-4828-938E-A04117929CF0}" sibTransId="{7532D664-453D-401E-9F08-08DBC34D7F28}"/>
    <dgm:cxn modelId="{C16E8FB0-1670-4671-B76C-3CFC30B3BBB7}" type="presOf" srcId="{325C67B6-E4B1-4F6C-AB44-534930381B26}" destId="{CF6D2A8B-3E5B-45F1-8156-37065BB7028E}" srcOrd="0" destOrd="0" presId="urn:microsoft.com/office/officeart/2005/8/layout/process1"/>
    <dgm:cxn modelId="{CEB72435-259F-4149-8A70-16EEE11A13B9}" type="presOf" srcId="{7532D664-453D-401E-9F08-08DBC34D7F28}" destId="{6422C6F3-5D4F-4DE8-98CE-4BCB8BB497AA}" srcOrd="0" destOrd="0" presId="urn:microsoft.com/office/officeart/2005/8/layout/process1"/>
    <dgm:cxn modelId="{476B811C-664E-45AA-ADEA-E9329E397C01}" type="presOf" srcId="{12777E1E-397D-494A-B505-78C3C1794593}" destId="{8A7C2501-EFE1-41D8-988D-4D15B3C35FA7}" srcOrd="1" destOrd="0" presId="urn:microsoft.com/office/officeart/2005/8/layout/process1"/>
    <dgm:cxn modelId="{AC386E0C-68D5-4055-A427-5CD89C0AA173}" type="presOf" srcId="{4E7AF403-E3AA-4678-99FB-74C4C30F4ED1}" destId="{EA58E77F-28E0-43ED-9B6F-7C28EE14D714}" srcOrd="0" destOrd="0" presId="urn:microsoft.com/office/officeart/2005/8/layout/process1"/>
    <dgm:cxn modelId="{0FF8BD52-4866-452C-AF01-033DFB205CE0}" srcId="{50F05877-F876-4260-8FEE-2F09FDB6F77D}" destId="{5250416C-13F7-4343-ADE0-1D736FD76BE0}" srcOrd="1" destOrd="0" parTransId="{BEE1B5C8-CE6C-4D15-80EA-CF6DE7EC1C3C}" sibTransId="{C5EABDE0-5819-4DB4-A2FB-44A04FEEB488}"/>
    <dgm:cxn modelId="{6C98DEF0-550A-423E-92BE-25CFD33F8FAA}" type="presOf" srcId="{D0B7210D-96B2-465D-BD4A-EB87B67F2CFB}" destId="{4B86E315-855A-498D-AB15-C65E452A2FD3}" srcOrd="0" destOrd="0" presId="urn:microsoft.com/office/officeart/2005/8/layout/process1"/>
    <dgm:cxn modelId="{D3D91463-F570-4910-BAB8-3E3940E67741}" type="presOf" srcId="{C5EABDE0-5819-4DB4-A2FB-44A04FEEB488}" destId="{61CA11D1-DCD5-4FBD-955E-FCF971A852B1}" srcOrd="0" destOrd="0" presId="urn:microsoft.com/office/officeart/2005/8/layout/process1"/>
    <dgm:cxn modelId="{B6CE631B-35EE-4789-B9CD-9D84129A7FDB}" type="presParOf" srcId="{F77209AE-722D-4B29-8DE4-6EF5F97785CF}" destId="{6470CA07-EA53-44AE-9C53-421F0B2D29D3}" srcOrd="0" destOrd="0" presId="urn:microsoft.com/office/officeart/2005/8/layout/process1"/>
    <dgm:cxn modelId="{ACAEB11C-564E-4695-9FF2-517E67D56C36}" type="presParOf" srcId="{F77209AE-722D-4B29-8DE4-6EF5F97785CF}" destId="{3CFFEFFA-54A4-43A5-8A8D-EE54C3B88F7C}" srcOrd="1" destOrd="0" presId="urn:microsoft.com/office/officeart/2005/8/layout/process1"/>
    <dgm:cxn modelId="{D313509C-9822-4154-84B8-FCEDE877C182}" type="presParOf" srcId="{3CFFEFFA-54A4-43A5-8A8D-EE54C3B88F7C}" destId="{8A7C2501-EFE1-41D8-988D-4D15B3C35FA7}" srcOrd="0" destOrd="0" presId="urn:microsoft.com/office/officeart/2005/8/layout/process1"/>
    <dgm:cxn modelId="{D4A0DE3A-2A05-4B6A-886F-7EB90D6053BB}" type="presParOf" srcId="{F77209AE-722D-4B29-8DE4-6EF5F97785CF}" destId="{02AD64B0-97F8-4C6A-899C-918B7E98591A}" srcOrd="2" destOrd="0" presId="urn:microsoft.com/office/officeart/2005/8/layout/process1"/>
    <dgm:cxn modelId="{D92E0E67-5606-499E-986E-0A4AB7B05AAB}" type="presParOf" srcId="{F77209AE-722D-4B29-8DE4-6EF5F97785CF}" destId="{61CA11D1-DCD5-4FBD-955E-FCF971A852B1}" srcOrd="3" destOrd="0" presId="urn:microsoft.com/office/officeart/2005/8/layout/process1"/>
    <dgm:cxn modelId="{365BCB14-2F38-4544-8911-C3369BD8A894}" type="presParOf" srcId="{61CA11D1-DCD5-4FBD-955E-FCF971A852B1}" destId="{0BBAA1B7-E0F7-46AF-A86B-46AA6E602CED}" srcOrd="0" destOrd="0" presId="urn:microsoft.com/office/officeart/2005/8/layout/process1"/>
    <dgm:cxn modelId="{C054E3CA-DDEB-48AA-967F-3166E4AB28D2}" type="presParOf" srcId="{F77209AE-722D-4B29-8DE4-6EF5F97785CF}" destId="{4B86E315-855A-498D-AB15-C65E452A2FD3}" srcOrd="4" destOrd="0" presId="urn:microsoft.com/office/officeart/2005/8/layout/process1"/>
    <dgm:cxn modelId="{8EE573D7-0B95-445B-9BFB-6DDED8A5EA93}" type="presParOf" srcId="{F77209AE-722D-4B29-8DE4-6EF5F97785CF}" destId="{E870E945-9F3C-4151-BB43-2C08346105C9}" srcOrd="5" destOrd="0" presId="urn:microsoft.com/office/officeart/2005/8/layout/process1"/>
    <dgm:cxn modelId="{F530E8E6-7D33-44A4-85EC-514C48EEF4C4}" type="presParOf" srcId="{E870E945-9F3C-4151-BB43-2C08346105C9}" destId="{DDE6E68D-8A49-4CE0-B36B-79535E0DBA84}" srcOrd="0" destOrd="0" presId="urn:microsoft.com/office/officeart/2005/8/layout/process1"/>
    <dgm:cxn modelId="{23D41CF1-5F1B-4B5C-B831-2BD62A294178}" type="presParOf" srcId="{F77209AE-722D-4B29-8DE4-6EF5F97785CF}" destId="{139162AD-1D62-49D8-87BC-73357268541E}" srcOrd="6" destOrd="0" presId="urn:microsoft.com/office/officeart/2005/8/layout/process1"/>
    <dgm:cxn modelId="{365D28EF-2030-422F-B483-4F9F9C71DD2A}" type="presParOf" srcId="{F77209AE-722D-4B29-8DE4-6EF5F97785CF}" destId="{6422C6F3-5D4F-4DE8-98CE-4BCB8BB497AA}" srcOrd="7" destOrd="0" presId="urn:microsoft.com/office/officeart/2005/8/layout/process1"/>
    <dgm:cxn modelId="{D118BC05-293A-4575-A509-A50E044FB0EC}" type="presParOf" srcId="{6422C6F3-5D4F-4DE8-98CE-4BCB8BB497AA}" destId="{FF4841EB-FEED-41FC-B534-A6C0711E52EC}" srcOrd="0" destOrd="0" presId="urn:microsoft.com/office/officeart/2005/8/layout/process1"/>
    <dgm:cxn modelId="{28A54E22-9267-403E-BED3-AD6F86FAF763}" type="presParOf" srcId="{F77209AE-722D-4B29-8DE4-6EF5F97785CF}" destId="{EA58E77F-28E0-43ED-9B6F-7C28EE14D714}" srcOrd="8" destOrd="0" presId="urn:microsoft.com/office/officeart/2005/8/layout/process1"/>
    <dgm:cxn modelId="{F38BBAFD-DAF7-4CB1-842B-1D4A353A468A}" type="presParOf" srcId="{F77209AE-722D-4B29-8DE4-6EF5F97785CF}" destId="{AAC5FB26-B9A1-48F1-AE6E-D11E82D67B9B}" srcOrd="9" destOrd="0" presId="urn:microsoft.com/office/officeart/2005/8/layout/process1"/>
    <dgm:cxn modelId="{7A34858F-5BC2-41A8-8028-905B9DA46C39}" type="presParOf" srcId="{AAC5FB26-B9A1-48F1-AE6E-D11E82D67B9B}" destId="{80F8D863-0190-47FD-A867-5C0EE1B88D82}" srcOrd="0" destOrd="0" presId="urn:microsoft.com/office/officeart/2005/8/layout/process1"/>
    <dgm:cxn modelId="{89BE9417-4C7E-4698-8BA9-2ADC59D5C30C}" type="presParOf" srcId="{F77209AE-722D-4B29-8DE4-6EF5F97785CF}" destId="{CF6D2A8B-3E5B-45F1-8156-37065BB7028E}" srcOrd="1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57B7DD-C531-452E-9665-9EB8F641A9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28DA59EB-55D4-46E0-8C70-3D4464191F7F}">
      <dgm:prSet phldrT="[Texto]">
        <dgm:style>
          <a:lnRef idx="0">
            <a:schemeClr val="accent2"/>
          </a:lnRef>
          <a:fillRef idx="3">
            <a:schemeClr val="accent2"/>
          </a:fillRef>
          <a:effectRef idx="3">
            <a:schemeClr val="accent2"/>
          </a:effectRef>
          <a:fontRef idx="minor">
            <a:schemeClr val="lt1"/>
          </a:fontRef>
        </dgm:style>
      </dgm:prSet>
      <dgm:spPr>
        <a:solidFill>
          <a:srgbClr val="0070C0"/>
        </a:solidFill>
      </dgm:spPr>
      <dgm:t>
        <a:bodyPr/>
        <a:lstStyle/>
        <a:p>
          <a:r>
            <a:rPr lang="es-MX" dirty="0" smtClean="0">
              <a:effectLst>
                <a:outerShdw blurRad="38100" dist="38100" dir="2700000" algn="tl">
                  <a:srgbClr val="000000">
                    <a:alpha val="43137"/>
                  </a:srgbClr>
                </a:outerShdw>
              </a:effectLst>
            </a:rPr>
            <a:t>Aplicar modelos y herramientas que mejoren la colaboración y toma de decisiones de los servidores públicos</a:t>
          </a:r>
          <a:endParaRPr lang="es-MX" dirty="0">
            <a:effectLst>
              <a:outerShdw blurRad="38100" dist="38100" dir="2700000" algn="tl">
                <a:srgbClr val="000000">
                  <a:alpha val="43137"/>
                </a:srgbClr>
              </a:outerShdw>
            </a:effectLst>
          </a:endParaRPr>
        </a:p>
      </dgm:t>
    </dgm:pt>
    <dgm:pt modelId="{5D6A54E1-F96A-42F4-85ED-1E4621ED2D56}" type="parTrans" cxnId="{62F3AC3D-E55B-485E-9FFD-5A283244BEED}">
      <dgm:prSet/>
      <dgm:spPr/>
      <dgm:t>
        <a:bodyPr/>
        <a:lstStyle/>
        <a:p>
          <a:endParaRPr lang="es-MX"/>
        </a:p>
      </dgm:t>
    </dgm:pt>
    <dgm:pt modelId="{3F089E84-636F-4023-9227-45F0CBCC6570}" type="sibTrans" cxnId="{62F3AC3D-E55B-485E-9FFD-5A283244BEED}">
      <dgm:prSet/>
      <dgm:spPr/>
      <dgm:t>
        <a:bodyPr/>
        <a:lstStyle/>
        <a:p>
          <a:endParaRPr lang="es-MX"/>
        </a:p>
      </dgm:t>
    </dgm:pt>
    <dgm:pt modelId="{0D08D538-9F09-419F-9117-DA53BB5156BE}">
      <dgm:prSet phldrT="[Texto]">
        <dgm:style>
          <a:lnRef idx="0">
            <a:schemeClr val="accent2"/>
          </a:lnRef>
          <a:fillRef idx="3">
            <a:schemeClr val="accent2"/>
          </a:fillRef>
          <a:effectRef idx="3">
            <a:schemeClr val="accent2"/>
          </a:effectRef>
          <a:fontRef idx="minor">
            <a:schemeClr val="lt1"/>
          </a:fontRef>
        </dgm:style>
      </dgm:prSet>
      <dgm:spPr>
        <a:solidFill>
          <a:srgbClr val="00B0F0"/>
        </a:solidFill>
      </dgm:spPr>
      <dgm:t>
        <a:bodyPr/>
        <a:lstStyle/>
        <a:p>
          <a:r>
            <a:rPr lang="es-MX" dirty="0" smtClean="0">
              <a:effectLst>
                <a:outerShdw blurRad="38100" dist="38100" dir="2700000" algn="tl">
                  <a:srgbClr val="000000">
                    <a:alpha val="43137"/>
                  </a:srgbClr>
                </a:outerShdw>
              </a:effectLst>
            </a:rPr>
            <a:t>Promover la participación ciudadana</a:t>
          </a:r>
          <a:endParaRPr lang="es-MX" dirty="0">
            <a:effectLst>
              <a:outerShdw blurRad="38100" dist="38100" dir="2700000" algn="tl">
                <a:srgbClr val="000000">
                  <a:alpha val="43137"/>
                </a:srgbClr>
              </a:outerShdw>
            </a:effectLst>
          </a:endParaRPr>
        </a:p>
      </dgm:t>
    </dgm:pt>
    <dgm:pt modelId="{C2D57543-CD34-4919-A7D5-1DB5398FDAE2}" type="parTrans" cxnId="{19A13818-02AD-45B6-BFC4-984310ADE4A1}">
      <dgm:prSet/>
      <dgm:spPr/>
      <dgm:t>
        <a:bodyPr/>
        <a:lstStyle/>
        <a:p>
          <a:endParaRPr lang="es-MX"/>
        </a:p>
      </dgm:t>
    </dgm:pt>
    <dgm:pt modelId="{42F717A1-B11A-4A48-981C-F705883DC367}" type="sibTrans" cxnId="{19A13818-02AD-45B6-BFC4-984310ADE4A1}">
      <dgm:prSet/>
      <dgm:spPr/>
      <dgm:t>
        <a:bodyPr/>
        <a:lstStyle/>
        <a:p>
          <a:endParaRPr lang="es-MX"/>
        </a:p>
      </dgm:t>
    </dgm:pt>
    <dgm:pt modelId="{66C76135-C6DE-4ADC-BF24-56FF411A92B9}">
      <dgm:prSet phldrT="[Texto]">
        <dgm:style>
          <a:lnRef idx="0">
            <a:schemeClr val="accent2"/>
          </a:lnRef>
          <a:fillRef idx="3">
            <a:schemeClr val="accent2"/>
          </a:fillRef>
          <a:effectRef idx="3">
            <a:schemeClr val="accent2"/>
          </a:effectRef>
          <a:fontRef idx="minor">
            <a:schemeClr val="lt1"/>
          </a:fontRef>
        </dgm:style>
      </dgm:prSet>
      <dgm:spPr>
        <a:solidFill>
          <a:srgbClr val="00B050"/>
        </a:solidFill>
      </dgm:spPr>
      <dgm:t>
        <a:bodyPr/>
        <a:lstStyle/>
        <a:p>
          <a:r>
            <a:rPr lang="es-MX" dirty="0" smtClean="0">
              <a:effectLst>
                <a:outerShdw blurRad="38100" dist="38100" dir="2700000" algn="tl">
                  <a:srgbClr val="000000">
                    <a:alpha val="43137"/>
                  </a:srgbClr>
                </a:outerShdw>
              </a:effectLst>
            </a:rPr>
            <a:t>Obtener resultados que constituyan un cambio en la administración y optimización de los recursos</a:t>
          </a:r>
          <a:endParaRPr lang="es-MX" dirty="0">
            <a:effectLst>
              <a:outerShdw blurRad="38100" dist="38100" dir="2700000" algn="tl">
                <a:srgbClr val="000000">
                  <a:alpha val="43137"/>
                </a:srgbClr>
              </a:outerShdw>
            </a:effectLst>
          </a:endParaRPr>
        </a:p>
      </dgm:t>
    </dgm:pt>
    <dgm:pt modelId="{A64661A9-9111-4808-A163-BCF2CD309A86}" type="parTrans" cxnId="{E409D30B-B16C-4930-B188-D1F24AC5227F}">
      <dgm:prSet/>
      <dgm:spPr/>
      <dgm:t>
        <a:bodyPr/>
        <a:lstStyle/>
        <a:p>
          <a:endParaRPr lang="es-MX"/>
        </a:p>
      </dgm:t>
    </dgm:pt>
    <dgm:pt modelId="{DD92B8DB-C8D8-48D4-A579-ECD41D0F6669}" type="sibTrans" cxnId="{E409D30B-B16C-4930-B188-D1F24AC5227F}">
      <dgm:prSet/>
      <dgm:spPr/>
      <dgm:t>
        <a:bodyPr/>
        <a:lstStyle/>
        <a:p>
          <a:endParaRPr lang="es-MX"/>
        </a:p>
      </dgm:t>
    </dgm:pt>
    <dgm:pt modelId="{393FA7DD-F7FC-4D90-B880-646CB34F439E}">
      <dgm:prSet phldrT="[Texto]">
        <dgm:style>
          <a:lnRef idx="0">
            <a:schemeClr val="accent2"/>
          </a:lnRef>
          <a:fillRef idx="3">
            <a:schemeClr val="accent2"/>
          </a:fillRef>
          <a:effectRef idx="3">
            <a:schemeClr val="accent2"/>
          </a:effectRef>
          <a:fontRef idx="minor">
            <a:schemeClr val="lt1"/>
          </a:fontRef>
        </dgm:style>
      </dgm:prSet>
      <dgm:spPr>
        <a:solidFill>
          <a:srgbClr val="92D050"/>
        </a:solidFill>
      </dgm:spPr>
      <dgm:t>
        <a:bodyPr/>
        <a:lstStyle/>
        <a:p>
          <a:r>
            <a:rPr lang="es-MX" dirty="0" smtClean="0">
              <a:effectLst>
                <a:outerShdw blurRad="38100" dist="38100" dir="2700000" algn="tl">
                  <a:srgbClr val="000000">
                    <a:alpha val="43137"/>
                  </a:srgbClr>
                </a:outerShdw>
              </a:effectLst>
            </a:rPr>
            <a:t>Contar con programas públicos bien diseñados y con metas definidas para la correcta asignación de recursos</a:t>
          </a:r>
          <a:endParaRPr lang="es-MX" dirty="0">
            <a:effectLst>
              <a:outerShdw blurRad="38100" dist="38100" dir="2700000" algn="tl">
                <a:srgbClr val="000000">
                  <a:alpha val="43137"/>
                </a:srgbClr>
              </a:outerShdw>
            </a:effectLst>
          </a:endParaRPr>
        </a:p>
      </dgm:t>
    </dgm:pt>
    <dgm:pt modelId="{4213285F-B55A-483D-9CBB-138CC72A837B}" type="parTrans" cxnId="{C66DDC55-058C-4C0C-9517-71552D0C5289}">
      <dgm:prSet/>
      <dgm:spPr/>
      <dgm:t>
        <a:bodyPr/>
        <a:lstStyle/>
        <a:p>
          <a:endParaRPr lang="es-MX"/>
        </a:p>
      </dgm:t>
    </dgm:pt>
    <dgm:pt modelId="{F96B9095-96C0-46AA-9B46-7AEFBCE89382}" type="sibTrans" cxnId="{C66DDC55-058C-4C0C-9517-71552D0C5289}">
      <dgm:prSet/>
      <dgm:spPr/>
      <dgm:t>
        <a:bodyPr/>
        <a:lstStyle/>
        <a:p>
          <a:endParaRPr lang="es-MX"/>
        </a:p>
      </dgm:t>
    </dgm:pt>
    <dgm:pt modelId="{0E503835-DC4A-4647-A0D1-1D3A618A1DC8}">
      <dgm:prSet phldrT="[Texto]">
        <dgm:style>
          <a:lnRef idx="0">
            <a:schemeClr val="accent2"/>
          </a:lnRef>
          <a:fillRef idx="3">
            <a:schemeClr val="accent2"/>
          </a:fillRef>
          <a:effectRef idx="3">
            <a:schemeClr val="accent2"/>
          </a:effectRef>
          <a:fontRef idx="minor">
            <a:schemeClr val="lt1"/>
          </a:fontRef>
        </dgm:style>
      </dgm:prSet>
      <dgm:spPr>
        <a:solidFill>
          <a:srgbClr val="FFC000"/>
        </a:solidFill>
      </dgm:spPr>
      <dgm:t>
        <a:bodyPr/>
        <a:lstStyle/>
        <a:p>
          <a:r>
            <a:rPr lang="es-MX" dirty="0" smtClean="0">
              <a:effectLst>
                <a:outerShdw blurRad="38100" dist="38100" dir="2700000" algn="tl">
                  <a:srgbClr val="000000">
                    <a:alpha val="43137"/>
                  </a:srgbClr>
                </a:outerShdw>
              </a:effectLst>
            </a:rPr>
            <a:t>Generar valor público para cubrir las demandas más apremiantes de la población a través de un Presupuesto basado en Resultados </a:t>
          </a:r>
          <a:r>
            <a:rPr lang="es-MX" dirty="0" err="1" smtClean="0">
              <a:effectLst>
                <a:outerShdw blurRad="38100" dist="38100" dir="2700000" algn="tl">
                  <a:srgbClr val="000000">
                    <a:alpha val="43137"/>
                  </a:srgbClr>
                </a:outerShdw>
              </a:effectLst>
            </a:rPr>
            <a:t>PbR</a:t>
          </a:r>
          <a:r>
            <a:rPr lang="es-MX" dirty="0" smtClean="0">
              <a:effectLst>
                <a:outerShdw blurRad="38100" dist="38100" dir="2700000" algn="tl">
                  <a:srgbClr val="000000">
                    <a:alpha val="43137"/>
                  </a:srgbClr>
                </a:outerShdw>
              </a:effectLst>
            </a:rPr>
            <a:t> con insumos de calidad para la toma de decisiones</a:t>
          </a:r>
          <a:endParaRPr lang="es-MX" dirty="0">
            <a:effectLst>
              <a:outerShdw blurRad="38100" dist="38100" dir="2700000" algn="tl">
                <a:srgbClr val="000000">
                  <a:alpha val="43137"/>
                </a:srgbClr>
              </a:outerShdw>
            </a:effectLst>
          </a:endParaRPr>
        </a:p>
      </dgm:t>
    </dgm:pt>
    <dgm:pt modelId="{28C156A1-F379-4E52-A830-FB64F729265A}" type="parTrans" cxnId="{79A6154C-9654-4AC8-A03B-07D6600375B2}">
      <dgm:prSet/>
      <dgm:spPr/>
      <dgm:t>
        <a:bodyPr/>
        <a:lstStyle/>
        <a:p>
          <a:endParaRPr lang="es-MX"/>
        </a:p>
      </dgm:t>
    </dgm:pt>
    <dgm:pt modelId="{4F601BC0-D0B2-451B-9D29-B4A8E1B6E854}" type="sibTrans" cxnId="{79A6154C-9654-4AC8-A03B-07D6600375B2}">
      <dgm:prSet/>
      <dgm:spPr/>
      <dgm:t>
        <a:bodyPr/>
        <a:lstStyle/>
        <a:p>
          <a:endParaRPr lang="es-MX"/>
        </a:p>
      </dgm:t>
    </dgm:pt>
    <dgm:pt modelId="{BF87B5F3-8F36-4AAD-8A9C-1585EE07C307}">
      <dgm:prSet phldrT="[Texto]">
        <dgm:style>
          <a:lnRef idx="0">
            <a:schemeClr val="accent2"/>
          </a:lnRef>
          <a:fillRef idx="3">
            <a:schemeClr val="accent2"/>
          </a:fillRef>
          <a:effectRef idx="3">
            <a:schemeClr val="accent2"/>
          </a:effectRef>
          <a:fontRef idx="minor">
            <a:schemeClr val="lt1"/>
          </a:fontRef>
        </dgm:style>
      </dgm:prSet>
      <dgm:spPr>
        <a:solidFill>
          <a:schemeClr val="accent2">
            <a:lumMod val="75000"/>
          </a:schemeClr>
        </a:solidFill>
      </dgm:spPr>
      <dgm:t>
        <a:bodyPr/>
        <a:lstStyle/>
        <a:p>
          <a:r>
            <a:rPr lang="es-MX" dirty="0" smtClean="0">
              <a:effectLst>
                <a:outerShdw blurRad="38100" dist="38100" dir="2700000" algn="tl">
                  <a:srgbClr val="000000">
                    <a:alpha val="43137"/>
                  </a:srgbClr>
                </a:outerShdw>
              </a:effectLst>
            </a:rPr>
            <a:t>Diseñar herramientas de transparencia al alcance de los ciudadanos</a:t>
          </a:r>
          <a:endParaRPr lang="es-MX" dirty="0">
            <a:effectLst>
              <a:outerShdw blurRad="38100" dist="38100" dir="2700000" algn="tl">
                <a:srgbClr val="000000">
                  <a:alpha val="43137"/>
                </a:srgbClr>
              </a:outerShdw>
            </a:effectLst>
          </a:endParaRPr>
        </a:p>
      </dgm:t>
    </dgm:pt>
    <dgm:pt modelId="{2EDE6B69-4B13-4B3B-928C-4FBB521F8142}" type="parTrans" cxnId="{783DC3E5-6B73-41E6-975E-5C4E4E06D5DB}">
      <dgm:prSet/>
      <dgm:spPr/>
      <dgm:t>
        <a:bodyPr/>
        <a:lstStyle/>
        <a:p>
          <a:endParaRPr lang="es-MX"/>
        </a:p>
      </dgm:t>
    </dgm:pt>
    <dgm:pt modelId="{79621F89-1A28-4D63-99D2-D718D3E8FD4E}" type="sibTrans" cxnId="{783DC3E5-6B73-41E6-975E-5C4E4E06D5DB}">
      <dgm:prSet/>
      <dgm:spPr/>
      <dgm:t>
        <a:bodyPr/>
        <a:lstStyle/>
        <a:p>
          <a:endParaRPr lang="es-MX"/>
        </a:p>
      </dgm:t>
    </dgm:pt>
    <dgm:pt modelId="{AA16C644-FF29-4807-A02F-D121D8A1AAF5}" type="pres">
      <dgm:prSet presAssocID="{8E57B7DD-C531-452E-9665-9EB8F641A973}" presName="linear" presStyleCnt="0">
        <dgm:presLayoutVars>
          <dgm:animLvl val="lvl"/>
          <dgm:resizeHandles val="exact"/>
        </dgm:presLayoutVars>
      </dgm:prSet>
      <dgm:spPr/>
      <dgm:t>
        <a:bodyPr/>
        <a:lstStyle/>
        <a:p>
          <a:endParaRPr lang="es-MX"/>
        </a:p>
      </dgm:t>
    </dgm:pt>
    <dgm:pt modelId="{0FD39495-8B7B-4A56-B26E-260B5421481D}" type="pres">
      <dgm:prSet presAssocID="{28DA59EB-55D4-46E0-8C70-3D4464191F7F}" presName="parentText" presStyleLbl="node1" presStyleIdx="0" presStyleCnt="6" custLinFactNeighborY="23463">
        <dgm:presLayoutVars>
          <dgm:chMax val="0"/>
          <dgm:bulletEnabled val="1"/>
        </dgm:presLayoutVars>
      </dgm:prSet>
      <dgm:spPr/>
      <dgm:t>
        <a:bodyPr/>
        <a:lstStyle/>
        <a:p>
          <a:endParaRPr lang="es-MX"/>
        </a:p>
      </dgm:t>
    </dgm:pt>
    <dgm:pt modelId="{96825975-7764-42C6-BF04-6622699F1806}" type="pres">
      <dgm:prSet presAssocID="{3F089E84-636F-4023-9227-45F0CBCC6570}" presName="spacer" presStyleCnt="0"/>
      <dgm:spPr/>
    </dgm:pt>
    <dgm:pt modelId="{EF25A7A0-EB32-4295-8124-68893C1BD915}" type="pres">
      <dgm:prSet presAssocID="{0D08D538-9F09-419F-9117-DA53BB5156BE}" presName="parentText" presStyleLbl="node1" presStyleIdx="1" presStyleCnt="6" custLinFactNeighborY="23463">
        <dgm:presLayoutVars>
          <dgm:chMax val="0"/>
          <dgm:bulletEnabled val="1"/>
        </dgm:presLayoutVars>
      </dgm:prSet>
      <dgm:spPr/>
      <dgm:t>
        <a:bodyPr/>
        <a:lstStyle/>
        <a:p>
          <a:endParaRPr lang="es-MX"/>
        </a:p>
      </dgm:t>
    </dgm:pt>
    <dgm:pt modelId="{F309C646-39F3-4B9D-BB3F-47938DD01919}" type="pres">
      <dgm:prSet presAssocID="{42F717A1-B11A-4A48-981C-F705883DC367}" presName="spacer" presStyleCnt="0"/>
      <dgm:spPr/>
    </dgm:pt>
    <dgm:pt modelId="{1B1C8991-2DFB-47E6-8726-CBABC71DB69B}" type="pres">
      <dgm:prSet presAssocID="{66C76135-C6DE-4ADC-BF24-56FF411A92B9}" presName="parentText" presStyleLbl="node1" presStyleIdx="2" presStyleCnt="6" custLinFactNeighborY="23463">
        <dgm:presLayoutVars>
          <dgm:chMax val="0"/>
          <dgm:bulletEnabled val="1"/>
        </dgm:presLayoutVars>
      </dgm:prSet>
      <dgm:spPr/>
      <dgm:t>
        <a:bodyPr/>
        <a:lstStyle/>
        <a:p>
          <a:endParaRPr lang="es-MX"/>
        </a:p>
      </dgm:t>
    </dgm:pt>
    <dgm:pt modelId="{96C68E14-AB44-4A98-9085-68F65B965311}" type="pres">
      <dgm:prSet presAssocID="{DD92B8DB-C8D8-48D4-A579-ECD41D0F6669}" presName="spacer" presStyleCnt="0"/>
      <dgm:spPr/>
    </dgm:pt>
    <dgm:pt modelId="{F8A955F7-336D-47BC-879D-5DB7FD2D6250}" type="pres">
      <dgm:prSet presAssocID="{393FA7DD-F7FC-4D90-B880-646CB34F439E}" presName="parentText" presStyleLbl="node1" presStyleIdx="3" presStyleCnt="6" custLinFactNeighborY="23463">
        <dgm:presLayoutVars>
          <dgm:chMax val="0"/>
          <dgm:bulletEnabled val="1"/>
        </dgm:presLayoutVars>
      </dgm:prSet>
      <dgm:spPr/>
      <dgm:t>
        <a:bodyPr/>
        <a:lstStyle/>
        <a:p>
          <a:endParaRPr lang="es-MX"/>
        </a:p>
      </dgm:t>
    </dgm:pt>
    <dgm:pt modelId="{C7995A62-FCF3-4A98-A10B-79C821718263}" type="pres">
      <dgm:prSet presAssocID="{F96B9095-96C0-46AA-9B46-7AEFBCE89382}" presName="spacer" presStyleCnt="0"/>
      <dgm:spPr/>
    </dgm:pt>
    <dgm:pt modelId="{4712B902-E484-4F5A-B008-BA75BD1F0CE5}" type="pres">
      <dgm:prSet presAssocID="{0E503835-DC4A-4647-A0D1-1D3A618A1DC8}" presName="parentText" presStyleLbl="node1" presStyleIdx="4" presStyleCnt="6" custLinFactNeighborY="23463">
        <dgm:presLayoutVars>
          <dgm:chMax val="0"/>
          <dgm:bulletEnabled val="1"/>
        </dgm:presLayoutVars>
      </dgm:prSet>
      <dgm:spPr/>
      <dgm:t>
        <a:bodyPr/>
        <a:lstStyle/>
        <a:p>
          <a:endParaRPr lang="es-MX"/>
        </a:p>
      </dgm:t>
    </dgm:pt>
    <dgm:pt modelId="{703B2D9A-5907-48C1-952C-306DFB154CA5}" type="pres">
      <dgm:prSet presAssocID="{4F601BC0-D0B2-451B-9D29-B4A8E1B6E854}" presName="spacer" presStyleCnt="0"/>
      <dgm:spPr/>
    </dgm:pt>
    <dgm:pt modelId="{345A4B95-2A3F-4148-80CD-136D3F252073}" type="pres">
      <dgm:prSet presAssocID="{BF87B5F3-8F36-4AAD-8A9C-1585EE07C307}" presName="parentText" presStyleLbl="node1" presStyleIdx="5" presStyleCnt="6" custLinFactNeighborY="10958">
        <dgm:presLayoutVars>
          <dgm:chMax val="0"/>
          <dgm:bulletEnabled val="1"/>
        </dgm:presLayoutVars>
      </dgm:prSet>
      <dgm:spPr/>
      <dgm:t>
        <a:bodyPr/>
        <a:lstStyle/>
        <a:p>
          <a:endParaRPr lang="es-MX"/>
        </a:p>
      </dgm:t>
    </dgm:pt>
  </dgm:ptLst>
  <dgm:cxnLst>
    <dgm:cxn modelId="{79A6154C-9654-4AC8-A03B-07D6600375B2}" srcId="{8E57B7DD-C531-452E-9665-9EB8F641A973}" destId="{0E503835-DC4A-4647-A0D1-1D3A618A1DC8}" srcOrd="4" destOrd="0" parTransId="{28C156A1-F379-4E52-A830-FB64F729265A}" sibTransId="{4F601BC0-D0B2-451B-9D29-B4A8E1B6E854}"/>
    <dgm:cxn modelId="{783DC3E5-6B73-41E6-975E-5C4E4E06D5DB}" srcId="{8E57B7DD-C531-452E-9665-9EB8F641A973}" destId="{BF87B5F3-8F36-4AAD-8A9C-1585EE07C307}" srcOrd="5" destOrd="0" parTransId="{2EDE6B69-4B13-4B3B-928C-4FBB521F8142}" sibTransId="{79621F89-1A28-4D63-99D2-D718D3E8FD4E}"/>
    <dgm:cxn modelId="{E409D30B-B16C-4930-B188-D1F24AC5227F}" srcId="{8E57B7DD-C531-452E-9665-9EB8F641A973}" destId="{66C76135-C6DE-4ADC-BF24-56FF411A92B9}" srcOrd="2" destOrd="0" parTransId="{A64661A9-9111-4808-A163-BCF2CD309A86}" sibTransId="{DD92B8DB-C8D8-48D4-A579-ECD41D0F6669}"/>
    <dgm:cxn modelId="{62F3AC3D-E55B-485E-9FFD-5A283244BEED}" srcId="{8E57B7DD-C531-452E-9665-9EB8F641A973}" destId="{28DA59EB-55D4-46E0-8C70-3D4464191F7F}" srcOrd="0" destOrd="0" parTransId="{5D6A54E1-F96A-42F4-85ED-1E4621ED2D56}" sibTransId="{3F089E84-636F-4023-9227-45F0CBCC6570}"/>
    <dgm:cxn modelId="{144245E4-06F6-4358-85FC-CF86B32DD901}" type="presOf" srcId="{28DA59EB-55D4-46E0-8C70-3D4464191F7F}" destId="{0FD39495-8B7B-4A56-B26E-260B5421481D}" srcOrd="0" destOrd="0" presId="urn:microsoft.com/office/officeart/2005/8/layout/vList2"/>
    <dgm:cxn modelId="{9B4DE211-B43F-4ACA-8448-7F3A07E6D91F}" type="presOf" srcId="{0D08D538-9F09-419F-9117-DA53BB5156BE}" destId="{EF25A7A0-EB32-4295-8124-68893C1BD915}" srcOrd="0" destOrd="0" presId="urn:microsoft.com/office/officeart/2005/8/layout/vList2"/>
    <dgm:cxn modelId="{E1C55F55-4062-46B9-A43C-EC459A203278}" type="presOf" srcId="{8E57B7DD-C531-452E-9665-9EB8F641A973}" destId="{AA16C644-FF29-4807-A02F-D121D8A1AAF5}" srcOrd="0" destOrd="0" presId="urn:microsoft.com/office/officeart/2005/8/layout/vList2"/>
    <dgm:cxn modelId="{1BB5BE5E-2AFF-4FAC-B11A-AEF73AD42CD3}" type="presOf" srcId="{393FA7DD-F7FC-4D90-B880-646CB34F439E}" destId="{F8A955F7-336D-47BC-879D-5DB7FD2D6250}" srcOrd="0" destOrd="0" presId="urn:microsoft.com/office/officeart/2005/8/layout/vList2"/>
    <dgm:cxn modelId="{C66DDC55-058C-4C0C-9517-71552D0C5289}" srcId="{8E57B7DD-C531-452E-9665-9EB8F641A973}" destId="{393FA7DD-F7FC-4D90-B880-646CB34F439E}" srcOrd="3" destOrd="0" parTransId="{4213285F-B55A-483D-9CBB-138CC72A837B}" sibTransId="{F96B9095-96C0-46AA-9B46-7AEFBCE89382}"/>
    <dgm:cxn modelId="{18BCE80C-3492-49C3-9C47-8B0ECF15E84F}" type="presOf" srcId="{0E503835-DC4A-4647-A0D1-1D3A618A1DC8}" destId="{4712B902-E484-4F5A-B008-BA75BD1F0CE5}" srcOrd="0" destOrd="0" presId="urn:microsoft.com/office/officeart/2005/8/layout/vList2"/>
    <dgm:cxn modelId="{19A13818-02AD-45B6-BFC4-984310ADE4A1}" srcId="{8E57B7DD-C531-452E-9665-9EB8F641A973}" destId="{0D08D538-9F09-419F-9117-DA53BB5156BE}" srcOrd="1" destOrd="0" parTransId="{C2D57543-CD34-4919-A7D5-1DB5398FDAE2}" sibTransId="{42F717A1-B11A-4A48-981C-F705883DC367}"/>
    <dgm:cxn modelId="{B91AB653-BFE9-4E88-8D39-DCF2801D33DB}" type="presOf" srcId="{BF87B5F3-8F36-4AAD-8A9C-1585EE07C307}" destId="{345A4B95-2A3F-4148-80CD-136D3F252073}" srcOrd="0" destOrd="0" presId="urn:microsoft.com/office/officeart/2005/8/layout/vList2"/>
    <dgm:cxn modelId="{65E5D277-7D61-4DC2-A9DC-E616E0BC4010}" type="presOf" srcId="{66C76135-C6DE-4ADC-BF24-56FF411A92B9}" destId="{1B1C8991-2DFB-47E6-8726-CBABC71DB69B}" srcOrd="0" destOrd="0" presId="urn:microsoft.com/office/officeart/2005/8/layout/vList2"/>
    <dgm:cxn modelId="{1E8ACC17-A0A9-4609-96E3-45EE8C74227B}" type="presParOf" srcId="{AA16C644-FF29-4807-A02F-D121D8A1AAF5}" destId="{0FD39495-8B7B-4A56-B26E-260B5421481D}" srcOrd="0" destOrd="0" presId="urn:microsoft.com/office/officeart/2005/8/layout/vList2"/>
    <dgm:cxn modelId="{92B6B4C2-AFB2-4174-A4BC-E1F0416AF967}" type="presParOf" srcId="{AA16C644-FF29-4807-A02F-D121D8A1AAF5}" destId="{96825975-7764-42C6-BF04-6622699F1806}" srcOrd="1" destOrd="0" presId="urn:microsoft.com/office/officeart/2005/8/layout/vList2"/>
    <dgm:cxn modelId="{E3AD7B08-0DF3-4D96-BD1E-8A81AA837123}" type="presParOf" srcId="{AA16C644-FF29-4807-A02F-D121D8A1AAF5}" destId="{EF25A7A0-EB32-4295-8124-68893C1BD915}" srcOrd="2" destOrd="0" presId="urn:microsoft.com/office/officeart/2005/8/layout/vList2"/>
    <dgm:cxn modelId="{9A8C04EF-A8AB-4525-805A-BF9153B064E6}" type="presParOf" srcId="{AA16C644-FF29-4807-A02F-D121D8A1AAF5}" destId="{F309C646-39F3-4B9D-BB3F-47938DD01919}" srcOrd="3" destOrd="0" presId="urn:microsoft.com/office/officeart/2005/8/layout/vList2"/>
    <dgm:cxn modelId="{62B5B23F-4B53-417A-ACF1-FE43709ECE98}" type="presParOf" srcId="{AA16C644-FF29-4807-A02F-D121D8A1AAF5}" destId="{1B1C8991-2DFB-47E6-8726-CBABC71DB69B}" srcOrd="4" destOrd="0" presId="urn:microsoft.com/office/officeart/2005/8/layout/vList2"/>
    <dgm:cxn modelId="{18ECE188-9E97-4970-854A-F32C96002B79}" type="presParOf" srcId="{AA16C644-FF29-4807-A02F-D121D8A1AAF5}" destId="{96C68E14-AB44-4A98-9085-68F65B965311}" srcOrd="5" destOrd="0" presId="urn:microsoft.com/office/officeart/2005/8/layout/vList2"/>
    <dgm:cxn modelId="{1D9B28C6-BC89-4610-A7E3-22FFD9505A7C}" type="presParOf" srcId="{AA16C644-FF29-4807-A02F-D121D8A1AAF5}" destId="{F8A955F7-336D-47BC-879D-5DB7FD2D6250}" srcOrd="6" destOrd="0" presId="urn:microsoft.com/office/officeart/2005/8/layout/vList2"/>
    <dgm:cxn modelId="{33C395DD-D4BC-490D-A17C-EB92DB3C19E4}" type="presParOf" srcId="{AA16C644-FF29-4807-A02F-D121D8A1AAF5}" destId="{C7995A62-FCF3-4A98-A10B-79C821718263}" srcOrd="7" destOrd="0" presId="urn:microsoft.com/office/officeart/2005/8/layout/vList2"/>
    <dgm:cxn modelId="{3F30D034-DF03-4A2E-8A14-D97157E43429}" type="presParOf" srcId="{AA16C644-FF29-4807-A02F-D121D8A1AAF5}" destId="{4712B902-E484-4F5A-B008-BA75BD1F0CE5}" srcOrd="8" destOrd="0" presId="urn:microsoft.com/office/officeart/2005/8/layout/vList2"/>
    <dgm:cxn modelId="{8B15DCCC-B31F-46CC-A99A-8484476FFCEB}" type="presParOf" srcId="{AA16C644-FF29-4807-A02F-D121D8A1AAF5}" destId="{703B2D9A-5907-48C1-952C-306DFB154CA5}" srcOrd="9" destOrd="0" presId="urn:microsoft.com/office/officeart/2005/8/layout/vList2"/>
    <dgm:cxn modelId="{4CC42B57-801D-43F2-8290-DE132AFA7BA3}" type="presParOf" srcId="{AA16C644-FF29-4807-A02F-D121D8A1AAF5}" destId="{345A4B95-2A3F-4148-80CD-136D3F252073}"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DD7C79-41CD-41D2-88F5-8EE472E4358E}"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s-MX"/>
        </a:p>
      </dgm:t>
    </dgm:pt>
    <dgm:pt modelId="{A8538D01-61CD-476A-BFEA-712B52E7CC95}">
      <dgm:prSet phldrT="[Texto]"/>
      <dgm:spPr>
        <a:solidFill>
          <a:srgbClr val="FFCD15"/>
        </a:solidFill>
      </dgm:spPr>
      <dgm:t>
        <a:bodyPr/>
        <a:lstStyle/>
        <a:p>
          <a:r>
            <a:rPr lang="es-MX" dirty="0" smtClean="0"/>
            <a:t>1. Vinculación presupuestal</a:t>
          </a:r>
          <a:endParaRPr lang="es-MX" dirty="0"/>
        </a:p>
      </dgm:t>
    </dgm:pt>
    <dgm:pt modelId="{3EACD165-A73E-44A6-8FF1-578B3F292E1C}" type="parTrans" cxnId="{E8276C7F-7B54-4119-BEB1-1C60670CC29D}">
      <dgm:prSet/>
      <dgm:spPr/>
      <dgm:t>
        <a:bodyPr/>
        <a:lstStyle/>
        <a:p>
          <a:endParaRPr lang="es-MX"/>
        </a:p>
      </dgm:t>
    </dgm:pt>
    <dgm:pt modelId="{C3FD00AE-1C63-422E-9346-3931B0342D96}" type="sibTrans" cxnId="{E8276C7F-7B54-4119-BEB1-1C60670CC29D}">
      <dgm:prSet/>
      <dgm:spPr/>
      <dgm:t>
        <a:bodyPr/>
        <a:lstStyle/>
        <a:p>
          <a:endParaRPr lang="es-MX"/>
        </a:p>
      </dgm:t>
    </dgm:pt>
    <dgm:pt modelId="{B52AE97A-40C5-4D07-9F72-0630DBFFD7D0}">
      <dgm:prSet phldrT="[Texto]"/>
      <dgm:spPr>
        <a:solidFill>
          <a:srgbClr val="00B050"/>
        </a:solidFill>
      </dgm:spPr>
      <dgm:t>
        <a:bodyPr/>
        <a:lstStyle/>
        <a:p>
          <a:r>
            <a:rPr lang="es-MX" dirty="0" smtClean="0"/>
            <a:t>2. Presupuestar en base objetivos</a:t>
          </a:r>
          <a:endParaRPr lang="es-MX" dirty="0"/>
        </a:p>
      </dgm:t>
    </dgm:pt>
    <dgm:pt modelId="{3256372A-3DD6-4673-A2FC-340849A64B80}" type="parTrans" cxnId="{5217F951-FAB4-4A1F-BBDE-6ECB53FC602E}">
      <dgm:prSet/>
      <dgm:spPr/>
      <dgm:t>
        <a:bodyPr/>
        <a:lstStyle/>
        <a:p>
          <a:endParaRPr lang="es-MX"/>
        </a:p>
      </dgm:t>
    </dgm:pt>
    <dgm:pt modelId="{815C5DCB-808D-4040-BAB9-FEFBE9E38998}" type="sibTrans" cxnId="{5217F951-FAB4-4A1F-BBDE-6ECB53FC602E}">
      <dgm:prSet/>
      <dgm:spPr/>
      <dgm:t>
        <a:bodyPr/>
        <a:lstStyle/>
        <a:p>
          <a:endParaRPr lang="es-MX"/>
        </a:p>
      </dgm:t>
    </dgm:pt>
    <dgm:pt modelId="{0E3B17B4-375C-4065-AFC6-152B4B07821D}">
      <dgm:prSet phldrT="[Texto]"/>
      <dgm:spPr>
        <a:solidFill>
          <a:srgbClr val="035965"/>
        </a:solidFill>
      </dgm:spPr>
      <dgm:t>
        <a:bodyPr/>
        <a:lstStyle/>
        <a:p>
          <a:r>
            <a:rPr lang="es-MX" dirty="0" smtClean="0"/>
            <a:t>3. Movimiento presupuestal y Reprogramación de objetivos y metas</a:t>
          </a:r>
          <a:endParaRPr lang="es-MX" dirty="0"/>
        </a:p>
      </dgm:t>
    </dgm:pt>
    <dgm:pt modelId="{5A0CD9F2-4699-4650-A16D-CCDF5AD9E355}" type="parTrans" cxnId="{636AC9D6-B500-4715-90B0-7207F1D0DB01}">
      <dgm:prSet/>
      <dgm:spPr/>
      <dgm:t>
        <a:bodyPr/>
        <a:lstStyle/>
        <a:p>
          <a:endParaRPr lang="es-MX"/>
        </a:p>
      </dgm:t>
    </dgm:pt>
    <dgm:pt modelId="{2EC49D56-9936-4FEE-A20C-C8F22D3881C3}" type="sibTrans" cxnId="{636AC9D6-B500-4715-90B0-7207F1D0DB01}">
      <dgm:prSet/>
      <dgm:spPr/>
      <dgm:t>
        <a:bodyPr/>
        <a:lstStyle/>
        <a:p>
          <a:endParaRPr lang="es-MX"/>
        </a:p>
      </dgm:t>
    </dgm:pt>
    <dgm:pt modelId="{9AAB5780-7169-434D-B8BF-0C96B5EE6E7A}" type="pres">
      <dgm:prSet presAssocID="{F4DD7C79-41CD-41D2-88F5-8EE472E4358E}" presName="linear" presStyleCnt="0">
        <dgm:presLayoutVars>
          <dgm:dir/>
          <dgm:animLvl val="lvl"/>
          <dgm:resizeHandles val="exact"/>
        </dgm:presLayoutVars>
      </dgm:prSet>
      <dgm:spPr/>
      <dgm:t>
        <a:bodyPr/>
        <a:lstStyle/>
        <a:p>
          <a:endParaRPr lang="es-MX"/>
        </a:p>
      </dgm:t>
    </dgm:pt>
    <dgm:pt modelId="{38B23F91-3081-45F3-9347-E56A884E2D00}" type="pres">
      <dgm:prSet presAssocID="{A8538D01-61CD-476A-BFEA-712B52E7CC95}" presName="parentLin" presStyleCnt="0"/>
      <dgm:spPr/>
    </dgm:pt>
    <dgm:pt modelId="{71458988-1291-48FB-BA3F-70895C0D9119}" type="pres">
      <dgm:prSet presAssocID="{A8538D01-61CD-476A-BFEA-712B52E7CC95}" presName="parentLeftMargin" presStyleLbl="node1" presStyleIdx="0" presStyleCnt="3"/>
      <dgm:spPr/>
      <dgm:t>
        <a:bodyPr/>
        <a:lstStyle/>
        <a:p>
          <a:endParaRPr lang="es-MX"/>
        </a:p>
      </dgm:t>
    </dgm:pt>
    <dgm:pt modelId="{FF51423B-F9EF-45D9-9563-1106AD968D71}" type="pres">
      <dgm:prSet presAssocID="{A8538D01-61CD-476A-BFEA-712B52E7CC95}" presName="parentText" presStyleLbl="node1" presStyleIdx="0" presStyleCnt="3">
        <dgm:presLayoutVars>
          <dgm:chMax val="0"/>
          <dgm:bulletEnabled val="1"/>
        </dgm:presLayoutVars>
      </dgm:prSet>
      <dgm:spPr/>
      <dgm:t>
        <a:bodyPr/>
        <a:lstStyle/>
        <a:p>
          <a:endParaRPr lang="es-MX"/>
        </a:p>
      </dgm:t>
    </dgm:pt>
    <dgm:pt modelId="{0E47D541-8059-4DB9-A379-70845BDC0877}" type="pres">
      <dgm:prSet presAssocID="{A8538D01-61CD-476A-BFEA-712B52E7CC95}" presName="negativeSpace" presStyleCnt="0"/>
      <dgm:spPr/>
    </dgm:pt>
    <dgm:pt modelId="{3FCD84F0-958B-439B-B7DC-1CBC757EC585}" type="pres">
      <dgm:prSet presAssocID="{A8538D01-61CD-476A-BFEA-712B52E7CC95}" presName="childText" presStyleLbl="conFgAcc1" presStyleIdx="0" presStyleCnt="3">
        <dgm:presLayoutVars>
          <dgm:bulletEnabled val="1"/>
        </dgm:presLayoutVars>
      </dgm:prSet>
      <dgm:spPr/>
    </dgm:pt>
    <dgm:pt modelId="{F679847A-A694-4494-9787-AB0110469FE4}" type="pres">
      <dgm:prSet presAssocID="{C3FD00AE-1C63-422E-9346-3931B0342D96}" presName="spaceBetweenRectangles" presStyleCnt="0"/>
      <dgm:spPr/>
    </dgm:pt>
    <dgm:pt modelId="{8130DAE6-AE76-4013-9535-406C4048C32B}" type="pres">
      <dgm:prSet presAssocID="{B52AE97A-40C5-4D07-9F72-0630DBFFD7D0}" presName="parentLin" presStyleCnt="0"/>
      <dgm:spPr/>
    </dgm:pt>
    <dgm:pt modelId="{2DBAB570-466B-499D-9A57-CAD08D792AEE}" type="pres">
      <dgm:prSet presAssocID="{B52AE97A-40C5-4D07-9F72-0630DBFFD7D0}" presName="parentLeftMargin" presStyleLbl="node1" presStyleIdx="0" presStyleCnt="3"/>
      <dgm:spPr/>
      <dgm:t>
        <a:bodyPr/>
        <a:lstStyle/>
        <a:p>
          <a:endParaRPr lang="es-MX"/>
        </a:p>
      </dgm:t>
    </dgm:pt>
    <dgm:pt modelId="{4C53D18D-0089-4DC7-B3B2-2B6E60A27EA0}" type="pres">
      <dgm:prSet presAssocID="{B52AE97A-40C5-4D07-9F72-0630DBFFD7D0}" presName="parentText" presStyleLbl="node1" presStyleIdx="1" presStyleCnt="3">
        <dgm:presLayoutVars>
          <dgm:chMax val="0"/>
          <dgm:bulletEnabled val="1"/>
        </dgm:presLayoutVars>
      </dgm:prSet>
      <dgm:spPr/>
      <dgm:t>
        <a:bodyPr/>
        <a:lstStyle/>
        <a:p>
          <a:endParaRPr lang="es-MX"/>
        </a:p>
      </dgm:t>
    </dgm:pt>
    <dgm:pt modelId="{79906F18-7918-439D-ADF7-F8FC6DA71D04}" type="pres">
      <dgm:prSet presAssocID="{B52AE97A-40C5-4D07-9F72-0630DBFFD7D0}" presName="negativeSpace" presStyleCnt="0"/>
      <dgm:spPr/>
    </dgm:pt>
    <dgm:pt modelId="{9ACA0F5A-9B65-45C2-B097-A80AA8FFAD4A}" type="pres">
      <dgm:prSet presAssocID="{B52AE97A-40C5-4D07-9F72-0630DBFFD7D0}" presName="childText" presStyleLbl="conFgAcc1" presStyleIdx="1" presStyleCnt="3">
        <dgm:presLayoutVars>
          <dgm:bulletEnabled val="1"/>
        </dgm:presLayoutVars>
      </dgm:prSet>
      <dgm:spPr/>
    </dgm:pt>
    <dgm:pt modelId="{B3329D00-7804-4E7E-8739-C268ED2B1338}" type="pres">
      <dgm:prSet presAssocID="{815C5DCB-808D-4040-BAB9-FEFBE9E38998}" presName="spaceBetweenRectangles" presStyleCnt="0"/>
      <dgm:spPr/>
    </dgm:pt>
    <dgm:pt modelId="{62E2C2AE-AD7E-43EF-8A11-D416936BCDCA}" type="pres">
      <dgm:prSet presAssocID="{0E3B17B4-375C-4065-AFC6-152B4B07821D}" presName="parentLin" presStyleCnt="0"/>
      <dgm:spPr/>
    </dgm:pt>
    <dgm:pt modelId="{0E28BCBC-63C4-4EA1-82E9-A147CF017655}" type="pres">
      <dgm:prSet presAssocID="{0E3B17B4-375C-4065-AFC6-152B4B07821D}" presName="parentLeftMargin" presStyleLbl="node1" presStyleIdx="1" presStyleCnt="3"/>
      <dgm:spPr/>
      <dgm:t>
        <a:bodyPr/>
        <a:lstStyle/>
        <a:p>
          <a:endParaRPr lang="es-MX"/>
        </a:p>
      </dgm:t>
    </dgm:pt>
    <dgm:pt modelId="{48F7EEF9-AF7B-44C9-84D8-AA01F1761183}" type="pres">
      <dgm:prSet presAssocID="{0E3B17B4-375C-4065-AFC6-152B4B07821D}" presName="parentText" presStyleLbl="node1" presStyleIdx="2" presStyleCnt="3">
        <dgm:presLayoutVars>
          <dgm:chMax val="0"/>
          <dgm:bulletEnabled val="1"/>
        </dgm:presLayoutVars>
      </dgm:prSet>
      <dgm:spPr/>
      <dgm:t>
        <a:bodyPr/>
        <a:lstStyle/>
        <a:p>
          <a:endParaRPr lang="es-MX"/>
        </a:p>
      </dgm:t>
    </dgm:pt>
    <dgm:pt modelId="{82D1DBF8-09AE-4C58-8F0E-0D1D77FFD908}" type="pres">
      <dgm:prSet presAssocID="{0E3B17B4-375C-4065-AFC6-152B4B07821D}" presName="negativeSpace" presStyleCnt="0"/>
      <dgm:spPr/>
    </dgm:pt>
    <dgm:pt modelId="{4EE4A787-96AE-494B-95EE-7A4191544B3D}" type="pres">
      <dgm:prSet presAssocID="{0E3B17B4-375C-4065-AFC6-152B4B07821D}" presName="childText" presStyleLbl="conFgAcc1" presStyleIdx="2" presStyleCnt="3">
        <dgm:presLayoutVars>
          <dgm:bulletEnabled val="1"/>
        </dgm:presLayoutVars>
      </dgm:prSet>
      <dgm:spPr/>
    </dgm:pt>
  </dgm:ptLst>
  <dgm:cxnLst>
    <dgm:cxn modelId="{E8276C7F-7B54-4119-BEB1-1C60670CC29D}" srcId="{F4DD7C79-41CD-41D2-88F5-8EE472E4358E}" destId="{A8538D01-61CD-476A-BFEA-712B52E7CC95}" srcOrd="0" destOrd="0" parTransId="{3EACD165-A73E-44A6-8FF1-578B3F292E1C}" sibTransId="{C3FD00AE-1C63-422E-9346-3931B0342D96}"/>
    <dgm:cxn modelId="{636AC9D6-B500-4715-90B0-7207F1D0DB01}" srcId="{F4DD7C79-41CD-41D2-88F5-8EE472E4358E}" destId="{0E3B17B4-375C-4065-AFC6-152B4B07821D}" srcOrd="2" destOrd="0" parTransId="{5A0CD9F2-4699-4650-A16D-CCDF5AD9E355}" sibTransId="{2EC49D56-9936-4FEE-A20C-C8F22D3881C3}"/>
    <dgm:cxn modelId="{5217F951-FAB4-4A1F-BBDE-6ECB53FC602E}" srcId="{F4DD7C79-41CD-41D2-88F5-8EE472E4358E}" destId="{B52AE97A-40C5-4D07-9F72-0630DBFFD7D0}" srcOrd="1" destOrd="0" parTransId="{3256372A-3DD6-4673-A2FC-340849A64B80}" sibTransId="{815C5DCB-808D-4040-BAB9-FEFBE9E38998}"/>
    <dgm:cxn modelId="{5C4BFBC1-722A-4F6D-B8FD-DF09DFB63E4D}" type="presOf" srcId="{B52AE97A-40C5-4D07-9F72-0630DBFFD7D0}" destId="{4C53D18D-0089-4DC7-B3B2-2B6E60A27EA0}" srcOrd="1" destOrd="0" presId="urn:microsoft.com/office/officeart/2005/8/layout/list1"/>
    <dgm:cxn modelId="{2F7B5BD9-52A6-4C43-8FE4-023FDC7D7052}" type="presOf" srcId="{0E3B17B4-375C-4065-AFC6-152B4B07821D}" destId="{0E28BCBC-63C4-4EA1-82E9-A147CF017655}" srcOrd="0" destOrd="0" presId="urn:microsoft.com/office/officeart/2005/8/layout/list1"/>
    <dgm:cxn modelId="{327A8753-EB7F-48DE-8091-7958477DF361}" type="presOf" srcId="{F4DD7C79-41CD-41D2-88F5-8EE472E4358E}" destId="{9AAB5780-7169-434D-B8BF-0C96B5EE6E7A}" srcOrd="0" destOrd="0" presId="urn:microsoft.com/office/officeart/2005/8/layout/list1"/>
    <dgm:cxn modelId="{F4EBC98C-2C2A-444C-81CF-72B1825D3F15}" type="presOf" srcId="{A8538D01-61CD-476A-BFEA-712B52E7CC95}" destId="{71458988-1291-48FB-BA3F-70895C0D9119}" srcOrd="0" destOrd="0" presId="urn:microsoft.com/office/officeart/2005/8/layout/list1"/>
    <dgm:cxn modelId="{60DC17B6-F7FC-4AA6-B142-76FA449094E1}" type="presOf" srcId="{B52AE97A-40C5-4D07-9F72-0630DBFFD7D0}" destId="{2DBAB570-466B-499D-9A57-CAD08D792AEE}" srcOrd="0" destOrd="0" presId="urn:microsoft.com/office/officeart/2005/8/layout/list1"/>
    <dgm:cxn modelId="{CB4FDEB0-2597-4F30-B4EF-B2283EC7F4EA}" type="presOf" srcId="{0E3B17B4-375C-4065-AFC6-152B4B07821D}" destId="{48F7EEF9-AF7B-44C9-84D8-AA01F1761183}" srcOrd="1" destOrd="0" presId="urn:microsoft.com/office/officeart/2005/8/layout/list1"/>
    <dgm:cxn modelId="{E7803FF0-1344-462E-9C74-2AA043B360CE}" type="presOf" srcId="{A8538D01-61CD-476A-BFEA-712B52E7CC95}" destId="{FF51423B-F9EF-45D9-9563-1106AD968D71}" srcOrd="1" destOrd="0" presId="urn:microsoft.com/office/officeart/2005/8/layout/list1"/>
    <dgm:cxn modelId="{771510CF-F6BF-4562-9085-8B54B2ED113F}" type="presParOf" srcId="{9AAB5780-7169-434D-B8BF-0C96B5EE6E7A}" destId="{38B23F91-3081-45F3-9347-E56A884E2D00}" srcOrd="0" destOrd="0" presId="urn:microsoft.com/office/officeart/2005/8/layout/list1"/>
    <dgm:cxn modelId="{25969E15-7B70-4B68-AC29-544EDE2155EE}" type="presParOf" srcId="{38B23F91-3081-45F3-9347-E56A884E2D00}" destId="{71458988-1291-48FB-BA3F-70895C0D9119}" srcOrd="0" destOrd="0" presId="urn:microsoft.com/office/officeart/2005/8/layout/list1"/>
    <dgm:cxn modelId="{CEBB74FD-E9B3-4960-82B4-CAE23B6E69C0}" type="presParOf" srcId="{38B23F91-3081-45F3-9347-E56A884E2D00}" destId="{FF51423B-F9EF-45D9-9563-1106AD968D71}" srcOrd="1" destOrd="0" presId="urn:microsoft.com/office/officeart/2005/8/layout/list1"/>
    <dgm:cxn modelId="{24FCD151-A00B-4844-B403-EC3B73188876}" type="presParOf" srcId="{9AAB5780-7169-434D-B8BF-0C96B5EE6E7A}" destId="{0E47D541-8059-4DB9-A379-70845BDC0877}" srcOrd="1" destOrd="0" presId="urn:microsoft.com/office/officeart/2005/8/layout/list1"/>
    <dgm:cxn modelId="{754AF28E-2E33-4D4F-8826-FDBB0EBAB7D4}" type="presParOf" srcId="{9AAB5780-7169-434D-B8BF-0C96B5EE6E7A}" destId="{3FCD84F0-958B-439B-B7DC-1CBC757EC585}" srcOrd="2" destOrd="0" presId="urn:microsoft.com/office/officeart/2005/8/layout/list1"/>
    <dgm:cxn modelId="{56F710A3-85D5-4C9D-BD94-4C1732C20B17}" type="presParOf" srcId="{9AAB5780-7169-434D-B8BF-0C96B5EE6E7A}" destId="{F679847A-A694-4494-9787-AB0110469FE4}" srcOrd="3" destOrd="0" presId="urn:microsoft.com/office/officeart/2005/8/layout/list1"/>
    <dgm:cxn modelId="{D16C9559-F91D-47F1-893D-C03B2ED34CC6}" type="presParOf" srcId="{9AAB5780-7169-434D-B8BF-0C96B5EE6E7A}" destId="{8130DAE6-AE76-4013-9535-406C4048C32B}" srcOrd="4" destOrd="0" presId="urn:microsoft.com/office/officeart/2005/8/layout/list1"/>
    <dgm:cxn modelId="{BB4CFB4C-2CAB-405A-ABE3-2E30B8E764E5}" type="presParOf" srcId="{8130DAE6-AE76-4013-9535-406C4048C32B}" destId="{2DBAB570-466B-499D-9A57-CAD08D792AEE}" srcOrd="0" destOrd="0" presId="urn:microsoft.com/office/officeart/2005/8/layout/list1"/>
    <dgm:cxn modelId="{8548B983-C7F7-4271-8877-DC3E2F80CD29}" type="presParOf" srcId="{8130DAE6-AE76-4013-9535-406C4048C32B}" destId="{4C53D18D-0089-4DC7-B3B2-2B6E60A27EA0}" srcOrd="1" destOrd="0" presId="urn:microsoft.com/office/officeart/2005/8/layout/list1"/>
    <dgm:cxn modelId="{6403A84C-3F39-441A-9D17-59B4F3F2A9ED}" type="presParOf" srcId="{9AAB5780-7169-434D-B8BF-0C96B5EE6E7A}" destId="{79906F18-7918-439D-ADF7-F8FC6DA71D04}" srcOrd="5" destOrd="0" presId="urn:microsoft.com/office/officeart/2005/8/layout/list1"/>
    <dgm:cxn modelId="{D26B860B-11CD-4CB1-8BF4-B3AF4AD88FF9}" type="presParOf" srcId="{9AAB5780-7169-434D-B8BF-0C96B5EE6E7A}" destId="{9ACA0F5A-9B65-45C2-B097-A80AA8FFAD4A}" srcOrd="6" destOrd="0" presId="urn:microsoft.com/office/officeart/2005/8/layout/list1"/>
    <dgm:cxn modelId="{227E07FC-3C88-4C26-9EE2-8F2DA1235412}" type="presParOf" srcId="{9AAB5780-7169-434D-B8BF-0C96B5EE6E7A}" destId="{B3329D00-7804-4E7E-8739-C268ED2B1338}" srcOrd="7" destOrd="0" presId="urn:microsoft.com/office/officeart/2005/8/layout/list1"/>
    <dgm:cxn modelId="{E052CD9E-9484-436F-BB46-07F8A939535D}" type="presParOf" srcId="{9AAB5780-7169-434D-B8BF-0C96B5EE6E7A}" destId="{62E2C2AE-AD7E-43EF-8A11-D416936BCDCA}" srcOrd="8" destOrd="0" presId="urn:microsoft.com/office/officeart/2005/8/layout/list1"/>
    <dgm:cxn modelId="{89C95E32-8D0B-464B-99B1-CE8DEBC52B11}" type="presParOf" srcId="{62E2C2AE-AD7E-43EF-8A11-D416936BCDCA}" destId="{0E28BCBC-63C4-4EA1-82E9-A147CF017655}" srcOrd="0" destOrd="0" presId="urn:microsoft.com/office/officeart/2005/8/layout/list1"/>
    <dgm:cxn modelId="{6D794998-0D55-4874-90AF-4F723427A74F}" type="presParOf" srcId="{62E2C2AE-AD7E-43EF-8A11-D416936BCDCA}" destId="{48F7EEF9-AF7B-44C9-84D8-AA01F1761183}" srcOrd="1" destOrd="0" presId="urn:microsoft.com/office/officeart/2005/8/layout/list1"/>
    <dgm:cxn modelId="{7434060C-A777-4B45-A9ED-37B418CF33A4}" type="presParOf" srcId="{9AAB5780-7169-434D-B8BF-0C96B5EE6E7A}" destId="{82D1DBF8-09AE-4C58-8F0E-0D1D77FFD908}" srcOrd="9" destOrd="0" presId="urn:microsoft.com/office/officeart/2005/8/layout/list1"/>
    <dgm:cxn modelId="{9C1BF0A0-B16D-425D-9420-67FCEFCCB3C2}" type="presParOf" srcId="{9AAB5780-7169-434D-B8BF-0C96B5EE6E7A}" destId="{4EE4A787-96AE-494B-95EE-7A4191544B3D}"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70CA07-EA53-44AE-9C53-421F0B2D29D3}">
      <dsp:nvSpPr>
        <dsp:cNvPr id="0" name=""/>
        <dsp:cNvSpPr/>
      </dsp:nvSpPr>
      <dsp:spPr>
        <a:xfrm>
          <a:off x="0" y="1295400"/>
          <a:ext cx="761999" cy="457199"/>
        </a:xfrm>
        <a:prstGeom prst="roundRect">
          <a:avLst>
            <a:gd name="adj" fmla="val 10000"/>
          </a:avLst>
        </a:prstGeom>
        <a:solidFill>
          <a:srgbClr val="1BB0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2011</a:t>
          </a:r>
          <a:endParaRPr lang="es-MX" sz="2000" kern="1200" dirty="0"/>
        </a:p>
      </dsp:txBody>
      <dsp:txXfrm>
        <a:off x="0" y="1295400"/>
        <a:ext cx="761999" cy="457199"/>
      </dsp:txXfrm>
    </dsp:sp>
    <dsp:sp modelId="{3CFFEFFA-54A4-43A5-8A8D-EE54C3B88F7C}">
      <dsp:nvSpPr>
        <dsp:cNvPr id="0" name=""/>
        <dsp:cNvSpPr/>
      </dsp:nvSpPr>
      <dsp:spPr>
        <a:xfrm>
          <a:off x="838200" y="1429511"/>
          <a:ext cx="161543" cy="188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a:off x="838200" y="1429511"/>
        <a:ext cx="161543" cy="188976"/>
      </dsp:txXfrm>
    </dsp:sp>
    <dsp:sp modelId="{02AD64B0-97F8-4C6A-899C-918B7E98591A}">
      <dsp:nvSpPr>
        <dsp:cNvPr id="0" name=""/>
        <dsp:cNvSpPr/>
      </dsp:nvSpPr>
      <dsp:spPr>
        <a:xfrm>
          <a:off x="1066800" y="1295400"/>
          <a:ext cx="761999" cy="457199"/>
        </a:xfrm>
        <a:prstGeom prst="roundRect">
          <a:avLst>
            <a:gd name="adj" fmla="val 10000"/>
          </a:avLst>
        </a:prstGeom>
        <a:solidFill>
          <a:srgbClr val="7FE9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2012</a:t>
          </a:r>
          <a:endParaRPr lang="es-MX" sz="2000" kern="1200" dirty="0"/>
        </a:p>
      </dsp:txBody>
      <dsp:txXfrm>
        <a:off x="1066800" y="1295400"/>
        <a:ext cx="761999" cy="457199"/>
      </dsp:txXfrm>
    </dsp:sp>
    <dsp:sp modelId="{61CA11D1-DCD5-4FBD-955E-FCF971A852B1}">
      <dsp:nvSpPr>
        <dsp:cNvPr id="0" name=""/>
        <dsp:cNvSpPr/>
      </dsp:nvSpPr>
      <dsp:spPr>
        <a:xfrm>
          <a:off x="1905000" y="1429511"/>
          <a:ext cx="161544" cy="188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a:off x="1905000" y="1429511"/>
        <a:ext cx="161544" cy="188976"/>
      </dsp:txXfrm>
    </dsp:sp>
    <dsp:sp modelId="{4B86E315-855A-498D-AB15-C65E452A2FD3}">
      <dsp:nvSpPr>
        <dsp:cNvPr id="0" name=""/>
        <dsp:cNvSpPr/>
      </dsp:nvSpPr>
      <dsp:spPr>
        <a:xfrm>
          <a:off x="2133600" y="1295400"/>
          <a:ext cx="761999" cy="457199"/>
        </a:xfrm>
        <a:prstGeom prst="roundRect">
          <a:avLst>
            <a:gd name="adj" fmla="val 10000"/>
          </a:avLst>
        </a:prstGeom>
        <a:solidFill>
          <a:srgbClr val="A1ED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2013</a:t>
          </a:r>
          <a:endParaRPr lang="es-MX" sz="2000" kern="1200" dirty="0"/>
        </a:p>
      </dsp:txBody>
      <dsp:txXfrm>
        <a:off x="2133600" y="1295400"/>
        <a:ext cx="761999" cy="457199"/>
      </dsp:txXfrm>
    </dsp:sp>
    <dsp:sp modelId="{E870E945-9F3C-4151-BB43-2C08346105C9}">
      <dsp:nvSpPr>
        <dsp:cNvPr id="0" name=""/>
        <dsp:cNvSpPr/>
      </dsp:nvSpPr>
      <dsp:spPr>
        <a:xfrm>
          <a:off x="2971800" y="1429511"/>
          <a:ext cx="161544" cy="188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a:off x="2971800" y="1429511"/>
        <a:ext cx="161544" cy="188976"/>
      </dsp:txXfrm>
    </dsp:sp>
    <dsp:sp modelId="{139162AD-1D62-49D8-87BC-73357268541E}">
      <dsp:nvSpPr>
        <dsp:cNvPr id="0" name=""/>
        <dsp:cNvSpPr/>
      </dsp:nvSpPr>
      <dsp:spPr>
        <a:xfrm>
          <a:off x="3200400" y="1295400"/>
          <a:ext cx="761999" cy="457199"/>
        </a:xfrm>
        <a:prstGeom prst="roundRect">
          <a:avLst>
            <a:gd name="adj" fmla="val 10000"/>
          </a:avLst>
        </a:prstGeom>
        <a:solidFill>
          <a:srgbClr val="F0DE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2014</a:t>
          </a:r>
          <a:endParaRPr lang="es-MX" sz="2000" kern="1200" dirty="0"/>
        </a:p>
      </dsp:txBody>
      <dsp:txXfrm>
        <a:off x="3200400" y="1295400"/>
        <a:ext cx="761999" cy="457199"/>
      </dsp:txXfrm>
    </dsp:sp>
    <dsp:sp modelId="{6422C6F3-5D4F-4DE8-98CE-4BCB8BB497AA}">
      <dsp:nvSpPr>
        <dsp:cNvPr id="0" name=""/>
        <dsp:cNvSpPr/>
      </dsp:nvSpPr>
      <dsp:spPr>
        <a:xfrm>
          <a:off x="4038600" y="1429511"/>
          <a:ext cx="161544" cy="188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a:off x="4038600" y="1429511"/>
        <a:ext cx="161544" cy="188976"/>
      </dsp:txXfrm>
    </dsp:sp>
    <dsp:sp modelId="{EA58E77F-28E0-43ED-9B6F-7C28EE14D714}">
      <dsp:nvSpPr>
        <dsp:cNvPr id="0" name=""/>
        <dsp:cNvSpPr/>
      </dsp:nvSpPr>
      <dsp:spPr>
        <a:xfrm>
          <a:off x="4267199" y="1295400"/>
          <a:ext cx="761999" cy="457199"/>
        </a:xfrm>
        <a:prstGeom prst="roundRect">
          <a:avLst>
            <a:gd name="adj" fmla="val 10000"/>
          </a:avLst>
        </a:prstGeom>
        <a:solidFill>
          <a:srgbClr val="EACF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2015</a:t>
          </a:r>
          <a:endParaRPr lang="es-MX" sz="2000" kern="1200" dirty="0"/>
        </a:p>
      </dsp:txBody>
      <dsp:txXfrm>
        <a:off x="4267199" y="1295400"/>
        <a:ext cx="761999" cy="457199"/>
      </dsp:txXfrm>
    </dsp:sp>
    <dsp:sp modelId="{AAC5FB26-B9A1-48F1-AE6E-D11E82D67B9B}">
      <dsp:nvSpPr>
        <dsp:cNvPr id="0" name=""/>
        <dsp:cNvSpPr/>
      </dsp:nvSpPr>
      <dsp:spPr>
        <a:xfrm>
          <a:off x="5105400" y="1429511"/>
          <a:ext cx="161544" cy="188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a:off x="5105400" y="1429511"/>
        <a:ext cx="161544" cy="188976"/>
      </dsp:txXfrm>
    </dsp:sp>
    <dsp:sp modelId="{CF6D2A8B-3E5B-45F1-8156-37065BB7028E}">
      <dsp:nvSpPr>
        <dsp:cNvPr id="0" name=""/>
        <dsp:cNvSpPr/>
      </dsp:nvSpPr>
      <dsp:spPr>
        <a:xfrm>
          <a:off x="5333999" y="1295400"/>
          <a:ext cx="761999" cy="457199"/>
        </a:xfrm>
        <a:prstGeom prst="roundRect">
          <a:avLst>
            <a:gd name="adj" fmla="val 10000"/>
          </a:avLst>
        </a:prstGeom>
        <a:solidFill>
          <a:srgbClr val="FFCD1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2016</a:t>
          </a:r>
          <a:endParaRPr lang="es-MX" sz="2000" kern="1200" dirty="0"/>
        </a:p>
      </dsp:txBody>
      <dsp:txXfrm>
        <a:off x="5333999" y="1295400"/>
        <a:ext cx="761999" cy="4571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D39495-8B7B-4A56-B26E-260B5421481D}">
      <dsp:nvSpPr>
        <dsp:cNvPr id="0" name=""/>
        <dsp:cNvSpPr/>
      </dsp:nvSpPr>
      <dsp:spPr>
        <a:xfrm>
          <a:off x="0" y="94320"/>
          <a:ext cx="5665440" cy="690153"/>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MX" sz="1300" kern="1200" dirty="0" smtClean="0">
              <a:effectLst>
                <a:outerShdw blurRad="38100" dist="38100" dir="2700000" algn="tl">
                  <a:srgbClr val="000000">
                    <a:alpha val="43137"/>
                  </a:srgbClr>
                </a:outerShdw>
              </a:effectLst>
            </a:rPr>
            <a:t>Aplicar modelos y herramientas que mejoren la colaboración y toma de decisiones de los servidores públicos</a:t>
          </a:r>
          <a:endParaRPr lang="es-MX" sz="1300" kern="1200" dirty="0">
            <a:effectLst>
              <a:outerShdw blurRad="38100" dist="38100" dir="2700000" algn="tl">
                <a:srgbClr val="000000">
                  <a:alpha val="43137"/>
                </a:srgbClr>
              </a:outerShdw>
            </a:effectLst>
          </a:endParaRPr>
        </a:p>
      </dsp:txBody>
      <dsp:txXfrm>
        <a:off x="0" y="94320"/>
        <a:ext cx="5665440" cy="690153"/>
      </dsp:txXfrm>
    </dsp:sp>
    <dsp:sp modelId="{EF25A7A0-EB32-4295-8124-68893C1BD915}">
      <dsp:nvSpPr>
        <dsp:cNvPr id="0" name=""/>
        <dsp:cNvSpPr/>
      </dsp:nvSpPr>
      <dsp:spPr>
        <a:xfrm>
          <a:off x="0" y="821914"/>
          <a:ext cx="5665440" cy="690153"/>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MX" sz="1300" kern="1200" dirty="0" smtClean="0">
              <a:effectLst>
                <a:outerShdw blurRad="38100" dist="38100" dir="2700000" algn="tl">
                  <a:srgbClr val="000000">
                    <a:alpha val="43137"/>
                  </a:srgbClr>
                </a:outerShdw>
              </a:effectLst>
            </a:rPr>
            <a:t>Promover la participación ciudadana</a:t>
          </a:r>
          <a:endParaRPr lang="es-MX" sz="1300" kern="1200" dirty="0">
            <a:effectLst>
              <a:outerShdw blurRad="38100" dist="38100" dir="2700000" algn="tl">
                <a:srgbClr val="000000">
                  <a:alpha val="43137"/>
                </a:srgbClr>
              </a:outerShdw>
            </a:effectLst>
          </a:endParaRPr>
        </a:p>
      </dsp:txBody>
      <dsp:txXfrm>
        <a:off x="0" y="821914"/>
        <a:ext cx="5665440" cy="690153"/>
      </dsp:txXfrm>
    </dsp:sp>
    <dsp:sp modelId="{1B1C8991-2DFB-47E6-8726-CBABC71DB69B}">
      <dsp:nvSpPr>
        <dsp:cNvPr id="0" name=""/>
        <dsp:cNvSpPr/>
      </dsp:nvSpPr>
      <dsp:spPr>
        <a:xfrm>
          <a:off x="0" y="1549507"/>
          <a:ext cx="5665440" cy="690153"/>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MX" sz="1300" kern="1200" dirty="0" smtClean="0">
              <a:effectLst>
                <a:outerShdw blurRad="38100" dist="38100" dir="2700000" algn="tl">
                  <a:srgbClr val="000000">
                    <a:alpha val="43137"/>
                  </a:srgbClr>
                </a:outerShdw>
              </a:effectLst>
            </a:rPr>
            <a:t>Obtener resultados que constituyan un cambio en la administración y optimización de los recursos</a:t>
          </a:r>
          <a:endParaRPr lang="es-MX" sz="1300" kern="1200" dirty="0">
            <a:effectLst>
              <a:outerShdw blurRad="38100" dist="38100" dir="2700000" algn="tl">
                <a:srgbClr val="000000">
                  <a:alpha val="43137"/>
                </a:srgbClr>
              </a:outerShdw>
            </a:effectLst>
          </a:endParaRPr>
        </a:p>
      </dsp:txBody>
      <dsp:txXfrm>
        <a:off x="0" y="1549507"/>
        <a:ext cx="5665440" cy="690153"/>
      </dsp:txXfrm>
    </dsp:sp>
    <dsp:sp modelId="{F8A955F7-336D-47BC-879D-5DB7FD2D6250}">
      <dsp:nvSpPr>
        <dsp:cNvPr id="0" name=""/>
        <dsp:cNvSpPr/>
      </dsp:nvSpPr>
      <dsp:spPr>
        <a:xfrm>
          <a:off x="0" y="2277101"/>
          <a:ext cx="5665440" cy="6901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MX" sz="1300" kern="1200" dirty="0" smtClean="0">
              <a:effectLst>
                <a:outerShdw blurRad="38100" dist="38100" dir="2700000" algn="tl">
                  <a:srgbClr val="000000">
                    <a:alpha val="43137"/>
                  </a:srgbClr>
                </a:outerShdw>
              </a:effectLst>
            </a:rPr>
            <a:t>Contar con programas públicos bien diseñados y con metas definidas para la correcta asignación de recursos</a:t>
          </a:r>
          <a:endParaRPr lang="es-MX" sz="1300" kern="1200" dirty="0">
            <a:effectLst>
              <a:outerShdw blurRad="38100" dist="38100" dir="2700000" algn="tl">
                <a:srgbClr val="000000">
                  <a:alpha val="43137"/>
                </a:srgbClr>
              </a:outerShdw>
            </a:effectLst>
          </a:endParaRPr>
        </a:p>
      </dsp:txBody>
      <dsp:txXfrm>
        <a:off x="0" y="2277101"/>
        <a:ext cx="5665440" cy="690153"/>
      </dsp:txXfrm>
    </dsp:sp>
    <dsp:sp modelId="{4712B902-E484-4F5A-B008-BA75BD1F0CE5}">
      <dsp:nvSpPr>
        <dsp:cNvPr id="0" name=""/>
        <dsp:cNvSpPr/>
      </dsp:nvSpPr>
      <dsp:spPr>
        <a:xfrm>
          <a:off x="0" y="3004695"/>
          <a:ext cx="5665440" cy="690153"/>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MX" sz="1300" kern="1200" dirty="0" smtClean="0">
              <a:effectLst>
                <a:outerShdw blurRad="38100" dist="38100" dir="2700000" algn="tl">
                  <a:srgbClr val="000000">
                    <a:alpha val="43137"/>
                  </a:srgbClr>
                </a:outerShdw>
              </a:effectLst>
            </a:rPr>
            <a:t>Generar valor público para cubrir las demandas más apremiantes de la población a través de un Presupuesto basado en Resultados </a:t>
          </a:r>
          <a:r>
            <a:rPr lang="es-MX" sz="1300" kern="1200" dirty="0" err="1" smtClean="0">
              <a:effectLst>
                <a:outerShdw blurRad="38100" dist="38100" dir="2700000" algn="tl">
                  <a:srgbClr val="000000">
                    <a:alpha val="43137"/>
                  </a:srgbClr>
                </a:outerShdw>
              </a:effectLst>
            </a:rPr>
            <a:t>PbR</a:t>
          </a:r>
          <a:r>
            <a:rPr lang="es-MX" sz="1300" kern="1200" dirty="0" smtClean="0">
              <a:effectLst>
                <a:outerShdw blurRad="38100" dist="38100" dir="2700000" algn="tl">
                  <a:srgbClr val="000000">
                    <a:alpha val="43137"/>
                  </a:srgbClr>
                </a:outerShdw>
              </a:effectLst>
            </a:rPr>
            <a:t> con insumos de calidad para la toma de decisiones</a:t>
          </a:r>
          <a:endParaRPr lang="es-MX" sz="1300" kern="1200" dirty="0">
            <a:effectLst>
              <a:outerShdw blurRad="38100" dist="38100" dir="2700000" algn="tl">
                <a:srgbClr val="000000">
                  <a:alpha val="43137"/>
                </a:srgbClr>
              </a:outerShdw>
            </a:effectLst>
          </a:endParaRPr>
        </a:p>
      </dsp:txBody>
      <dsp:txXfrm>
        <a:off x="0" y="3004695"/>
        <a:ext cx="5665440" cy="690153"/>
      </dsp:txXfrm>
    </dsp:sp>
    <dsp:sp modelId="{345A4B95-2A3F-4148-80CD-136D3F252073}">
      <dsp:nvSpPr>
        <dsp:cNvPr id="0" name=""/>
        <dsp:cNvSpPr/>
      </dsp:nvSpPr>
      <dsp:spPr>
        <a:xfrm>
          <a:off x="0" y="3727607"/>
          <a:ext cx="5665440" cy="690153"/>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MX" sz="1300" kern="1200" dirty="0" smtClean="0">
              <a:effectLst>
                <a:outerShdw blurRad="38100" dist="38100" dir="2700000" algn="tl">
                  <a:srgbClr val="000000">
                    <a:alpha val="43137"/>
                  </a:srgbClr>
                </a:outerShdw>
              </a:effectLst>
            </a:rPr>
            <a:t>Diseñar herramientas de transparencia al alcance de los ciudadanos</a:t>
          </a:r>
          <a:endParaRPr lang="es-MX" sz="1300" kern="1200" dirty="0">
            <a:effectLst>
              <a:outerShdw blurRad="38100" dist="38100" dir="2700000" algn="tl">
                <a:srgbClr val="000000">
                  <a:alpha val="43137"/>
                </a:srgbClr>
              </a:outerShdw>
            </a:effectLst>
          </a:endParaRPr>
        </a:p>
      </dsp:txBody>
      <dsp:txXfrm>
        <a:off x="0" y="3727607"/>
        <a:ext cx="5665440" cy="69015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CD84F0-958B-439B-B7DC-1CBC757EC585}">
      <dsp:nvSpPr>
        <dsp:cNvPr id="0" name=""/>
        <dsp:cNvSpPr/>
      </dsp:nvSpPr>
      <dsp:spPr>
        <a:xfrm>
          <a:off x="0" y="404535"/>
          <a:ext cx="8363272" cy="604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F51423B-F9EF-45D9-9563-1106AD968D71}">
      <dsp:nvSpPr>
        <dsp:cNvPr id="0" name=""/>
        <dsp:cNvSpPr/>
      </dsp:nvSpPr>
      <dsp:spPr>
        <a:xfrm>
          <a:off x="418163" y="50295"/>
          <a:ext cx="5854290" cy="708479"/>
        </a:xfrm>
        <a:prstGeom prst="roundRect">
          <a:avLst/>
        </a:prstGeom>
        <a:solidFill>
          <a:srgbClr val="FFCD1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1278" tIns="0" rIns="221278" bIns="0" numCol="1" spcCol="1270" anchor="ctr" anchorCtr="0">
          <a:noAutofit/>
        </a:bodyPr>
        <a:lstStyle/>
        <a:p>
          <a:pPr lvl="0" algn="l" defTabSz="1066800">
            <a:lnSpc>
              <a:spcPct val="90000"/>
            </a:lnSpc>
            <a:spcBef>
              <a:spcPct val="0"/>
            </a:spcBef>
            <a:spcAft>
              <a:spcPct val="35000"/>
            </a:spcAft>
          </a:pPr>
          <a:r>
            <a:rPr lang="es-MX" sz="2400" kern="1200" dirty="0" smtClean="0"/>
            <a:t>1. Vinculación presupuestal</a:t>
          </a:r>
          <a:endParaRPr lang="es-MX" sz="2400" kern="1200" dirty="0"/>
        </a:p>
      </dsp:txBody>
      <dsp:txXfrm>
        <a:off x="418163" y="50295"/>
        <a:ext cx="5854290" cy="708479"/>
      </dsp:txXfrm>
    </dsp:sp>
    <dsp:sp modelId="{9ACA0F5A-9B65-45C2-B097-A80AA8FFAD4A}">
      <dsp:nvSpPr>
        <dsp:cNvPr id="0" name=""/>
        <dsp:cNvSpPr/>
      </dsp:nvSpPr>
      <dsp:spPr>
        <a:xfrm>
          <a:off x="0" y="1493175"/>
          <a:ext cx="8363272" cy="604800"/>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C53D18D-0089-4DC7-B3B2-2B6E60A27EA0}">
      <dsp:nvSpPr>
        <dsp:cNvPr id="0" name=""/>
        <dsp:cNvSpPr/>
      </dsp:nvSpPr>
      <dsp:spPr>
        <a:xfrm>
          <a:off x="418163" y="1138935"/>
          <a:ext cx="5854290" cy="708479"/>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1278" tIns="0" rIns="221278" bIns="0" numCol="1" spcCol="1270" anchor="ctr" anchorCtr="0">
          <a:noAutofit/>
        </a:bodyPr>
        <a:lstStyle/>
        <a:p>
          <a:pPr lvl="0" algn="l" defTabSz="1066800">
            <a:lnSpc>
              <a:spcPct val="90000"/>
            </a:lnSpc>
            <a:spcBef>
              <a:spcPct val="0"/>
            </a:spcBef>
            <a:spcAft>
              <a:spcPct val="35000"/>
            </a:spcAft>
          </a:pPr>
          <a:r>
            <a:rPr lang="es-MX" sz="2400" kern="1200" dirty="0" smtClean="0"/>
            <a:t>2. Presupuestar en base objetivos</a:t>
          </a:r>
          <a:endParaRPr lang="es-MX" sz="2400" kern="1200" dirty="0"/>
        </a:p>
      </dsp:txBody>
      <dsp:txXfrm>
        <a:off x="418163" y="1138935"/>
        <a:ext cx="5854290" cy="708479"/>
      </dsp:txXfrm>
    </dsp:sp>
    <dsp:sp modelId="{4EE4A787-96AE-494B-95EE-7A4191544B3D}">
      <dsp:nvSpPr>
        <dsp:cNvPr id="0" name=""/>
        <dsp:cNvSpPr/>
      </dsp:nvSpPr>
      <dsp:spPr>
        <a:xfrm>
          <a:off x="0" y="2581815"/>
          <a:ext cx="8363272" cy="6048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8F7EEF9-AF7B-44C9-84D8-AA01F1761183}">
      <dsp:nvSpPr>
        <dsp:cNvPr id="0" name=""/>
        <dsp:cNvSpPr/>
      </dsp:nvSpPr>
      <dsp:spPr>
        <a:xfrm>
          <a:off x="418163" y="2227574"/>
          <a:ext cx="5854290" cy="708479"/>
        </a:xfrm>
        <a:prstGeom prst="roundRect">
          <a:avLst/>
        </a:prstGeom>
        <a:solidFill>
          <a:srgbClr val="03596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1278" tIns="0" rIns="221278" bIns="0" numCol="1" spcCol="1270" anchor="ctr" anchorCtr="0">
          <a:noAutofit/>
        </a:bodyPr>
        <a:lstStyle/>
        <a:p>
          <a:pPr lvl="0" algn="l" defTabSz="1066800">
            <a:lnSpc>
              <a:spcPct val="90000"/>
            </a:lnSpc>
            <a:spcBef>
              <a:spcPct val="0"/>
            </a:spcBef>
            <a:spcAft>
              <a:spcPct val="35000"/>
            </a:spcAft>
          </a:pPr>
          <a:r>
            <a:rPr lang="es-MX" sz="2400" kern="1200" dirty="0" smtClean="0"/>
            <a:t>3. Movimiento presupuestal y Reprogramación de objetivos y metas</a:t>
          </a:r>
          <a:endParaRPr lang="es-MX" sz="2400" kern="1200" dirty="0"/>
        </a:p>
      </dsp:txBody>
      <dsp:txXfrm>
        <a:off x="418163" y="2227574"/>
        <a:ext cx="5854290" cy="7084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DABCD6-CB20-5948-9A05-03FE92DC1141}" type="datetime1">
              <a:rPr lang="es-MX" smtClean="0"/>
              <a:pPr/>
              <a:t>06/09/2016</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3852C5-8551-6143-9CC5-3930A05E1969}" type="slidenum">
              <a:rPr lang="es-ES" smtClean="0"/>
              <a:pPr/>
              <a:t>‹Nº›</a:t>
            </a:fld>
            <a:endParaRPr lang="es-ES"/>
          </a:p>
        </p:txBody>
      </p:sp>
    </p:spTree>
    <p:extLst>
      <p:ext uri="{BB962C8B-B14F-4D97-AF65-F5344CB8AC3E}">
        <p14:creationId xmlns="" xmlns:p14="http://schemas.microsoft.com/office/powerpoint/2010/main" val="17679275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CFDD47-3E86-D043-BBD2-836B7106877F}" type="datetime1">
              <a:rPr lang="es-MX" smtClean="0"/>
              <a:pPr/>
              <a:t>06/09/2016</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28088-E402-9E40-8D39-0110B7933073}" type="slidenum">
              <a:rPr lang="es-ES" smtClean="0"/>
              <a:pPr/>
              <a:t>‹Nº›</a:t>
            </a:fld>
            <a:endParaRPr lang="es-ES"/>
          </a:p>
        </p:txBody>
      </p:sp>
    </p:spTree>
    <p:extLst>
      <p:ext uri="{BB962C8B-B14F-4D97-AF65-F5344CB8AC3E}">
        <p14:creationId xmlns="" xmlns:p14="http://schemas.microsoft.com/office/powerpoint/2010/main" val="6400129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2700" y="0"/>
            <a:ext cx="9100605" cy="5143499"/>
          </a:xfrm>
          <a:prstGeom prst="rect">
            <a:avLst/>
          </a:prstGeom>
        </p:spPr>
      </p:pic>
    </p:spTree>
    <p:extLst>
      <p:ext uri="{BB962C8B-B14F-4D97-AF65-F5344CB8AC3E}">
        <p14:creationId xmlns="" xmlns:p14="http://schemas.microsoft.com/office/powerpoint/2010/main" val="75838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pic>
        <p:nvPicPr>
          <p:cNvPr id="3" name="Imagen 2" descr="Slide Titulo Ponencia-01.eps"/>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8468" y="-1"/>
            <a:ext cx="9212995" cy="5215467"/>
          </a:xfrm>
          <a:prstGeom prst="rect">
            <a:avLst/>
          </a:prstGeom>
        </p:spPr>
      </p:pic>
      <p:cxnSp>
        <p:nvCxnSpPr>
          <p:cNvPr id="9" name="Conector recto 8"/>
          <p:cNvCxnSpPr/>
          <p:nvPr userDrawn="1"/>
        </p:nvCxnSpPr>
        <p:spPr>
          <a:xfrm>
            <a:off x="704646" y="3417529"/>
            <a:ext cx="750529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ítulo 1"/>
          <p:cNvSpPr>
            <a:spLocks noGrp="1"/>
          </p:cNvSpPr>
          <p:nvPr>
            <p:ph type="ctrTitle" hasCustomPrompt="1"/>
          </p:nvPr>
        </p:nvSpPr>
        <p:spPr>
          <a:xfrm>
            <a:off x="511277" y="2537951"/>
            <a:ext cx="7862256" cy="879577"/>
          </a:xfrm>
        </p:spPr>
        <p:txBody>
          <a:bodyPr>
            <a:normAutofit/>
          </a:bodyPr>
          <a:lstStyle>
            <a:lvl1pPr>
              <a:defRPr sz="3200" b="0" baseline="0">
                <a:solidFill>
                  <a:schemeClr val="bg1"/>
                </a:solidFill>
                <a:latin typeface="Verdana"/>
                <a:cs typeface="Verdana"/>
              </a:defRPr>
            </a:lvl1pPr>
          </a:lstStyle>
          <a:p>
            <a:r>
              <a:rPr lang="es-ES_tradnl" dirty="0" smtClean="0"/>
              <a:t>T</a:t>
            </a:r>
            <a:r>
              <a:rPr lang="es-ES" dirty="0" smtClean="0"/>
              <a:t>Í</a:t>
            </a:r>
            <a:r>
              <a:rPr lang="es-ES_tradnl" dirty="0" smtClean="0"/>
              <a:t>TULO DE LA PONENCIA / TALLER</a:t>
            </a:r>
            <a:endParaRPr lang="es-ES" dirty="0"/>
          </a:p>
        </p:txBody>
      </p:sp>
      <p:sp>
        <p:nvSpPr>
          <p:cNvPr id="14" name="Subtítulo 2"/>
          <p:cNvSpPr>
            <a:spLocks noGrp="1"/>
          </p:cNvSpPr>
          <p:nvPr>
            <p:ph type="subTitle" idx="1" hasCustomPrompt="1"/>
          </p:nvPr>
        </p:nvSpPr>
        <p:spPr>
          <a:xfrm>
            <a:off x="511278" y="3492091"/>
            <a:ext cx="7862255" cy="483624"/>
          </a:xfrm>
        </p:spPr>
        <p:txBody>
          <a:bodyPr>
            <a:normAutofit/>
          </a:bodyPr>
          <a:lstStyle>
            <a:lvl1pPr marL="0" indent="0" algn="ctr">
              <a:buNone/>
              <a:defRPr sz="2800">
                <a:solidFill>
                  <a:srgbClr val="FDEAD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Ponente</a:t>
            </a:r>
            <a:endParaRPr lang="es-ES" dirty="0"/>
          </a:p>
        </p:txBody>
      </p:sp>
    </p:spTree>
    <p:extLst>
      <p:ext uri="{BB962C8B-B14F-4D97-AF65-F5344CB8AC3E}">
        <p14:creationId xmlns="" xmlns:p14="http://schemas.microsoft.com/office/powerpoint/2010/main" val="184395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MA">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85800" y="1739080"/>
            <a:ext cx="7772400" cy="608372"/>
          </a:xfrm>
        </p:spPr>
        <p:txBody>
          <a:bodyPr>
            <a:normAutofit/>
          </a:bodyPr>
          <a:lstStyle>
            <a:lvl1pPr>
              <a:defRPr sz="3600" b="1" baseline="0">
                <a:solidFill>
                  <a:srgbClr val="009D96"/>
                </a:solidFill>
                <a:latin typeface="Arial"/>
                <a:cs typeface="Arial"/>
              </a:defRPr>
            </a:lvl1pPr>
          </a:lstStyle>
          <a:p>
            <a:r>
              <a:rPr lang="es-ES_tradnl" dirty="0" smtClean="0"/>
              <a:t>T</a:t>
            </a:r>
            <a:r>
              <a:rPr lang="es-ES" dirty="0" smtClean="0"/>
              <a:t>í</a:t>
            </a:r>
            <a:r>
              <a:rPr lang="es-ES_tradnl" dirty="0" err="1" smtClean="0"/>
              <a:t>tulo</a:t>
            </a:r>
            <a:r>
              <a:rPr lang="es-ES_tradnl" dirty="0" smtClean="0"/>
              <a:t> de tema</a:t>
            </a:r>
            <a:endParaRPr lang="es-ES" dirty="0"/>
          </a:p>
        </p:txBody>
      </p:sp>
      <p:sp>
        <p:nvSpPr>
          <p:cNvPr id="3" name="Subtítulo 2"/>
          <p:cNvSpPr>
            <a:spLocks noGrp="1"/>
          </p:cNvSpPr>
          <p:nvPr>
            <p:ph type="subTitle" idx="1" hasCustomPrompt="1"/>
          </p:nvPr>
        </p:nvSpPr>
        <p:spPr>
          <a:xfrm>
            <a:off x="1371600" y="2439629"/>
            <a:ext cx="6400800" cy="483624"/>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Subtema</a:t>
            </a:r>
            <a:endParaRPr lang="es-ES" dirty="0"/>
          </a:p>
        </p:txBody>
      </p:sp>
      <p:sp>
        <p:nvSpPr>
          <p:cNvPr id="10" name="Rectángulo 9"/>
          <p:cNvSpPr/>
          <p:nvPr userDrawn="1"/>
        </p:nvSpPr>
        <p:spPr>
          <a:xfrm>
            <a:off x="685800" y="2347453"/>
            <a:ext cx="7772400" cy="92177"/>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Marcador de pie de página 4"/>
          <p:cNvSpPr>
            <a:spLocks noGrp="1"/>
          </p:cNvSpPr>
          <p:nvPr>
            <p:ph type="ftr" sz="quarter" idx="3"/>
          </p:nvPr>
        </p:nvSpPr>
        <p:spPr>
          <a:xfrm>
            <a:off x="135467" y="4857629"/>
            <a:ext cx="4978401" cy="273844"/>
          </a:xfrm>
          <a:prstGeom prst="rect">
            <a:avLst/>
          </a:prstGeom>
        </p:spPr>
        <p:txBody>
          <a:bodyPr vert="horz" lIns="91440" tIns="45720" rIns="91440" bIns="45720" rtlCol="0" anchor="ctr"/>
          <a:lstStyle>
            <a:lvl1pPr algn="l">
              <a:defRPr sz="1000">
                <a:solidFill>
                  <a:srgbClr val="31859C"/>
                </a:solidFill>
              </a:defRPr>
            </a:lvl1pPr>
          </a:lstStyle>
          <a:p>
            <a:r>
              <a:rPr lang="es-ES_tradnl" smtClean="0"/>
              <a:t>Aquí va el nombre de la ponencia entrar al padrón de diapositiva para cambiar</a:t>
            </a:r>
            <a:endParaRPr lang="es-ES" dirty="0"/>
          </a:p>
        </p:txBody>
      </p:sp>
      <p:sp>
        <p:nvSpPr>
          <p:cNvPr id="12" name="Marcador de número de diapositiva 5"/>
          <p:cNvSpPr>
            <a:spLocks noGrp="1"/>
          </p:cNvSpPr>
          <p:nvPr>
            <p:ph type="sldNum" sz="quarter" idx="4"/>
          </p:nvPr>
        </p:nvSpPr>
        <p:spPr>
          <a:xfrm>
            <a:off x="8593667" y="4833573"/>
            <a:ext cx="431800" cy="273844"/>
          </a:xfrm>
          <a:prstGeom prst="rect">
            <a:avLst/>
          </a:prstGeom>
        </p:spPr>
        <p:txBody>
          <a:bodyPr vert="horz" lIns="91440" tIns="45720" rIns="91440" bIns="45720" rtlCol="0" anchor="ctr"/>
          <a:lstStyle>
            <a:lvl1pPr algn="r">
              <a:defRPr sz="1000">
                <a:solidFill>
                  <a:srgbClr val="009D96"/>
                </a:solidFill>
              </a:defRPr>
            </a:lvl1pPr>
          </a:lstStyle>
          <a:p>
            <a:fld id="{6FA07E81-0E39-814A-9B61-69349160A62E}" type="slidenum">
              <a:rPr lang="es-ES" smtClean="0"/>
              <a:pPr/>
              <a:t>‹Nº›</a:t>
            </a:fld>
            <a:endParaRPr lang="es-ES" dirty="0"/>
          </a:p>
        </p:txBody>
      </p:sp>
      <p:pic>
        <p:nvPicPr>
          <p:cNvPr id="4" name="Imagen 3" descr="Slide Plantilla Subnacionales interior-01.eps"/>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1002794"/>
          </a:xfrm>
          <a:prstGeom prst="rect">
            <a:avLst/>
          </a:prstGeom>
        </p:spPr>
      </p:pic>
    </p:spTree>
    <p:extLst>
      <p:ext uri="{BB962C8B-B14F-4D97-AF65-F5344CB8AC3E}">
        <p14:creationId xmlns="" xmlns:p14="http://schemas.microsoft.com/office/powerpoint/2010/main" val="313925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4067" y="812801"/>
            <a:ext cx="8229600" cy="3394472"/>
          </a:xfrm>
        </p:spPr>
        <p:txBody>
          <a:bodyPr/>
          <a:lstStyle>
            <a:lvl1pPr>
              <a:defRPr>
                <a:solidFill>
                  <a:schemeClr val="tx1">
                    <a:lumMod val="75000"/>
                    <a:lumOff val="25000"/>
                  </a:schemeClr>
                </a:solidFill>
                <a:latin typeface="Arial"/>
                <a:cs typeface="Arial"/>
              </a:defRPr>
            </a:lvl1pPr>
            <a:lvl2pPr>
              <a:defRPr>
                <a:solidFill>
                  <a:schemeClr val="tx1">
                    <a:lumMod val="75000"/>
                    <a:lumOff val="25000"/>
                  </a:schemeClr>
                </a:solidFill>
                <a:latin typeface="Arial"/>
                <a:cs typeface="Arial"/>
              </a:defRPr>
            </a:lvl2pPr>
            <a:lvl3pPr>
              <a:defRPr>
                <a:solidFill>
                  <a:schemeClr val="tx1">
                    <a:lumMod val="75000"/>
                    <a:lumOff val="25000"/>
                  </a:schemeClr>
                </a:solidFill>
                <a:latin typeface="Arial"/>
                <a:cs typeface="Arial"/>
              </a:defRPr>
            </a:lvl3pPr>
            <a:lvl4pPr>
              <a:defRPr>
                <a:solidFill>
                  <a:schemeClr val="tx1">
                    <a:lumMod val="75000"/>
                    <a:lumOff val="25000"/>
                  </a:schemeClr>
                </a:solidFill>
                <a:latin typeface="Arial"/>
                <a:cs typeface="Arial"/>
              </a:defRPr>
            </a:lvl4pPr>
            <a:lvl5pPr>
              <a:defRPr>
                <a:solidFill>
                  <a:schemeClr val="tx1">
                    <a:lumMod val="75000"/>
                    <a:lumOff val="25000"/>
                  </a:schemeClr>
                </a:solidFill>
                <a:latin typeface="Arial"/>
                <a:cs typeface="Aria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Marcador de pie de página 4"/>
          <p:cNvSpPr>
            <a:spLocks noGrp="1"/>
          </p:cNvSpPr>
          <p:nvPr>
            <p:ph type="ftr" sz="quarter" idx="11"/>
          </p:nvPr>
        </p:nvSpPr>
        <p:spPr/>
        <p:txBody>
          <a:bodyPr/>
          <a:lstStyle/>
          <a:p>
            <a:r>
              <a:rPr lang="es-ES_tradnl" smtClean="0"/>
              <a:t>Aquí va el nombre de la ponencia entrar al padrón de diapositiva para cambiar</a:t>
            </a:r>
            <a:endParaRPr lang="es-ES"/>
          </a:p>
        </p:txBody>
      </p:sp>
      <p:sp>
        <p:nvSpPr>
          <p:cNvPr id="6" name="Marcador de número de diapositiva 5"/>
          <p:cNvSpPr>
            <a:spLocks noGrp="1"/>
          </p:cNvSpPr>
          <p:nvPr>
            <p:ph type="sldNum" sz="quarter" idx="12"/>
          </p:nvPr>
        </p:nvSpPr>
        <p:spPr/>
        <p:txBody>
          <a:bodyPr/>
          <a:lstStyle/>
          <a:p>
            <a:fld id="{6FA07E81-0E39-814A-9B61-69349160A62E}" type="slidenum">
              <a:rPr lang="es-ES" smtClean="0"/>
              <a:pPr/>
              <a:t>‹Nº›</a:t>
            </a:fld>
            <a:endParaRPr lang="es-ES"/>
          </a:p>
        </p:txBody>
      </p:sp>
      <p:sp>
        <p:nvSpPr>
          <p:cNvPr id="8" name="Rectángulo 7"/>
          <p:cNvSpPr/>
          <p:nvPr userDrawn="1"/>
        </p:nvSpPr>
        <p:spPr>
          <a:xfrm>
            <a:off x="2187924" y="0"/>
            <a:ext cx="6956077" cy="580604"/>
          </a:xfrm>
          <a:prstGeom prst="rect">
            <a:avLst/>
          </a:prstGeom>
          <a:solidFill>
            <a:srgbClr val="009D9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Slide Plantilla Subnacionales header-01.eps"/>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179456" y="-25821"/>
            <a:ext cx="6964544" cy="606425"/>
          </a:xfrm>
          <a:prstGeom prst="rect">
            <a:avLst/>
          </a:prstGeom>
        </p:spPr>
      </p:pic>
      <p:sp>
        <p:nvSpPr>
          <p:cNvPr id="2" name="Título 1"/>
          <p:cNvSpPr>
            <a:spLocks noGrp="1"/>
          </p:cNvSpPr>
          <p:nvPr>
            <p:ph type="title"/>
          </p:nvPr>
        </p:nvSpPr>
        <p:spPr>
          <a:xfrm>
            <a:off x="2252133" y="-25821"/>
            <a:ext cx="6773061" cy="683354"/>
          </a:xfrm>
        </p:spPr>
        <p:txBody>
          <a:bodyPr>
            <a:normAutofit/>
          </a:bodyPr>
          <a:lstStyle>
            <a:lvl1pPr algn="l">
              <a:defRPr sz="3200">
                <a:solidFill>
                  <a:schemeClr val="bg1"/>
                </a:solidFill>
                <a:latin typeface="Arial"/>
                <a:cs typeface="Arial"/>
              </a:defRPr>
            </a:lvl1pPr>
          </a:lstStyle>
          <a:p>
            <a:r>
              <a:rPr lang="es-ES_tradnl" dirty="0" smtClean="0"/>
              <a:t>Clic para editar título</a:t>
            </a:r>
            <a:endParaRPr lang="es-ES" dirty="0"/>
          </a:p>
        </p:txBody>
      </p:sp>
      <p:pic>
        <p:nvPicPr>
          <p:cNvPr id="4" name="Imagen 3" descr="Logo-solo.eps"/>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72890" y="52918"/>
            <a:ext cx="2006566" cy="759883"/>
          </a:xfrm>
          <a:prstGeom prst="rect">
            <a:avLst/>
          </a:prstGeom>
        </p:spPr>
      </p:pic>
    </p:spTree>
    <p:extLst>
      <p:ext uri="{BB962C8B-B14F-4D97-AF65-F5344CB8AC3E}">
        <p14:creationId xmlns="" xmlns:p14="http://schemas.microsoft.com/office/powerpoint/2010/main" val="405718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416321"/>
          </a:xfrm>
        </p:spPr>
        <p:txBody>
          <a:bodyPr>
            <a:normAutofit/>
          </a:bodyPr>
          <a:lstStyle>
            <a:lvl1pPr>
              <a:defRPr sz="3600">
                <a:solidFill>
                  <a:srgbClr val="009D96"/>
                </a:solidFill>
                <a:latin typeface="Arial"/>
                <a:cs typeface="Arial"/>
              </a:defRPr>
            </a:lvl1pPr>
          </a:lstStyle>
          <a:p>
            <a:r>
              <a:rPr lang="es-ES_tradnl" dirty="0" smtClean="0"/>
              <a:t>Clic para editar título</a:t>
            </a:r>
            <a:endParaRPr lang="es-ES" dirty="0"/>
          </a:p>
        </p:txBody>
      </p:sp>
      <p:sp>
        <p:nvSpPr>
          <p:cNvPr id="3" name="Marcador de contenido 2"/>
          <p:cNvSpPr>
            <a:spLocks noGrp="1"/>
          </p:cNvSpPr>
          <p:nvPr>
            <p:ph sz="half" idx="1"/>
          </p:nvPr>
        </p:nvSpPr>
        <p:spPr>
          <a:xfrm>
            <a:off x="457200" y="971551"/>
            <a:ext cx="4038600" cy="3394472"/>
          </a:xfrm>
        </p:spPr>
        <p:txBody>
          <a:bodyPr/>
          <a:lstStyle>
            <a:lvl1pPr>
              <a:defRPr sz="2800">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800">
                <a:solidFill>
                  <a:schemeClr val="tx1">
                    <a:lumMod val="75000"/>
                    <a:lumOff val="25000"/>
                  </a:schemeClr>
                </a:solidFill>
                <a:latin typeface="Arial"/>
                <a:cs typeface="Arial"/>
              </a:defRPr>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971551"/>
            <a:ext cx="4038600" cy="3394472"/>
          </a:xfrm>
        </p:spPr>
        <p:txBody>
          <a:bodyPr/>
          <a:lstStyle>
            <a:lvl1pPr>
              <a:defRPr sz="2800">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800">
                <a:solidFill>
                  <a:schemeClr val="tx1">
                    <a:lumMod val="75000"/>
                    <a:lumOff val="25000"/>
                  </a:schemeClr>
                </a:solidFill>
                <a:latin typeface="Arial"/>
                <a:cs typeface="Arial"/>
              </a:defRPr>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11"/>
          </p:nvPr>
        </p:nvSpPr>
        <p:spPr/>
        <p:txBody>
          <a:bodyPr/>
          <a:lstStyle/>
          <a:p>
            <a:r>
              <a:rPr lang="es-ES_tradnl" smtClean="0"/>
              <a:t>Aquí va el nombre de la ponencia entrar al padrón de diapositiva para cambiar</a:t>
            </a:r>
            <a:endParaRPr lang="es-ES"/>
          </a:p>
        </p:txBody>
      </p:sp>
      <p:sp>
        <p:nvSpPr>
          <p:cNvPr id="7" name="Marcador de número de diapositiva 6"/>
          <p:cNvSpPr>
            <a:spLocks noGrp="1"/>
          </p:cNvSpPr>
          <p:nvPr>
            <p:ph type="sldNum" sz="quarter" idx="12"/>
          </p:nvPr>
        </p:nvSpPr>
        <p:spPr/>
        <p:txBody>
          <a:bodyPr/>
          <a:lstStyle/>
          <a:p>
            <a:fld id="{6FA07E81-0E39-814A-9B61-69349160A62E}" type="slidenum">
              <a:rPr lang="es-ES" smtClean="0"/>
              <a:pPr/>
              <a:t>‹Nº›</a:t>
            </a:fld>
            <a:endParaRPr lang="es-ES" dirty="0"/>
          </a:p>
        </p:txBody>
      </p:sp>
    </p:spTree>
    <p:extLst>
      <p:ext uri="{BB962C8B-B14F-4D97-AF65-F5344CB8AC3E}">
        <p14:creationId xmlns="" xmlns:p14="http://schemas.microsoft.com/office/powerpoint/2010/main" val="372280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8" name="Marcador de pie de página 7"/>
          <p:cNvSpPr>
            <a:spLocks noGrp="1"/>
          </p:cNvSpPr>
          <p:nvPr>
            <p:ph type="ftr" sz="quarter" idx="11"/>
          </p:nvPr>
        </p:nvSpPr>
        <p:spPr/>
        <p:txBody>
          <a:bodyPr/>
          <a:lstStyle/>
          <a:p>
            <a:r>
              <a:rPr lang="es-ES_tradnl" smtClean="0"/>
              <a:t>Aquí va el nombre de la ponencia entrar al padrón de diapositiva para cambiar</a:t>
            </a:r>
            <a:endParaRPr lang="es-ES"/>
          </a:p>
        </p:txBody>
      </p:sp>
      <p:sp>
        <p:nvSpPr>
          <p:cNvPr id="9" name="Marcador de número de diapositiva 8"/>
          <p:cNvSpPr>
            <a:spLocks noGrp="1"/>
          </p:cNvSpPr>
          <p:nvPr>
            <p:ph type="sldNum" sz="quarter" idx="12"/>
          </p:nvPr>
        </p:nvSpPr>
        <p:spPr/>
        <p:txBody>
          <a:bodyPr/>
          <a:lstStyle/>
          <a:p>
            <a:fld id="{6FA07E81-0E39-814A-9B61-69349160A62E}" type="slidenum">
              <a:rPr lang="es-ES" smtClean="0"/>
              <a:pPr/>
              <a:t>‹Nº›</a:t>
            </a:fld>
            <a:endParaRPr lang="es-ES"/>
          </a:p>
        </p:txBody>
      </p:sp>
    </p:spTree>
    <p:extLst>
      <p:ext uri="{BB962C8B-B14F-4D97-AF65-F5344CB8AC3E}">
        <p14:creationId xmlns="" xmlns:p14="http://schemas.microsoft.com/office/powerpoint/2010/main" val="67125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r>
              <a:rPr lang="es-ES_tradnl" smtClean="0"/>
              <a:t>Aquí va el nombre de la ponencia entrar al padrón de diapositiva para cambiar</a:t>
            </a:r>
            <a:endParaRPr lang="es-ES"/>
          </a:p>
        </p:txBody>
      </p:sp>
      <p:sp>
        <p:nvSpPr>
          <p:cNvPr id="4" name="Marcador de número de diapositiva 3"/>
          <p:cNvSpPr>
            <a:spLocks noGrp="1"/>
          </p:cNvSpPr>
          <p:nvPr>
            <p:ph type="sldNum" sz="quarter" idx="12"/>
          </p:nvPr>
        </p:nvSpPr>
        <p:spPr/>
        <p:txBody>
          <a:bodyPr/>
          <a:lstStyle/>
          <a:p>
            <a:fld id="{6FA07E81-0E39-814A-9B61-69349160A62E}" type="slidenum">
              <a:rPr lang="es-ES" smtClean="0"/>
              <a:pPr/>
              <a:t>‹Nº›</a:t>
            </a:fld>
            <a:endParaRPr lang="es-ES"/>
          </a:p>
        </p:txBody>
      </p:sp>
      <p:sp>
        <p:nvSpPr>
          <p:cNvPr id="5" name="Título 1"/>
          <p:cNvSpPr>
            <a:spLocks noGrp="1"/>
          </p:cNvSpPr>
          <p:nvPr>
            <p:ph type="title" hasCustomPrompt="1"/>
          </p:nvPr>
        </p:nvSpPr>
        <p:spPr>
          <a:xfrm>
            <a:off x="457200" y="205979"/>
            <a:ext cx="8229600" cy="416321"/>
          </a:xfrm>
        </p:spPr>
        <p:txBody>
          <a:bodyPr>
            <a:normAutofit/>
          </a:bodyPr>
          <a:lstStyle>
            <a:lvl1pPr>
              <a:defRPr sz="2400" baseline="0">
                <a:solidFill>
                  <a:srgbClr val="009D96"/>
                </a:solidFill>
                <a:latin typeface="Arial"/>
                <a:cs typeface="Arial"/>
              </a:defRPr>
            </a:lvl1pPr>
          </a:lstStyle>
          <a:p>
            <a:r>
              <a:rPr lang="es-ES_tradnl" dirty="0" smtClean="0"/>
              <a:t>Diapositiva libre</a:t>
            </a:r>
            <a:endParaRPr lang="es-ES" dirty="0"/>
          </a:p>
        </p:txBody>
      </p:sp>
      <p:pic>
        <p:nvPicPr>
          <p:cNvPr id="2" name="Imagen 1" descr="Red.eps"/>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092202" y="317502"/>
            <a:ext cx="7365813" cy="4820993"/>
          </a:xfrm>
          <a:prstGeom prst="rect">
            <a:avLst/>
          </a:prstGeom>
        </p:spPr>
      </p:pic>
    </p:spTree>
    <p:extLst>
      <p:ext uri="{BB962C8B-B14F-4D97-AF65-F5344CB8AC3E}">
        <p14:creationId xmlns="" xmlns:p14="http://schemas.microsoft.com/office/powerpoint/2010/main" val="339241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3" name="Imagen 2" descr="Slide Portada-01.eps"/>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2700" y="0"/>
            <a:ext cx="9100605" cy="5143500"/>
          </a:xfrm>
          <a:prstGeom prst="rect">
            <a:avLst/>
          </a:prstGeom>
        </p:spPr>
      </p:pic>
    </p:spTree>
    <p:extLst>
      <p:ext uri="{BB962C8B-B14F-4D97-AF65-F5344CB8AC3E}">
        <p14:creationId xmlns="" xmlns:p14="http://schemas.microsoft.com/office/powerpoint/2010/main" val="416838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Marcador de pie de página 4"/>
          <p:cNvSpPr>
            <a:spLocks noGrp="1"/>
          </p:cNvSpPr>
          <p:nvPr>
            <p:ph type="ftr" sz="quarter" idx="3"/>
          </p:nvPr>
        </p:nvSpPr>
        <p:spPr>
          <a:xfrm>
            <a:off x="-1" y="4864651"/>
            <a:ext cx="5469467" cy="273844"/>
          </a:xfrm>
          <a:prstGeom prst="rect">
            <a:avLst/>
          </a:prstGeom>
        </p:spPr>
        <p:txBody>
          <a:bodyPr vert="horz" lIns="91440" tIns="45720" rIns="91440" bIns="45720" rtlCol="0" anchor="ctr"/>
          <a:lstStyle>
            <a:lvl1pPr algn="l">
              <a:defRPr sz="1000">
                <a:solidFill>
                  <a:srgbClr val="31859C"/>
                </a:solidFill>
              </a:defRPr>
            </a:lvl1pPr>
          </a:lstStyle>
          <a:p>
            <a:r>
              <a:rPr lang="es-ES" dirty="0" smtClean="0"/>
              <a:t>Aquí va el nombre de la ponencia entrar al padrón de diapositiva para cambiar</a:t>
            </a:r>
            <a:endParaRPr lang="es-ES" dirty="0"/>
          </a:p>
        </p:txBody>
      </p:sp>
      <p:sp>
        <p:nvSpPr>
          <p:cNvPr id="6" name="Marcador de número de diapositiva 5"/>
          <p:cNvSpPr>
            <a:spLocks noGrp="1"/>
          </p:cNvSpPr>
          <p:nvPr>
            <p:ph type="sldNum" sz="quarter" idx="4"/>
          </p:nvPr>
        </p:nvSpPr>
        <p:spPr>
          <a:xfrm>
            <a:off x="8686800" y="4869657"/>
            <a:ext cx="457200" cy="273844"/>
          </a:xfrm>
          <a:prstGeom prst="rect">
            <a:avLst/>
          </a:prstGeom>
        </p:spPr>
        <p:txBody>
          <a:bodyPr vert="horz" lIns="91440" tIns="45720" rIns="91440" bIns="45720" rtlCol="0" anchor="ctr"/>
          <a:lstStyle>
            <a:lvl1pPr algn="r">
              <a:defRPr sz="1000">
                <a:solidFill>
                  <a:srgbClr val="009D96"/>
                </a:solidFill>
              </a:defRPr>
            </a:lvl1pPr>
          </a:lstStyle>
          <a:p>
            <a:fld id="{6FA07E81-0E39-814A-9B61-69349160A62E}" type="slidenum">
              <a:rPr lang="es-ES" smtClean="0"/>
              <a:pPr/>
              <a:t>‹Nº›</a:t>
            </a:fld>
            <a:endParaRPr lang="es-ES" dirty="0"/>
          </a:p>
        </p:txBody>
      </p:sp>
    </p:spTree>
    <p:extLst>
      <p:ext uri="{BB962C8B-B14F-4D97-AF65-F5344CB8AC3E}">
        <p14:creationId xmlns="" xmlns:p14="http://schemas.microsoft.com/office/powerpoint/2010/main" val="1760554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2" r:id="rId5"/>
    <p:sldLayoutId id="2147483653" r:id="rId6"/>
    <p:sldLayoutId id="2147483655" r:id="rId7"/>
    <p:sldLayoutId id="2147483662"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5.png"/><Relationship Id="rId3" Type="http://schemas.microsoft.com/office/2007/relationships/hdphoto" Target="../media/hdphoto3.wdp"/><Relationship Id="rId7" Type="http://schemas.openxmlformats.org/officeDocument/2006/relationships/image" Target="../media/image43.png"/><Relationship Id="rId12" Type="http://schemas.openxmlformats.org/officeDocument/2006/relationships/image" Target="../media/image44.png"/><Relationship Id="rId2" Type="http://schemas.openxmlformats.org/officeDocument/2006/relationships/image" Target="../media/image40.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34.png"/><Relationship Id="rId5" Type="http://schemas.microsoft.com/office/2007/relationships/hdphoto" Target="../media/hdphoto4.wdp"/><Relationship Id="rId15" Type="http://schemas.openxmlformats.org/officeDocument/2006/relationships/image" Target="../media/image47.png"/><Relationship Id="rId10" Type="http://schemas.openxmlformats.org/officeDocument/2006/relationships/image" Target="../media/image33.png"/><Relationship Id="rId4" Type="http://schemas.openxmlformats.org/officeDocument/2006/relationships/image" Target="../media/image41.png"/><Relationship Id="rId9" Type="http://schemas.openxmlformats.org/officeDocument/2006/relationships/image" Target="../media/image32.jpeg"/><Relationship Id="rId1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hyperlink" Target="http://www.logroschihuahua2010-2016.com/index.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5.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02393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costo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9" y="725476"/>
            <a:ext cx="2443459" cy="178219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Resultado de imagen para costo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5" y="621825"/>
            <a:ext cx="2514465" cy="1885849"/>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915" t="11402" r="6575" b="9836"/>
          <a:stretch/>
        </p:blipFill>
        <p:spPr bwMode="auto">
          <a:xfrm>
            <a:off x="197768" y="907474"/>
            <a:ext cx="2242458"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88820" y="907474"/>
            <a:ext cx="2157412" cy="12322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CuadroTexto"/>
          <p:cNvSpPr txBox="1"/>
          <p:nvPr/>
        </p:nvSpPr>
        <p:spPr>
          <a:xfrm>
            <a:off x="328735" y="2694351"/>
            <a:ext cx="1872208" cy="1200329"/>
          </a:xfrm>
          <a:prstGeom prst="rect">
            <a:avLst/>
          </a:prstGeom>
          <a:noFill/>
        </p:spPr>
        <p:txBody>
          <a:bodyPr wrap="square" rtlCol="0">
            <a:spAutoFit/>
          </a:bodyPr>
          <a:lstStyle/>
          <a:p>
            <a:pPr algn="ctr"/>
            <a:r>
              <a:rPr lang="es-MX" dirty="0" smtClean="0"/>
              <a:t>Actividades que necesito para otorgar bienes o servicios</a:t>
            </a:r>
            <a:endParaRPr lang="es-MX" dirty="0"/>
          </a:p>
        </p:txBody>
      </p:sp>
      <p:sp>
        <p:nvSpPr>
          <p:cNvPr id="9" name="8 CuadroTexto"/>
          <p:cNvSpPr txBox="1"/>
          <p:nvPr/>
        </p:nvSpPr>
        <p:spPr>
          <a:xfrm>
            <a:off x="2699792" y="2712065"/>
            <a:ext cx="1872208" cy="923330"/>
          </a:xfrm>
          <a:prstGeom prst="rect">
            <a:avLst/>
          </a:prstGeom>
          <a:noFill/>
        </p:spPr>
        <p:txBody>
          <a:bodyPr wrap="square" rtlCol="0">
            <a:spAutoFit/>
          </a:bodyPr>
          <a:lstStyle/>
          <a:p>
            <a:pPr algn="ctr"/>
            <a:r>
              <a:rPr lang="es-MX" dirty="0" smtClean="0"/>
              <a:t>Costeo insumos que necesito para la actividad</a:t>
            </a:r>
            <a:endParaRPr lang="es-MX" dirty="0"/>
          </a:p>
        </p:txBody>
      </p:sp>
      <p:sp>
        <p:nvSpPr>
          <p:cNvPr id="10" name="9 CuadroTexto"/>
          <p:cNvSpPr txBox="1"/>
          <p:nvPr/>
        </p:nvSpPr>
        <p:spPr>
          <a:xfrm>
            <a:off x="4644008" y="2535164"/>
            <a:ext cx="1872208" cy="1477328"/>
          </a:xfrm>
          <a:prstGeom prst="rect">
            <a:avLst/>
          </a:prstGeom>
          <a:noFill/>
        </p:spPr>
        <p:txBody>
          <a:bodyPr wrap="square" rtlCol="0">
            <a:spAutoFit/>
          </a:bodyPr>
          <a:lstStyle/>
          <a:p>
            <a:pPr algn="ctr"/>
            <a:r>
              <a:rPr lang="es-MX" dirty="0" smtClean="0"/>
              <a:t>Asigno el presupuesto a nivel de objeto de gasto por actividad</a:t>
            </a:r>
            <a:endParaRPr lang="es-MX" dirty="0"/>
          </a:p>
        </p:txBody>
      </p:sp>
      <p:sp>
        <p:nvSpPr>
          <p:cNvPr id="11" name="10 CuadroTexto"/>
          <p:cNvSpPr txBox="1"/>
          <p:nvPr/>
        </p:nvSpPr>
        <p:spPr>
          <a:xfrm>
            <a:off x="6876256" y="2812163"/>
            <a:ext cx="1872208" cy="1200329"/>
          </a:xfrm>
          <a:prstGeom prst="rect">
            <a:avLst/>
          </a:prstGeom>
          <a:noFill/>
        </p:spPr>
        <p:txBody>
          <a:bodyPr wrap="square" rtlCol="0">
            <a:spAutoFit/>
          </a:bodyPr>
          <a:lstStyle/>
          <a:p>
            <a:pPr algn="ctr"/>
            <a:r>
              <a:rPr lang="es-MX" dirty="0" smtClean="0"/>
              <a:t>Justifico en apego a los objetivos del programa</a:t>
            </a:r>
            <a:endParaRPr lang="es-MX" dirty="0"/>
          </a:p>
        </p:txBody>
      </p:sp>
      <p:sp>
        <p:nvSpPr>
          <p:cNvPr id="5" name="4 Rectángulo"/>
          <p:cNvSpPr/>
          <p:nvPr/>
        </p:nvSpPr>
        <p:spPr>
          <a:xfrm>
            <a:off x="269776" y="4189393"/>
            <a:ext cx="8748464" cy="954107"/>
          </a:xfrm>
          <a:prstGeom prst="rect">
            <a:avLst/>
          </a:prstGeom>
        </p:spPr>
        <p:txBody>
          <a:bodyPr wrap="square">
            <a:spAutoFit/>
          </a:bodyPr>
          <a:lstStyle/>
          <a:p>
            <a:r>
              <a:rPr lang="es-MX" sz="1400" dirty="0" smtClean="0"/>
              <a:t>El enfoque </a:t>
            </a:r>
            <a:r>
              <a:rPr lang="es-MX" sz="1400" dirty="0"/>
              <a:t>alternativo de la Gestión Pública para Resultados (</a:t>
            </a:r>
            <a:r>
              <a:rPr lang="es-MX" sz="1400" dirty="0" err="1"/>
              <a:t>GpR</a:t>
            </a:r>
            <a:r>
              <a:rPr lang="es-MX" sz="1400" dirty="0"/>
              <a:t>), de promover la iniciativa y proactividad de las unidades administrativas, para que estos distribuyan los recursos de acuerdo con la aplicación de criterios de racionalidad, austeridad y disciplina presupuestaria en cumplimiento con el diseño de la </a:t>
            </a:r>
            <a:r>
              <a:rPr lang="es-MX" sz="1400" dirty="0" smtClean="0"/>
              <a:t>MML/MIR/POA, </a:t>
            </a:r>
            <a:r>
              <a:rPr lang="es-MX" sz="1400" dirty="0"/>
              <a:t>y no bajo un esquema inercial del gasto para la asignación de los recursos.</a:t>
            </a:r>
          </a:p>
        </p:txBody>
      </p:sp>
      <p:sp>
        <p:nvSpPr>
          <p:cNvPr id="16" name="15 Rectángulo"/>
          <p:cNvSpPr/>
          <p:nvPr/>
        </p:nvSpPr>
        <p:spPr>
          <a:xfrm>
            <a:off x="2200942" y="170815"/>
            <a:ext cx="6943057" cy="341632"/>
          </a:xfrm>
          <a:prstGeom prst="rect">
            <a:avLst/>
          </a:prstGeom>
        </p:spPr>
        <p:txBody>
          <a:bodyPr wrap="square">
            <a:spAutoFit/>
          </a:bodyPr>
          <a:lstStyle/>
          <a:p>
            <a:pPr lvl="0" defTabSz="1111250">
              <a:lnSpc>
                <a:spcPct val="90000"/>
              </a:lnSpc>
              <a:spcBef>
                <a:spcPct val="0"/>
              </a:spcBef>
              <a:spcAft>
                <a:spcPct val="35000"/>
              </a:spcAft>
            </a:pPr>
            <a:r>
              <a:rPr lang="es-MX" dirty="0" smtClean="0">
                <a:solidFill>
                  <a:schemeClr val="bg1"/>
                </a:solidFill>
              </a:rPr>
              <a:t>2. Presupuestar en base objetivos</a:t>
            </a:r>
            <a:endParaRPr lang="es-MX" dirty="0">
              <a:solidFill>
                <a:schemeClr val="bg1"/>
              </a:solidFill>
            </a:endParaRPr>
          </a:p>
        </p:txBody>
      </p:sp>
    </p:spTree>
    <p:extLst>
      <p:ext uri="{BB962C8B-B14F-4D97-AF65-F5344CB8AC3E}">
        <p14:creationId xmlns:p14="http://schemas.microsoft.com/office/powerpoint/2010/main" xmlns="" val="3052399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Imagen"/>
          <p:cNvPicPr>
            <a:picLocks noGrp="1"/>
          </p:cNvPicPr>
          <p:nvPr>
            <p:ph idx="1"/>
          </p:nvPr>
        </p:nvPicPr>
        <p:blipFill>
          <a:blip r:embed="rId2" cstate="print"/>
          <a:stretch>
            <a:fillRect/>
          </a:stretch>
        </p:blipFill>
        <p:spPr>
          <a:xfrm>
            <a:off x="1" y="838200"/>
            <a:ext cx="9144000" cy="4305300"/>
          </a:xfrm>
          <a:prstGeom prst="rect">
            <a:avLst/>
          </a:prstGeom>
          <a:ln>
            <a:solidFill>
              <a:srgbClr val="C00000"/>
            </a:solidFill>
          </a:ln>
        </p:spPr>
      </p:pic>
      <p:sp>
        <p:nvSpPr>
          <p:cNvPr id="8" name="7 Rectángulo"/>
          <p:cNvSpPr/>
          <p:nvPr/>
        </p:nvSpPr>
        <p:spPr>
          <a:xfrm>
            <a:off x="2133600" y="170816"/>
            <a:ext cx="7010400" cy="341632"/>
          </a:xfrm>
          <a:prstGeom prst="rect">
            <a:avLst/>
          </a:prstGeom>
        </p:spPr>
        <p:txBody>
          <a:bodyPr wrap="square">
            <a:spAutoFit/>
          </a:bodyPr>
          <a:lstStyle/>
          <a:p>
            <a:pPr lvl="0" defTabSz="1111250">
              <a:lnSpc>
                <a:spcPct val="90000"/>
              </a:lnSpc>
              <a:spcBef>
                <a:spcPct val="0"/>
              </a:spcBef>
              <a:spcAft>
                <a:spcPct val="35000"/>
              </a:spcAft>
            </a:pPr>
            <a:r>
              <a:rPr lang="es-MX" dirty="0" smtClean="0">
                <a:solidFill>
                  <a:schemeClr val="bg1"/>
                </a:solidFill>
              </a:rPr>
              <a:t>2. Costeo en Sistema Hacendario </a:t>
            </a:r>
            <a:r>
              <a:rPr lang="es-MX" dirty="0" err="1" smtClean="0">
                <a:solidFill>
                  <a:schemeClr val="bg1"/>
                </a:solidFill>
              </a:rPr>
              <a:t>PbR</a:t>
            </a:r>
            <a:r>
              <a:rPr lang="es-MX" dirty="0" smtClean="0">
                <a:solidFill>
                  <a:schemeClr val="bg1"/>
                </a:solidFill>
              </a:rPr>
              <a:t>/SED</a:t>
            </a:r>
            <a:endParaRPr lang="es-MX" dirty="0">
              <a:solidFill>
                <a:schemeClr val="bg1"/>
              </a:solidFill>
            </a:endParaRPr>
          </a:p>
        </p:txBody>
      </p:sp>
    </p:spTree>
    <p:extLst>
      <p:ext uri="{BB962C8B-B14F-4D97-AF65-F5344CB8AC3E}">
        <p14:creationId xmlns:p14="http://schemas.microsoft.com/office/powerpoint/2010/main" xmlns="" val="1371096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transferencia de recursos dibujo"/>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42598"/>
          <a:stretch/>
        </p:blipFill>
        <p:spPr bwMode="auto">
          <a:xfrm>
            <a:off x="167899" y="1765600"/>
            <a:ext cx="8601057" cy="274178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https://puserscontentstorage.blob.core.windows.net/userimages/9d8e8764-d76f-4884-845c-1e0bb235c516/96c2aaa1-ef3d-43cf-9ac8-6fbc87b39467image33.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9155" y="1081925"/>
            <a:ext cx="403582" cy="45456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https://puserscontentstorage.blob.core.windows.net/userimages/9d8e8764-d76f-4884-845c-1e0bb235c516/96c2aaa1-ef3d-43cf-9ac8-6fbc87b39467image33.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2886" y="1523046"/>
            <a:ext cx="396108" cy="44614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8" descr="http://mexcigehi.com/sitio/wp-content/uploads/2014/01/icon_1047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9195" y="1059582"/>
            <a:ext cx="706901" cy="53017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http://mexcigehi.com/sitio/wp-content/uploads/2014/01/icon_1047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42926" y="1460548"/>
            <a:ext cx="761522" cy="57114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1" descr="https://openclipart.org/image/2400px/svg_to_png/194298/cyberscooty-plus-minus.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0000" t="5469"/>
          <a:stretch/>
        </p:blipFill>
        <p:spPr bwMode="auto">
          <a:xfrm>
            <a:off x="3865101" y="1172937"/>
            <a:ext cx="504055" cy="30346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1" descr="https://openclipart.org/image/2400px/svg_to_png/194298/cyberscooty-plus-minus.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55922"/>
          <a:stretch/>
        </p:blipFill>
        <p:spPr bwMode="auto">
          <a:xfrm>
            <a:off x="6989422" y="1567873"/>
            <a:ext cx="493464" cy="35649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Flecha curvada hacia arriba"/>
          <p:cNvSpPr/>
          <p:nvPr/>
        </p:nvSpPr>
        <p:spPr>
          <a:xfrm>
            <a:off x="4644009" y="2247714"/>
            <a:ext cx="3055337" cy="810090"/>
          </a:xfrm>
          <a:prstGeom prst="curved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sp>
        <p:nvSpPr>
          <p:cNvPr id="16" name="15 Rectángulo"/>
          <p:cNvSpPr/>
          <p:nvPr/>
        </p:nvSpPr>
        <p:spPr>
          <a:xfrm>
            <a:off x="297161" y="843558"/>
            <a:ext cx="1898575" cy="229293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sz="1100" dirty="0">
                <a:solidFill>
                  <a:schemeClr val="tx1"/>
                </a:solidFill>
              </a:rPr>
              <a:t>El presupuesto basado en Resultados, depende del desarrollo de instrumentos que provean al analista presupuestal los elementos básicos sobre el quehacer del programa y de los bienes y servicios que produce, así como la afectación que tiene un movimiento presupuestal en el cumplimiento de los objetivos programados.</a:t>
            </a:r>
          </a:p>
        </p:txBody>
      </p:sp>
      <p:sp>
        <p:nvSpPr>
          <p:cNvPr id="17" name="16 Rectángulo"/>
          <p:cNvSpPr/>
          <p:nvPr/>
        </p:nvSpPr>
        <p:spPr>
          <a:xfrm>
            <a:off x="165970" y="4297981"/>
            <a:ext cx="8582495" cy="938719"/>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s-MX" sz="1100" dirty="0">
                <a:solidFill>
                  <a:schemeClr val="tx1"/>
                </a:solidFill>
              </a:rPr>
              <a:t>Deben considerarse las metas de los Componentes de la MML/MIR y POA como la base para la decisión de los movimientos presupuestales a nivel de las actividades, esto otorga al analista presupuestal el control del resultado para la determinación en la aplicación  de  los  recursos,  facilitando el monitoreo de los resultados del programa presupuestario en el corto y mediano plazo.</a:t>
            </a:r>
          </a:p>
          <a:p>
            <a:pPr algn="just"/>
            <a:r>
              <a:rPr lang="es-MX" sz="1100" dirty="0">
                <a:solidFill>
                  <a:schemeClr val="tx1"/>
                </a:solidFill>
              </a:rPr>
              <a:t>Los movimientos presupuestales justifican la transformación de los recursos en bienes y servicios y su impacto en las metas establecidas.</a:t>
            </a:r>
          </a:p>
        </p:txBody>
      </p:sp>
      <p:sp>
        <p:nvSpPr>
          <p:cNvPr id="18" name="17 Rectángulo"/>
          <p:cNvSpPr/>
          <p:nvPr/>
        </p:nvSpPr>
        <p:spPr>
          <a:xfrm>
            <a:off x="4291996" y="1407571"/>
            <a:ext cx="712054" cy="400110"/>
          </a:xfrm>
          <a:prstGeom prst="rect">
            <a:avLst/>
          </a:prstGeom>
          <a:noFill/>
        </p:spPr>
        <p:txBody>
          <a:bodyPr wrap="none" lIns="91440" tIns="45720" rIns="91440" bIns="45720">
            <a:spAutoFit/>
          </a:bodyPr>
          <a:lstStyle/>
          <a:p>
            <a:pPr algn="ctr"/>
            <a:r>
              <a:rPr lang="es-ES" sz="2000" dirty="0" smtClean="0">
                <a:ln w="18415" cmpd="sng">
                  <a:solidFill>
                    <a:srgbClr val="7030A0"/>
                  </a:solidFill>
                  <a:prstDash val="solid"/>
                </a:ln>
                <a:solidFill>
                  <a:srgbClr val="7030A0"/>
                </a:solidFill>
                <a:effectLst>
                  <a:outerShdw blurRad="63500" dir="3600000" algn="tl" rotWithShape="0">
                    <a:srgbClr val="000000">
                      <a:alpha val="70000"/>
                    </a:srgbClr>
                  </a:outerShdw>
                </a:effectLst>
              </a:rPr>
              <a:t>Pp 1</a:t>
            </a:r>
            <a:endParaRPr lang="es-ES" sz="2000" dirty="0">
              <a:ln w="18415" cmpd="sng">
                <a:solidFill>
                  <a:srgbClr val="7030A0"/>
                </a:solidFill>
                <a:prstDash val="solid"/>
              </a:ln>
              <a:solidFill>
                <a:srgbClr val="7030A0"/>
              </a:solidFill>
              <a:effectLst>
                <a:outerShdw blurRad="63500" dir="3600000" algn="tl" rotWithShape="0">
                  <a:srgbClr val="000000">
                    <a:alpha val="70000"/>
                  </a:srgbClr>
                </a:outerShdw>
              </a:effectLst>
            </a:endParaRPr>
          </a:p>
        </p:txBody>
      </p:sp>
      <p:sp>
        <p:nvSpPr>
          <p:cNvPr id="19" name="18 Rectángulo"/>
          <p:cNvSpPr/>
          <p:nvPr/>
        </p:nvSpPr>
        <p:spPr>
          <a:xfrm>
            <a:off x="7316331" y="1839619"/>
            <a:ext cx="712054" cy="400110"/>
          </a:xfrm>
          <a:prstGeom prst="rect">
            <a:avLst/>
          </a:prstGeom>
          <a:noFill/>
        </p:spPr>
        <p:txBody>
          <a:bodyPr wrap="none" lIns="91440" tIns="45720" rIns="91440" bIns="45720">
            <a:spAutoFit/>
          </a:bodyPr>
          <a:lstStyle/>
          <a:p>
            <a:pPr algn="ctr"/>
            <a:r>
              <a:rPr lang="es-ES" sz="2000" dirty="0" smtClean="0">
                <a:ln w="18415" cmpd="sng">
                  <a:solidFill>
                    <a:srgbClr val="7030A0"/>
                  </a:solidFill>
                  <a:prstDash val="solid"/>
                </a:ln>
                <a:solidFill>
                  <a:srgbClr val="7030A0"/>
                </a:solidFill>
                <a:effectLst>
                  <a:outerShdw blurRad="63500" dir="3600000" algn="tl" rotWithShape="0">
                    <a:srgbClr val="000000">
                      <a:alpha val="70000"/>
                    </a:srgbClr>
                  </a:outerShdw>
                </a:effectLst>
              </a:rPr>
              <a:t>Pp 2</a:t>
            </a:r>
            <a:endParaRPr lang="es-ES" sz="2000" dirty="0">
              <a:ln w="18415" cmpd="sng">
                <a:solidFill>
                  <a:srgbClr val="7030A0"/>
                </a:solidFill>
                <a:prstDash val="solid"/>
              </a:ln>
              <a:solidFill>
                <a:srgbClr val="7030A0"/>
              </a:solidFill>
              <a:effectLst>
                <a:outerShdw blurRad="63500" dir="3600000" algn="tl" rotWithShape="0">
                  <a:srgbClr val="000000">
                    <a:alpha val="70000"/>
                  </a:srgbClr>
                </a:outerShdw>
              </a:effectLst>
            </a:endParaRPr>
          </a:p>
        </p:txBody>
      </p:sp>
      <p:sp>
        <p:nvSpPr>
          <p:cNvPr id="20" name="19 Rectángulo"/>
          <p:cNvSpPr/>
          <p:nvPr/>
        </p:nvSpPr>
        <p:spPr>
          <a:xfrm>
            <a:off x="2195736" y="170816"/>
            <a:ext cx="6948264" cy="341632"/>
          </a:xfrm>
          <a:prstGeom prst="rect">
            <a:avLst/>
          </a:prstGeom>
        </p:spPr>
        <p:txBody>
          <a:bodyPr wrap="square">
            <a:spAutoFit/>
          </a:bodyPr>
          <a:lstStyle/>
          <a:p>
            <a:pPr lvl="0" defTabSz="1111250">
              <a:lnSpc>
                <a:spcPct val="90000"/>
              </a:lnSpc>
              <a:spcBef>
                <a:spcPct val="0"/>
              </a:spcBef>
              <a:spcAft>
                <a:spcPct val="35000"/>
              </a:spcAft>
            </a:pPr>
            <a:r>
              <a:rPr lang="es-MX" dirty="0" smtClean="0">
                <a:solidFill>
                  <a:schemeClr val="bg1"/>
                </a:solidFill>
              </a:rPr>
              <a:t>3. Movimiento presupuestal y reprogramación</a:t>
            </a:r>
            <a:endParaRPr lang="es-MX" dirty="0">
              <a:solidFill>
                <a:schemeClr val="bg1"/>
              </a:solidFill>
            </a:endParaRPr>
          </a:p>
        </p:txBody>
      </p:sp>
    </p:spTree>
    <p:extLst>
      <p:ext uri="{BB962C8B-B14F-4D97-AF65-F5344CB8AC3E}">
        <p14:creationId xmlns:p14="http://schemas.microsoft.com/office/powerpoint/2010/main" xmlns="" val="2321387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replanteamiento de meta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69950" y="1349945"/>
            <a:ext cx="2435785" cy="13178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174172" y="3573840"/>
            <a:ext cx="8969828"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MX" sz="1600" dirty="0" smtClean="0"/>
              <a:t>La </a:t>
            </a:r>
            <a:r>
              <a:rPr lang="es-MX" sz="1600" dirty="0"/>
              <a:t>Reprogramación sistemática es el instrumento que armoniza los movimientos presupuestales, </a:t>
            </a:r>
            <a:r>
              <a:rPr lang="es-MX" sz="1600" dirty="0" smtClean="0"/>
              <a:t>el cual a través del seguimiento </a:t>
            </a:r>
            <a:r>
              <a:rPr lang="es-MX" sz="1600" dirty="0"/>
              <a:t>y monitoreo trimestral al avance de las metas de los programas genera como insumos reportes como base de análisis y monitoreo para el analista presupuestal, para la aplicación de las solicitudes de ampliación y transferencia de recursos, y simultáneamente valida la reprogramación de objetivos y metas en un proceso dinámico y de interacción entre las diferentes áreas.</a:t>
            </a:r>
          </a:p>
        </p:txBody>
      </p:sp>
      <p:pic>
        <p:nvPicPr>
          <p:cNvPr id="2" name="Picture 2" descr="http://magiainterior.com/wp-content/uploads/2015/03/Qu%C3%A9-significa-so%C3%B1ar-con-una-transferenci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430908"/>
            <a:ext cx="2688802" cy="123684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8 Grupo"/>
          <p:cNvGrpSpPr/>
          <p:nvPr/>
        </p:nvGrpSpPr>
        <p:grpSpPr>
          <a:xfrm>
            <a:off x="386703" y="796445"/>
            <a:ext cx="2871936" cy="553500"/>
            <a:chOff x="418163" y="3187200"/>
            <a:chExt cx="5854290" cy="738000"/>
          </a:xfrm>
          <a:solidFill>
            <a:srgbClr val="00B050"/>
          </a:solidFill>
        </p:grpSpPr>
        <p:sp>
          <p:nvSpPr>
            <p:cNvPr id="10" name="9 Rectángulo redondeado"/>
            <p:cNvSpPr/>
            <p:nvPr/>
          </p:nvSpPr>
          <p:spPr>
            <a:xfrm>
              <a:off x="418163" y="3187200"/>
              <a:ext cx="5854290" cy="738000"/>
            </a:xfrm>
            <a:prstGeom prst="roundRect">
              <a:avLst/>
            </a:prstGeom>
            <a:grpFill/>
          </p:spPr>
          <p:style>
            <a:lnRef idx="0">
              <a:schemeClr val="lt1">
                <a:hueOff val="0"/>
                <a:satOff val="0"/>
                <a:lumOff val="0"/>
                <a:alphaOff val="0"/>
              </a:schemeClr>
            </a:lnRef>
            <a:fillRef idx="3">
              <a:scrgbClr r="0" g="0" b="0"/>
            </a:fillRef>
            <a:effectRef idx="3">
              <a:schemeClr val="accent2">
                <a:hueOff val="10518374"/>
                <a:satOff val="-61895"/>
                <a:lumOff val="2355"/>
                <a:alphaOff val="0"/>
              </a:schemeClr>
            </a:effectRef>
            <a:fontRef idx="minor">
              <a:schemeClr val="lt1"/>
            </a:fontRef>
          </p:style>
        </p:sp>
        <p:sp>
          <p:nvSpPr>
            <p:cNvPr id="11" name="10 Rectángulo"/>
            <p:cNvSpPr/>
            <p:nvPr/>
          </p:nvSpPr>
          <p:spPr>
            <a:xfrm>
              <a:off x="454188" y="3223225"/>
              <a:ext cx="5782237" cy="665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1278" tIns="0" rIns="221278" bIns="0" numCol="1" spcCol="1270" anchor="ctr" anchorCtr="0">
              <a:noAutofit/>
            </a:bodyPr>
            <a:lstStyle/>
            <a:p>
              <a:pPr lvl="0" algn="l" defTabSz="1111250">
                <a:lnSpc>
                  <a:spcPct val="90000"/>
                </a:lnSpc>
                <a:spcBef>
                  <a:spcPct val="0"/>
                </a:spcBef>
                <a:spcAft>
                  <a:spcPct val="35000"/>
                </a:spcAft>
              </a:pPr>
              <a:r>
                <a:rPr lang="es-MX" sz="2000" dirty="0" smtClean="0"/>
                <a:t>Movimiento presupuestal</a:t>
              </a:r>
              <a:endParaRPr lang="es-MX" sz="2000" kern="1200" dirty="0"/>
            </a:p>
          </p:txBody>
        </p:sp>
      </p:grpSp>
      <p:grpSp>
        <p:nvGrpSpPr>
          <p:cNvPr id="12" name="11 Grupo"/>
          <p:cNvGrpSpPr/>
          <p:nvPr/>
        </p:nvGrpSpPr>
        <p:grpSpPr>
          <a:xfrm>
            <a:off x="5569546" y="742406"/>
            <a:ext cx="2871936" cy="553500"/>
            <a:chOff x="418163" y="3187200"/>
            <a:chExt cx="5854290" cy="738000"/>
          </a:xfrm>
          <a:solidFill>
            <a:srgbClr val="1BB0B7"/>
          </a:solidFill>
        </p:grpSpPr>
        <p:sp>
          <p:nvSpPr>
            <p:cNvPr id="13" name="12 Rectángulo redondeado"/>
            <p:cNvSpPr/>
            <p:nvPr/>
          </p:nvSpPr>
          <p:spPr>
            <a:xfrm>
              <a:off x="418163" y="3187200"/>
              <a:ext cx="5854290" cy="738000"/>
            </a:xfrm>
            <a:prstGeom prst="roundRect">
              <a:avLst/>
            </a:prstGeom>
            <a:grpFill/>
          </p:spPr>
          <p:style>
            <a:lnRef idx="0">
              <a:schemeClr val="lt1">
                <a:hueOff val="0"/>
                <a:satOff val="0"/>
                <a:lumOff val="0"/>
                <a:alphaOff val="0"/>
              </a:schemeClr>
            </a:lnRef>
            <a:fillRef idx="3">
              <a:scrgbClr r="0" g="0" b="0"/>
            </a:fillRef>
            <a:effectRef idx="3">
              <a:schemeClr val="accent2">
                <a:hueOff val="10518374"/>
                <a:satOff val="-61895"/>
                <a:lumOff val="2355"/>
                <a:alphaOff val="0"/>
              </a:schemeClr>
            </a:effectRef>
            <a:fontRef idx="minor">
              <a:schemeClr val="lt1"/>
            </a:fontRef>
          </p:style>
        </p:sp>
        <p:sp>
          <p:nvSpPr>
            <p:cNvPr id="14" name="13 Rectángulo"/>
            <p:cNvSpPr/>
            <p:nvPr/>
          </p:nvSpPr>
          <p:spPr>
            <a:xfrm>
              <a:off x="454189" y="3223226"/>
              <a:ext cx="5782238" cy="665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1278" tIns="0" rIns="221278" bIns="0" numCol="1" spcCol="1270" anchor="ctr" anchorCtr="0">
              <a:noAutofit/>
            </a:bodyPr>
            <a:lstStyle/>
            <a:p>
              <a:pPr lvl="0" algn="l" defTabSz="1111250">
                <a:lnSpc>
                  <a:spcPct val="90000"/>
                </a:lnSpc>
                <a:spcBef>
                  <a:spcPct val="0"/>
                </a:spcBef>
                <a:spcAft>
                  <a:spcPct val="35000"/>
                </a:spcAft>
              </a:pPr>
              <a:r>
                <a:rPr lang="es-MX" sz="2000" dirty="0" smtClean="0"/>
                <a:t>Adecuación de metas y/o objetivos</a:t>
              </a:r>
              <a:endParaRPr lang="es-MX" sz="2000" kern="1200" dirty="0"/>
            </a:p>
          </p:txBody>
        </p:sp>
      </p:grpSp>
      <p:grpSp>
        <p:nvGrpSpPr>
          <p:cNvPr id="15" name="14 Grupo"/>
          <p:cNvGrpSpPr/>
          <p:nvPr/>
        </p:nvGrpSpPr>
        <p:grpSpPr>
          <a:xfrm>
            <a:off x="3394147" y="1768204"/>
            <a:ext cx="2071464" cy="640781"/>
            <a:chOff x="418163" y="3187200"/>
            <a:chExt cx="5854290" cy="738000"/>
          </a:xfrm>
        </p:grpSpPr>
        <p:sp>
          <p:nvSpPr>
            <p:cNvPr id="16" name="15 Rectángulo redondeado"/>
            <p:cNvSpPr/>
            <p:nvPr/>
          </p:nvSpPr>
          <p:spPr>
            <a:xfrm>
              <a:off x="418163" y="3187200"/>
              <a:ext cx="5854290" cy="738000"/>
            </a:xfrm>
            <a:prstGeom prst="roundRect">
              <a:avLst/>
            </a:prstGeom>
            <a:solidFill>
              <a:srgbClr val="035965"/>
            </a:solidFill>
          </p:spPr>
          <p:style>
            <a:lnRef idx="0">
              <a:schemeClr val="lt1">
                <a:hueOff val="0"/>
                <a:satOff val="0"/>
                <a:lumOff val="0"/>
                <a:alphaOff val="0"/>
              </a:schemeClr>
            </a:lnRef>
            <a:fillRef idx="3">
              <a:scrgbClr r="0" g="0" b="0"/>
            </a:fillRef>
            <a:effectRef idx="3">
              <a:schemeClr val="accent2">
                <a:hueOff val="10518374"/>
                <a:satOff val="-61895"/>
                <a:lumOff val="2355"/>
                <a:alphaOff val="0"/>
              </a:schemeClr>
            </a:effectRef>
            <a:fontRef idx="minor">
              <a:schemeClr val="lt1"/>
            </a:fontRef>
          </p:style>
        </p:sp>
        <p:sp>
          <p:nvSpPr>
            <p:cNvPr id="17" name="16 Rectángulo"/>
            <p:cNvSpPr/>
            <p:nvPr/>
          </p:nvSpPr>
          <p:spPr>
            <a:xfrm>
              <a:off x="454189" y="3223226"/>
              <a:ext cx="5782238" cy="665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1278" tIns="0" rIns="221278" bIns="0" numCol="1" spcCol="1270" anchor="ctr" anchorCtr="0">
              <a:noAutofit/>
            </a:bodyPr>
            <a:lstStyle/>
            <a:p>
              <a:pPr lvl="0" algn="l" defTabSz="1111250">
                <a:lnSpc>
                  <a:spcPct val="90000"/>
                </a:lnSpc>
                <a:spcBef>
                  <a:spcPct val="0"/>
                </a:spcBef>
                <a:spcAft>
                  <a:spcPct val="35000"/>
                </a:spcAft>
              </a:pPr>
              <a:r>
                <a:rPr lang="es-MX" sz="2500" dirty="0" smtClean="0"/>
                <a:t>MIR / POA</a:t>
              </a:r>
              <a:endParaRPr lang="es-MX" sz="2500" kern="1200" dirty="0"/>
            </a:p>
          </p:txBody>
        </p:sp>
      </p:grpSp>
      <p:grpSp>
        <p:nvGrpSpPr>
          <p:cNvPr id="18" name="17 Grupo"/>
          <p:cNvGrpSpPr/>
          <p:nvPr/>
        </p:nvGrpSpPr>
        <p:grpSpPr>
          <a:xfrm>
            <a:off x="369030" y="2793989"/>
            <a:ext cx="2871936" cy="553500"/>
            <a:chOff x="418163" y="3187200"/>
            <a:chExt cx="5854290" cy="738000"/>
          </a:xfrm>
          <a:solidFill>
            <a:srgbClr val="00B050"/>
          </a:solidFill>
        </p:grpSpPr>
        <p:sp>
          <p:nvSpPr>
            <p:cNvPr id="19" name="18 Rectángulo redondeado"/>
            <p:cNvSpPr/>
            <p:nvPr/>
          </p:nvSpPr>
          <p:spPr>
            <a:xfrm>
              <a:off x="418163" y="3187200"/>
              <a:ext cx="5854290" cy="738000"/>
            </a:xfrm>
            <a:prstGeom prst="roundRect">
              <a:avLst/>
            </a:prstGeom>
            <a:grpFill/>
          </p:spPr>
          <p:style>
            <a:lnRef idx="0">
              <a:schemeClr val="lt1">
                <a:hueOff val="0"/>
                <a:satOff val="0"/>
                <a:lumOff val="0"/>
                <a:alphaOff val="0"/>
              </a:schemeClr>
            </a:lnRef>
            <a:fillRef idx="3">
              <a:scrgbClr r="0" g="0" b="0"/>
            </a:fillRef>
            <a:effectRef idx="3">
              <a:schemeClr val="accent2">
                <a:hueOff val="10518374"/>
                <a:satOff val="-61895"/>
                <a:lumOff val="2355"/>
                <a:alphaOff val="0"/>
              </a:schemeClr>
            </a:effectRef>
            <a:fontRef idx="minor">
              <a:schemeClr val="lt1"/>
            </a:fontRef>
          </p:style>
        </p:sp>
        <p:sp>
          <p:nvSpPr>
            <p:cNvPr id="20" name="19 Rectángulo"/>
            <p:cNvSpPr/>
            <p:nvPr/>
          </p:nvSpPr>
          <p:spPr>
            <a:xfrm>
              <a:off x="454189" y="3223226"/>
              <a:ext cx="5782238" cy="665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1278" tIns="0" rIns="221278" bIns="0" numCol="1" spcCol="1270" anchor="ctr" anchorCtr="0">
              <a:noAutofit/>
            </a:bodyPr>
            <a:lstStyle/>
            <a:p>
              <a:pPr lvl="0" algn="l" defTabSz="1111250">
                <a:lnSpc>
                  <a:spcPct val="90000"/>
                </a:lnSpc>
                <a:spcBef>
                  <a:spcPct val="0"/>
                </a:spcBef>
                <a:spcAft>
                  <a:spcPct val="35000"/>
                </a:spcAft>
              </a:pPr>
              <a:r>
                <a:rPr lang="es-MX" sz="2000" dirty="0" smtClean="0"/>
                <a:t>Transferencias de recursos</a:t>
              </a:r>
              <a:endParaRPr lang="es-MX" sz="2000" kern="1200" dirty="0"/>
            </a:p>
          </p:txBody>
        </p:sp>
      </p:grpSp>
      <p:grpSp>
        <p:nvGrpSpPr>
          <p:cNvPr id="21" name="20 Grupo"/>
          <p:cNvGrpSpPr/>
          <p:nvPr/>
        </p:nvGrpSpPr>
        <p:grpSpPr>
          <a:xfrm>
            <a:off x="5606169" y="2667757"/>
            <a:ext cx="2871936" cy="553500"/>
            <a:chOff x="418163" y="3187200"/>
            <a:chExt cx="5854290" cy="738000"/>
          </a:xfrm>
          <a:solidFill>
            <a:srgbClr val="1BB0B7"/>
          </a:solidFill>
        </p:grpSpPr>
        <p:sp>
          <p:nvSpPr>
            <p:cNvPr id="22" name="21 Rectángulo redondeado"/>
            <p:cNvSpPr/>
            <p:nvPr/>
          </p:nvSpPr>
          <p:spPr>
            <a:xfrm>
              <a:off x="418163" y="3187200"/>
              <a:ext cx="5854290" cy="738000"/>
            </a:xfrm>
            <a:prstGeom prst="roundRect">
              <a:avLst/>
            </a:prstGeom>
            <a:grpFill/>
          </p:spPr>
          <p:style>
            <a:lnRef idx="0">
              <a:schemeClr val="lt1">
                <a:hueOff val="0"/>
                <a:satOff val="0"/>
                <a:lumOff val="0"/>
                <a:alphaOff val="0"/>
              </a:schemeClr>
            </a:lnRef>
            <a:fillRef idx="3">
              <a:scrgbClr r="0" g="0" b="0"/>
            </a:fillRef>
            <a:effectRef idx="3">
              <a:schemeClr val="accent2">
                <a:hueOff val="10518374"/>
                <a:satOff val="-61895"/>
                <a:lumOff val="2355"/>
                <a:alphaOff val="0"/>
              </a:schemeClr>
            </a:effectRef>
            <a:fontRef idx="minor">
              <a:schemeClr val="lt1"/>
            </a:fontRef>
          </p:style>
        </p:sp>
        <p:sp>
          <p:nvSpPr>
            <p:cNvPr id="23" name="22 Rectángulo"/>
            <p:cNvSpPr/>
            <p:nvPr/>
          </p:nvSpPr>
          <p:spPr>
            <a:xfrm>
              <a:off x="454189" y="3223226"/>
              <a:ext cx="5782238" cy="665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1278" tIns="0" rIns="221278" bIns="0" numCol="1" spcCol="1270" anchor="ctr" anchorCtr="0">
              <a:noAutofit/>
            </a:bodyPr>
            <a:lstStyle/>
            <a:p>
              <a:pPr lvl="0" algn="l" defTabSz="1111250">
                <a:lnSpc>
                  <a:spcPct val="90000"/>
                </a:lnSpc>
                <a:spcBef>
                  <a:spcPct val="0"/>
                </a:spcBef>
                <a:spcAft>
                  <a:spcPct val="35000"/>
                </a:spcAft>
              </a:pPr>
              <a:r>
                <a:rPr lang="es-MX" sz="2000" dirty="0" smtClean="0"/>
                <a:t>Reprogramación</a:t>
              </a:r>
              <a:endParaRPr lang="es-MX" sz="2000" kern="1200" dirty="0"/>
            </a:p>
          </p:txBody>
        </p:sp>
      </p:grpSp>
      <p:pic>
        <p:nvPicPr>
          <p:cNvPr id="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94147" y="2453994"/>
            <a:ext cx="2048247" cy="893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Rectángulo"/>
          <p:cNvSpPr/>
          <p:nvPr/>
        </p:nvSpPr>
        <p:spPr>
          <a:xfrm>
            <a:off x="3131841" y="1349945"/>
            <a:ext cx="2575833" cy="338554"/>
          </a:xfrm>
          <a:prstGeom prst="rect">
            <a:avLst/>
          </a:prstGeom>
          <a:noFill/>
        </p:spPr>
        <p:txBody>
          <a:bodyPr wrap="none" lIns="91440" tIns="45720" rIns="91440" bIns="45720">
            <a:spAutoFit/>
          </a:bodyPr>
          <a:lstStyle/>
          <a:p>
            <a:pPr algn="ctr"/>
            <a:r>
              <a:rPr lang="es-ES"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Vinculación para control</a:t>
            </a:r>
            <a:endParaRPr lang="es-ES"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24 Rectángulo"/>
          <p:cNvSpPr/>
          <p:nvPr/>
        </p:nvSpPr>
        <p:spPr>
          <a:xfrm>
            <a:off x="2266312" y="170815"/>
            <a:ext cx="6877688" cy="369332"/>
          </a:xfrm>
          <a:prstGeom prst="rect">
            <a:avLst/>
          </a:prstGeom>
        </p:spPr>
        <p:txBody>
          <a:bodyPr wrap="square">
            <a:spAutoFit/>
          </a:bodyPr>
          <a:lstStyle/>
          <a:p>
            <a:pPr lvl="0" defTabSz="1111250">
              <a:lnSpc>
                <a:spcPct val="90000"/>
              </a:lnSpc>
              <a:spcBef>
                <a:spcPct val="0"/>
              </a:spcBef>
              <a:spcAft>
                <a:spcPct val="35000"/>
              </a:spcAft>
            </a:pPr>
            <a:r>
              <a:rPr lang="es-MX" sz="2000" dirty="0" smtClean="0">
                <a:solidFill>
                  <a:schemeClr val="bg1"/>
                </a:solidFill>
              </a:rPr>
              <a:t>Control de movimientos</a:t>
            </a:r>
            <a:endParaRPr lang="es-MX" sz="2000" dirty="0">
              <a:solidFill>
                <a:schemeClr val="bg1"/>
              </a:solidFill>
            </a:endParaRPr>
          </a:p>
        </p:txBody>
      </p:sp>
    </p:spTree>
    <p:extLst>
      <p:ext uri="{BB962C8B-B14F-4D97-AF65-F5344CB8AC3E}">
        <p14:creationId xmlns:p14="http://schemas.microsoft.com/office/powerpoint/2010/main" xmlns="" val="1351805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 y="4383064"/>
            <a:ext cx="9143999"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MX" sz="1400" dirty="0" smtClean="0"/>
              <a:t>Esto </a:t>
            </a:r>
            <a:r>
              <a:rPr lang="es-MX" sz="1400" dirty="0"/>
              <a:t>permite establecer relación directa entre los recursos asignados, los recursos modificados y los recursos ejercidos con las metas logradas de los objetivos, dando como resultado una mayor disciplina en la orientación de los recursos.</a:t>
            </a:r>
          </a:p>
        </p:txBody>
      </p:sp>
      <p:pic>
        <p:nvPicPr>
          <p:cNvPr id="9"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0" y="748986"/>
            <a:ext cx="9143999" cy="3442014"/>
          </a:xfrm>
          <a:prstGeom prst="rect">
            <a:avLst/>
          </a:prstGeom>
          <a:ln>
            <a:solidFill>
              <a:srgbClr val="C00000"/>
            </a:solidFill>
          </a:ln>
        </p:spPr>
      </p:pic>
      <p:sp>
        <p:nvSpPr>
          <p:cNvPr id="8" name="7 Rectángulo"/>
          <p:cNvSpPr/>
          <p:nvPr/>
        </p:nvSpPr>
        <p:spPr>
          <a:xfrm>
            <a:off x="2155370" y="0"/>
            <a:ext cx="6988629" cy="590931"/>
          </a:xfrm>
          <a:prstGeom prst="rect">
            <a:avLst/>
          </a:prstGeom>
        </p:spPr>
        <p:txBody>
          <a:bodyPr wrap="square">
            <a:spAutoFit/>
          </a:bodyPr>
          <a:lstStyle/>
          <a:p>
            <a:pPr lvl="0" defTabSz="1111250">
              <a:lnSpc>
                <a:spcPct val="90000"/>
              </a:lnSpc>
              <a:spcBef>
                <a:spcPct val="0"/>
              </a:spcBef>
              <a:spcAft>
                <a:spcPct val="35000"/>
              </a:spcAft>
            </a:pPr>
            <a:r>
              <a:rPr lang="es-MX" dirty="0" smtClean="0">
                <a:solidFill>
                  <a:schemeClr val="bg1"/>
                </a:solidFill>
              </a:rPr>
              <a:t>Movimiento presupuestal con solicitud de reprogramación de metas</a:t>
            </a:r>
            <a:endParaRPr lang="es-MX" dirty="0">
              <a:solidFill>
                <a:schemeClr val="bg1"/>
              </a:solidFill>
            </a:endParaRPr>
          </a:p>
        </p:txBody>
      </p:sp>
    </p:spTree>
    <p:extLst>
      <p:ext uri="{BB962C8B-B14F-4D97-AF65-F5344CB8AC3E}">
        <p14:creationId xmlns:p14="http://schemas.microsoft.com/office/powerpoint/2010/main" xmlns="" val="1683534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80946" y="814040"/>
            <a:ext cx="7917366" cy="4145188"/>
          </a:xfrm>
          <a:prstGeom prst="rect">
            <a:avLst/>
          </a:prstGeom>
        </p:spPr>
      </p:pic>
      <p:sp>
        <p:nvSpPr>
          <p:cNvPr id="6" name="5 Rectángulo"/>
          <p:cNvSpPr/>
          <p:nvPr/>
        </p:nvSpPr>
        <p:spPr>
          <a:xfrm>
            <a:off x="2141034" y="258202"/>
            <a:ext cx="7002965" cy="369332"/>
          </a:xfrm>
          <a:prstGeom prst="rect">
            <a:avLst/>
          </a:prstGeom>
        </p:spPr>
        <p:txBody>
          <a:bodyPr wrap="square">
            <a:spAutoFit/>
          </a:bodyPr>
          <a:lstStyle/>
          <a:p>
            <a:pPr algn="ctr"/>
            <a:r>
              <a:rPr lang="es-MX" b="1" dirty="0" smtClean="0">
                <a:solidFill>
                  <a:schemeClr val="bg1"/>
                </a:solidFill>
              </a:rPr>
              <a:t>En conclusión con las actividades implementadas</a:t>
            </a:r>
            <a:endParaRPr lang="es-MX" b="1" dirty="0">
              <a:solidFill>
                <a:schemeClr val="bg1"/>
              </a:solidFill>
            </a:endParaRPr>
          </a:p>
        </p:txBody>
      </p:sp>
    </p:spTree>
    <p:extLst>
      <p:ext uri="{BB962C8B-B14F-4D97-AF65-F5344CB8AC3E}">
        <p14:creationId xmlns:p14="http://schemas.microsoft.com/office/powerpoint/2010/main" xmlns="" val="1503355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ES_tradnl" smtClean="0"/>
              <a:t>Aquí va el nombre de la ponencia entrar al padrón de diapositiva para cambiar</a:t>
            </a:r>
            <a:endParaRPr lang="es-ES" dirty="0"/>
          </a:p>
        </p:txBody>
      </p:sp>
      <p:sp>
        <p:nvSpPr>
          <p:cNvPr id="5" name="Marcador de número de diapositiva 4"/>
          <p:cNvSpPr>
            <a:spLocks noGrp="1"/>
          </p:cNvSpPr>
          <p:nvPr>
            <p:ph type="sldNum" sz="quarter" idx="12"/>
          </p:nvPr>
        </p:nvSpPr>
        <p:spPr/>
        <p:txBody>
          <a:bodyPr/>
          <a:lstStyle/>
          <a:p>
            <a:fld id="{6FA07E81-0E39-814A-9B61-69349160A62E}" type="slidenum">
              <a:rPr lang="es-ES" smtClean="0"/>
              <a:pPr/>
              <a:t>16</a:t>
            </a:fld>
            <a:endParaRPr lang="es-ES" dirty="0"/>
          </a:p>
        </p:txBody>
      </p:sp>
      <p:pic>
        <p:nvPicPr>
          <p:cNvPr id="11" name="Picture 3"/>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1671948" y="1127203"/>
            <a:ext cx="5780372" cy="36587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l="12586" t="35865" r="13671" b="35220"/>
          <a:stretch/>
        </p:blipFill>
        <p:spPr bwMode="auto">
          <a:xfrm>
            <a:off x="1828575" y="228955"/>
            <a:ext cx="5543495" cy="898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5"/>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4915" t="11402" r="6575" b="9836"/>
          <a:stretch/>
        </p:blipFill>
        <p:spPr bwMode="auto">
          <a:xfrm>
            <a:off x="7238665" y="1844005"/>
            <a:ext cx="1363415" cy="7263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13 Paralelogramo"/>
          <p:cNvSpPr/>
          <p:nvPr/>
        </p:nvSpPr>
        <p:spPr>
          <a:xfrm>
            <a:off x="7088573" y="1127203"/>
            <a:ext cx="1800200" cy="336419"/>
          </a:xfrm>
          <a:prstGeom prst="parallelogram">
            <a:avLst/>
          </a:prstGeom>
          <a:solidFill>
            <a:srgbClr val="1BB0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t>Metodología del Marco Lógico</a:t>
            </a:r>
            <a:endParaRPr lang="es-MX" sz="1000" dirty="0"/>
          </a:p>
        </p:txBody>
      </p:sp>
      <p:pic>
        <p:nvPicPr>
          <p:cNvPr id="15"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91159" y="3463415"/>
            <a:ext cx="1624240" cy="4933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15 Paralelogramo"/>
          <p:cNvSpPr/>
          <p:nvPr/>
        </p:nvSpPr>
        <p:spPr>
          <a:xfrm>
            <a:off x="7020272" y="2738206"/>
            <a:ext cx="1800200" cy="408489"/>
          </a:xfrm>
          <a:prstGeom prst="parallelogram">
            <a:avLst/>
          </a:prstGeom>
          <a:solidFill>
            <a:srgbClr val="5BF3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rPr>
              <a:t>Costeo presupuestal y calendarización</a:t>
            </a:r>
            <a:endParaRPr lang="es-MX" sz="900" dirty="0">
              <a:solidFill>
                <a:schemeClr val="tx1"/>
              </a:solidFill>
            </a:endParaRPr>
          </a:p>
        </p:txBody>
      </p:sp>
      <p:sp>
        <p:nvSpPr>
          <p:cNvPr id="17" name="16 Paralelogramo"/>
          <p:cNvSpPr/>
          <p:nvPr/>
        </p:nvSpPr>
        <p:spPr>
          <a:xfrm>
            <a:off x="5940152" y="4215587"/>
            <a:ext cx="1800200" cy="255712"/>
          </a:xfrm>
          <a:prstGeom prst="parallelogram">
            <a:avLst/>
          </a:prstGeom>
          <a:solidFill>
            <a:srgbClr val="A1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solidFill>
                  <a:schemeClr val="tx1"/>
                </a:solidFill>
              </a:rPr>
              <a:t>Reprogramación de Objetivos y Metas</a:t>
            </a:r>
            <a:endParaRPr lang="es-MX" sz="900" dirty="0">
              <a:solidFill>
                <a:schemeClr val="tx1"/>
              </a:solidFill>
            </a:endParaRPr>
          </a:p>
        </p:txBody>
      </p:sp>
      <p:pic>
        <p:nvPicPr>
          <p:cNvPr id="18" name="Picture 4" descr="Resultado de imagen para transferencia de recursos dibujo"/>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42598"/>
          <a:stretch/>
        </p:blipFill>
        <p:spPr bwMode="auto">
          <a:xfrm>
            <a:off x="5817523" y="4718066"/>
            <a:ext cx="1954472" cy="379446"/>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18 Flecha curvada hacia arriba"/>
          <p:cNvSpPr/>
          <p:nvPr/>
        </p:nvSpPr>
        <p:spPr>
          <a:xfrm>
            <a:off x="6513974" y="4812218"/>
            <a:ext cx="1154370" cy="20909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2"/>
              </a:solidFill>
            </a:endParaRPr>
          </a:p>
        </p:txBody>
      </p:sp>
      <p:pic>
        <p:nvPicPr>
          <p:cNvPr id="20" name="Picture 6" descr="https://puserscontentstorage.blob.core.windows.net/userimages/9d8e8764-d76f-4884-845c-1e0bb235c516/96c2aaa1-ef3d-43cf-9ac8-6fbc87b39467image33.jpe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272145" y="4487227"/>
            <a:ext cx="180020" cy="12348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6" descr="https://puserscontentstorage.blob.core.windows.net/userimages/9d8e8764-d76f-4884-845c-1e0bb235c516/96c2aaa1-ef3d-43cf-9ac8-6fbc87b39467image33.jpe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96336" y="4487227"/>
            <a:ext cx="180020" cy="123488"/>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8" descr="http://mexcigehi.com/sitio/wp-content/uploads/2014/01/icon_10470.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430968" y="4517772"/>
            <a:ext cx="232517" cy="106207"/>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8" descr="http://mexcigehi.com/sitio/wp-content/uploads/2014/01/icon_10470.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764601" y="4486839"/>
            <a:ext cx="232517" cy="106207"/>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11" descr="https://openclipart.org/image/2400px/svg_to_png/194298/cyberscooty-plus-minus.pn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50000" t="5469"/>
          <a:stretch/>
        </p:blipFill>
        <p:spPr bwMode="auto">
          <a:xfrm>
            <a:off x="6012160" y="4509471"/>
            <a:ext cx="254394" cy="93277"/>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11" descr="https://openclipart.org/image/2400px/svg_to_png/194298/cyberscooty-plus-minus.pn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r="55922"/>
          <a:stretch/>
        </p:blipFill>
        <p:spPr bwMode="auto">
          <a:xfrm>
            <a:off x="7372070" y="4471299"/>
            <a:ext cx="224266" cy="98673"/>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1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36704" y="3303196"/>
            <a:ext cx="1567246" cy="653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26 Paralelogramo"/>
          <p:cNvSpPr/>
          <p:nvPr/>
        </p:nvSpPr>
        <p:spPr>
          <a:xfrm>
            <a:off x="35496" y="2738206"/>
            <a:ext cx="1800200" cy="319598"/>
          </a:xfrm>
          <a:prstGeom prst="parallelogram">
            <a:avLst/>
          </a:prstGeom>
          <a:solidFill>
            <a:srgbClr val="EACF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smtClean="0">
                <a:solidFill>
                  <a:schemeClr val="tx1"/>
                </a:solidFill>
              </a:rPr>
              <a:t>Plan Anual de Evaluación y Diagnósticos</a:t>
            </a:r>
            <a:endParaRPr lang="es-MX" sz="800" dirty="0">
              <a:solidFill>
                <a:schemeClr val="tx1"/>
              </a:solidFill>
            </a:endParaRPr>
          </a:p>
        </p:txBody>
      </p:sp>
      <p:pic>
        <p:nvPicPr>
          <p:cNvPr id="28" name="Picture 13"/>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l="26165" t="5473" r="7083"/>
          <a:stretch/>
        </p:blipFill>
        <p:spPr bwMode="auto">
          <a:xfrm>
            <a:off x="1021260" y="4733501"/>
            <a:ext cx="1498512" cy="322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28 Paralelogramo"/>
          <p:cNvSpPr/>
          <p:nvPr/>
        </p:nvSpPr>
        <p:spPr>
          <a:xfrm>
            <a:off x="870416" y="4215587"/>
            <a:ext cx="1800200" cy="311331"/>
          </a:xfrm>
          <a:prstGeom prst="parallelogram">
            <a:avLst/>
          </a:prstGeom>
          <a:solidFill>
            <a:srgbClr val="F0DE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solidFill>
                  <a:schemeClr val="tx1"/>
                </a:solidFill>
              </a:rPr>
              <a:t>Seguimiento a las metas de </a:t>
            </a:r>
            <a:r>
              <a:rPr lang="es-MX" sz="900" dirty="0" err="1" smtClean="0">
                <a:solidFill>
                  <a:schemeClr val="tx1"/>
                </a:solidFill>
              </a:rPr>
              <a:t>MIRs</a:t>
            </a:r>
            <a:r>
              <a:rPr lang="es-MX" sz="900" dirty="0" smtClean="0">
                <a:solidFill>
                  <a:schemeClr val="tx1"/>
                </a:solidFill>
              </a:rPr>
              <a:t> y </a:t>
            </a:r>
            <a:r>
              <a:rPr lang="es-MX" sz="900" dirty="0" err="1" smtClean="0">
                <a:solidFill>
                  <a:schemeClr val="tx1"/>
                </a:solidFill>
              </a:rPr>
              <a:t>POAs</a:t>
            </a:r>
            <a:endParaRPr lang="es-MX" sz="900" dirty="0">
              <a:solidFill>
                <a:schemeClr val="tx1"/>
              </a:solidFill>
            </a:endParaRPr>
          </a:p>
        </p:txBody>
      </p:sp>
      <p:pic>
        <p:nvPicPr>
          <p:cNvPr id="30" name="Picture 5" descr="Resultado de imagen para  gobierno comunicación social chihuahua"/>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l="15891" t="22301" r="13980" b="38849"/>
          <a:stretch/>
        </p:blipFill>
        <p:spPr bwMode="auto">
          <a:xfrm>
            <a:off x="435052" y="1722200"/>
            <a:ext cx="1561467" cy="478393"/>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30 Imagen"/>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3610044" y="2738206"/>
            <a:ext cx="1466013" cy="624195"/>
          </a:xfrm>
          <a:prstGeom prst="rect">
            <a:avLst/>
          </a:prstGeom>
        </p:spPr>
      </p:pic>
      <p:sp>
        <p:nvSpPr>
          <p:cNvPr id="32" name="31 Paralelogramo"/>
          <p:cNvSpPr/>
          <p:nvPr/>
        </p:nvSpPr>
        <p:spPr>
          <a:xfrm>
            <a:off x="315686" y="1127203"/>
            <a:ext cx="1800200" cy="477930"/>
          </a:xfrm>
          <a:prstGeom prst="parallelogram">
            <a:avLst/>
          </a:prstGeom>
          <a:solidFill>
            <a:srgbClr val="EACF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smtClean="0">
                <a:solidFill>
                  <a:schemeClr val="tx1"/>
                </a:solidFill>
              </a:rPr>
              <a:t>Publicación de información de todo el Ciclo Presupuestal</a:t>
            </a:r>
            <a:endParaRPr lang="es-MX" sz="800" dirty="0">
              <a:solidFill>
                <a:schemeClr val="tx1"/>
              </a:solidFill>
            </a:endParaRPr>
          </a:p>
        </p:txBody>
      </p:sp>
      <p:sp>
        <p:nvSpPr>
          <p:cNvPr id="33" name="32 Rectángulo"/>
          <p:cNvSpPr/>
          <p:nvPr/>
        </p:nvSpPr>
        <p:spPr>
          <a:xfrm>
            <a:off x="3238182" y="3208843"/>
            <a:ext cx="2269922" cy="276999"/>
          </a:xfrm>
          <a:prstGeom prst="rect">
            <a:avLst/>
          </a:prstGeom>
          <a:noFill/>
        </p:spPr>
        <p:txBody>
          <a:bodyPr wrap="square" lIns="91440" tIns="45720" rIns="91440" bIns="45720">
            <a:spAutoFit/>
          </a:bodyPr>
          <a:lstStyle/>
          <a:p>
            <a:pPr algn="ctr"/>
            <a:r>
              <a:rPr lang="es-ES"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Chihuahua</a:t>
            </a:r>
            <a:endParaRPr lang="es-ES" sz="1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4" name="33 Paralelogramo"/>
          <p:cNvSpPr/>
          <p:nvPr/>
        </p:nvSpPr>
        <p:spPr>
          <a:xfrm>
            <a:off x="1996520" y="66004"/>
            <a:ext cx="4798240" cy="162951"/>
          </a:xfrm>
          <a:prstGeom prst="parallelogram">
            <a:avLst/>
          </a:prstGeom>
          <a:solidFill>
            <a:srgbClr val="035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t>Planes de Desarrollo y  Programas  Sectoriales</a:t>
            </a:r>
            <a:endParaRPr lang="es-MX" sz="1000" dirty="0"/>
          </a:p>
        </p:txBody>
      </p:sp>
      <p:pic>
        <p:nvPicPr>
          <p:cNvPr id="35" name="34 Imagen"/>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3944665" y="2200594"/>
            <a:ext cx="796768" cy="235950"/>
          </a:xfrm>
          <a:prstGeom prst="rect">
            <a:avLst/>
          </a:prstGeom>
        </p:spPr>
      </p:pic>
      <p:sp>
        <p:nvSpPr>
          <p:cNvPr id="36" name="35 Flecha circular"/>
          <p:cNvSpPr/>
          <p:nvPr/>
        </p:nvSpPr>
        <p:spPr>
          <a:xfrm rot="5814577">
            <a:off x="4151745" y="2330491"/>
            <a:ext cx="884119" cy="1618984"/>
          </a:xfrm>
          <a:prstGeom prst="circularArrow">
            <a:avLst>
              <a:gd name="adj1" fmla="val 0"/>
              <a:gd name="adj2" fmla="val 991094"/>
              <a:gd name="adj3" fmla="val 18088195"/>
              <a:gd name="adj4" fmla="val 10737315"/>
              <a:gd name="adj5" fmla="val 11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36 Flecha circular"/>
          <p:cNvSpPr/>
          <p:nvPr/>
        </p:nvSpPr>
        <p:spPr>
          <a:xfrm rot="15230311">
            <a:off x="3743642" y="2410818"/>
            <a:ext cx="884119" cy="1618984"/>
          </a:xfrm>
          <a:prstGeom prst="circularArrow">
            <a:avLst>
              <a:gd name="adj1" fmla="val 0"/>
              <a:gd name="adj2" fmla="val 991094"/>
              <a:gd name="adj3" fmla="val 18088195"/>
              <a:gd name="adj4" fmla="val 10737315"/>
              <a:gd name="adj5" fmla="val 11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 xmlns:p14="http://schemas.microsoft.com/office/powerpoint/2010/main" val="118249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6FA07E81-0E39-814A-9B61-69349160A62E}" type="slidenum">
              <a:rPr lang="es-ES" smtClean="0"/>
              <a:pPr/>
              <a:t>17</a:t>
            </a:fld>
            <a:endParaRPr lang="es-ES"/>
          </a:p>
        </p:txBody>
      </p:sp>
      <p:sp>
        <p:nvSpPr>
          <p:cNvPr id="5" name="4 Rectángulo redondeado"/>
          <p:cNvSpPr/>
          <p:nvPr/>
        </p:nvSpPr>
        <p:spPr>
          <a:xfrm>
            <a:off x="395536" y="897564"/>
            <a:ext cx="3240360" cy="3328748"/>
          </a:xfrm>
          <a:prstGeom prst="roundRect">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6237" y="1759922"/>
            <a:ext cx="1573234" cy="1191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Redondear rectángulo de esquina diagonal"/>
          <p:cNvSpPr/>
          <p:nvPr/>
        </p:nvSpPr>
        <p:spPr>
          <a:xfrm>
            <a:off x="539553" y="195487"/>
            <a:ext cx="3519839" cy="460370"/>
          </a:xfrm>
          <a:prstGeom prst="round2DiagRect">
            <a:avLst/>
          </a:prstGeom>
          <a:solidFill>
            <a:srgbClr val="035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t>Resultados</a:t>
            </a:r>
            <a:endParaRPr lang="es-MX" b="1" dirty="0"/>
          </a:p>
        </p:txBody>
      </p:sp>
      <p:sp>
        <p:nvSpPr>
          <p:cNvPr id="8" name="2 Marcador de contenido"/>
          <p:cNvSpPr txBox="1">
            <a:spLocks/>
          </p:cNvSpPr>
          <p:nvPr/>
        </p:nvSpPr>
        <p:spPr>
          <a:xfrm>
            <a:off x="2734762" y="1037063"/>
            <a:ext cx="5112568" cy="3021982"/>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a:noAutofit/>
          </a:bodyPr>
          <a:lstStyle/>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s-MX" sz="1500" b="0" i="0" u="none" strike="noStrike" kern="1200" cap="none" spc="0" normalizeH="0" baseline="0" noProof="0" dirty="0" smtClean="0">
                <a:ln>
                  <a:noFill/>
                </a:ln>
                <a:solidFill>
                  <a:schemeClr val="lt1"/>
                </a:solidFill>
                <a:effectLst/>
                <a:uLnTx/>
                <a:uFillTx/>
                <a:latin typeface="+mn-lt"/>
                <a:ea typeface="+mn-ea"/>
                <a:cs typeface="+mn-cs"/>
              </a:rPr>
              <a:t>El avance en la elaboración del Presupuesto en base a Resultados en el Estado de Chihuahua se logró a partir de la armonización y de una visión de conjunto entre los involucrados en cada fase del ciclo presupuestario, por ello se desarrollaron los instrumentos técnicos y normativos que permiten la aplicación práctica y el manejo de un lenguaje común, que ha ayudado al entendimiento y la discusión sobre las metas de los objetivos planteados por los operadores de los programas presupuestarios y sus recursos asignados, considerando en todo momento que los bienes y servicios producto de la operación generan valor público.  </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987" t="10548" r="60033" b="75021"/>
          <a:stretch/>
        </p:blipFill>
        <p:spPr bwMode="auto">
          <a:xfrm>
            <a:off x="211874" y="4461037"/>
            <a:ext cx="3024336" cy="5039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9 Rectángulo"/>
          <p:cNvSpPr/>
          <p:nvPr/>
        </p:nvSpPr>
        <p:spPr>
          <a:xfrm>
            <a:off x="4059392" y="4226312"/>
            <a:ext cx="4572000" cy="738664"/>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endParaRPr lang="es-MX" sz="1400" dirty="0" smtClean="0">
              <a:hlinkClick r:id="rId4"/>
            </a:endParaRPr>
          </a:p>
          <a:p>
            <a:r>
              <a:rPr lang="es-MX" sz="1400" dirty="0" smtClean="0">
                <a:hlinkClick r:id="rId4"/>
              </a:rPr>
              <a:t>http</a:t>
            </a:r>
            <a:r>
              <a:rPr lang="es-MX" sz="1400" dirty="0">
                <a:hlinkClick r:id="rId4"/>
              </a:rPr>
              <a:t>://</a:t>
            </a:r>
            <a:r>
              <a:rPr lang="es-MX" sz="1400" dirty="0" smtClean="0">
                <a:hlinkClick r:id="rId4"/>
              </a:rPr>
              <a:t>www.logroschihuahua2010-2016.com/index.html</a:t>
            </a:r>
            <a:endParaRPr lang="es-MX" sz="1400" dirty="0" smtClean="0"/>
          </a:p>
          <a:p>
            <a:endParaRPr lang="es-MX" sz="1400" dirty="0"/>
          </a:p>
        </p:txBody>
      </p:sp>
      <p:pic>
        <p:nvPicPr>
          <p:cNvPr id="11" name="Imagen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035644" y="168483"/>
            <a:ext cx="1944216" cy="7290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Gráfico"/>
          <p:cNvGraphicFramePr>
            <a:graphicFrameLocks noGrp="1"/>
          </p:cNvGraphicFramePr>
          <p:nvPr>
            <p:ph idx="1"/>
            <p:extLst>
              <p:ext uri="{D42A27DB-BD31-4B8C-83A1-F6EECF244321}">
                <p14:modId xmlns:p14="http://schemas.microsoft.com/office/powerpoint/2010/main" xmlns="" val="3499489186"/>
              </p:ext>
            </p:extLst>
          </p:nvPr>
        </p:nvGraphicFramePr>
        <p:xfrm>
          <a:off x="223024" y="1014761"/>
          <a:ext cx="7743696" cy="3858322"/>
        </p:xfrm>
        <a:graphic>
          <a:graphicData uri="http://schemas.openxmlformats.org/drawingml/2006/chart">
            <c:chart xmlns:c="http://schemas.openxmlformats.org/drawingml/2006/chart" xmlns:r="http://schemas.openxmlformats.org/officeDocument/2006/relationships" r:id="rId2"/>
          </a:graphicData>
        </a:graphic>
      </p:graphicFrame>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752937"/>
            <a:ext cx="1218760" cy="92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Elipse"/>
          <p:cNvSpPr/>
          <p:nvPr/>
        </p:nvSpPr>
        <p:spPr>
          <a:xfrm>
            <a:off x="5364088" y="3003798"/>
            <a:ext cx="2520280" cy="594066"/>
          </a:xfrm>
          <a:prstGeom prst="ellipse">
            <a:avLst/>
          </a:prstGeom>
          <a:solidFill>
            <a:srgbClr val="00A4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Avanzamos </a:t>
            </a:r>
            <a:r>
              <a:rPr lang="es-MX" sz="2800" b="1" dirty="0" smtClean="0"/>
              <a:t>16</a:t>
            </a:r>
            <a:r>
              <a:rPr lang="es-MX" dirty="0" smtClean="0"/>
              <a:t> posiciones</a:t>
            </a:r>
            <a:endParaRPr lang="es-MX" dirty="0"/>
          </a:p>
        </p:txBody>
      </p:sp>
      <p:sp>
        <p:nvSpPr>
          <p:cNvPr id="7" name="6 Rectángulo"/>
          <p:cNvSpPr/>
          <p:nvPr/>
        </p:nvSpPr>
        <p:spPr>
          <a:xfrm>
            <a:off x="2141034" y="184666"/>
            <a:ext cx="7002966" cy="369332"/>
          </a:xfrm>
          <a:prstGeom prst="rect">
            <a:avLst/>
          </a:prstGeom>
        </p:spPr>
        <p:txBody>
          <a:bodyPr wrap="square">
            <a:spAutoFit/>
          </a:bodyPr>
          <a:lstStyle/>
          <a:p>
            <a:pPr algn="ctr"/>
            <a:r>
              <a:rPr lang="es-MX" b="1" dirty="0" smtClean="0">
                <a:solidFill>
                  <a:schemeClr val="bg1"/>
                </a:solidFill>
              </a:rPr>
              <a:t>Diagnóstico de implementación del </a:t>
            </a:r>
            <a:r>
              <a:rPr lang="es-MX" b="1" dirty="0" err="1" smtClean="0">
                <a:solidFill>
                  <a:schemeClr val="bg1"/>
                </a:solidFill>
              </a:rPr>
              <a:t>PbR</a:t>
            </a:r>
            <a:r>
              <a:rPr lang="es-MX" b="1" dirty="0" smtClean="0">
                <a:solidFill>
                  <a:schemeClr val="bg1"/>
                </a:solidFill>
              </a:rPr>
              <a:t> / SED a nivel nacional </a:t>
            </a:r>
            <a:endParaRPr lang="es-MX" sz="1100" b="1" dirty="0">
              <a:solidFill>
                <a:schemeClr val="bg1"/>
              </a:solidFill>
            </a:endParaRPr>
          </a:p>
        </p:txBody>
      </p:sp>
    </p:spTree>
    <p:extLst>
      <p:ext uri="{BB962C8B-B14F-4D97-AF65-F5344CB8AC3E}">
        <p14:creationId xmlns:p14="http://schemas.microsoft.com/office/powerpoint/2010/main" xmlns="" val="907488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6FA07E81-0E39-814A-9B61-69349160A62E}" type="slidenum">
              <a:rPr lang="es-ES" smtClean="0"/>
              <a:pPr/>
              <a:t>19</a:t>
            </a:fld>
            <a:endParaRPr lang="es-ES"/>
          </a:p>
        </p:txBody>
      </p:sp>
      <p:sp>
        <p:nvSpPr>
          <p:cNvPr id="5" name="4 Redondear rectángulo de esquina diagonal"/>
          <p:cNvSpPr/>
          <p:nvPr/>
        </p:nvSpPr>
        <p:spPr>
          <a:xfrm>
            <a:off x="275940" y="1329612"/>
            <a:ext cx="3259360" cy="900632"/>
          </a:xfrm>
          <a:prstGeom prst="round2DiagRect">
            <a:avLst/>
          </a:prstGeom>
          <a:solidFill>
            <a:srgbClr val="035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t>Índice de transparencia y disponibilidad de la información fiscal 2016</a:t>
            </a:r>
            <a:endParaRPr lang="es-MX" sz="1200" b="1"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2613355"/>
            <a:ext cx="1147961" cy="846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7905" y="141479"/>
            <a:ext cx="5201369" cy="4723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7 Redondear rectángulo de esquina diagonal"/>
          <p:cNvSpPr/>
          <p:nvPr/>
        </p:nvSpPr>
        <p:spPr>
          <a:xfrm>
            <a:off x="4499992" y="1059582"/>
            <a:ext cx="3960440" cy="162018"/>
          </a:xfrm>
          <a:prstGeom prst="round2Diag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MX"/>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511277" y="1962615"/>
            <a:ext cx="7862256" cy="1454913"/>
          </a:xfrm>
        </p:spPr>
        <p:txBody>
          <a:bodyPr>
            <a:normAutofit fontScale="90000"/>
          </a:bodyPr>
          <a:lstStyle/>
          <a:p>
            <a:r>
              <a:rPr lang="es-MX" dirty="0" smtClean="0"/>
              <a:t>Avances en la implementación de una gestión pública para resultados en el Estado de Chihuahua</a:t>
            </a:r>
            <a:endParaRPr lang="es-ES" dirty="0"/>
          </a:p>
        </p:txBody>
      </p:sp>
      <p:sp>
        <p:nvSpPr>
          <p:cNvPr id="7" name="Subtítulo 6"/>
          <p:cNvSpPr>
            <a:spLocks noGrp="1"/>
          </p:cNvSpPr>
          <p:nvPr>
            <p:ph type="subTitle" idx="1"/>
          </p:nvPr>
        </p:nvSpPr>
        <p:spPr>
          <a:xfrm>
            <a:off x="511277" y="3733903"/>
            <a:ext cx="7862255" cy="483624"/>
          </a:xfrm>
        </p:spPr>
        <p:txBody>
          <a:bodyPr>
            <a:normAutofit lnSpcReduction="10000"/>
          </a:bodyPr>
          <a:lstStyle/>
          <a:p>
            <a:r>
              <a:rPr lang="es-MX" dirty="0" err="1" smtClean="0"/>
              <a:t>Habid</a:t>
            </a:r>
            <a:r>
              <a:rPr lang="es-MX" dirty="0" smtClean="0"/>
              <a:t> Alejandro Narváez Ibarra</a:t>
            </a:r>
            <a:endParaRPr lang="es-ES" dirty="0"/>
          </a:p>
        </p:txBody>
      </p:sp>
    </p:spTree>
    <p:extLst>
      <p:ext uri="{BB962C8B-B14F-4D97-AF65-F5344CB8AC3E}">
        <p14:creationId xmlns="" xmlns:p14="http://schemas.microsoft.com/office/powerpoint/2010/main" val="2688126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6FA07E81-0E39-814A-9B61-69349160A62E}" type="slidenum">
              <a:rPr lang="es-ES" smtClean="0"/>
              <a:pPr/>
              <a:t>20</a:t>
            </a:fld>
            <a:endParaRPr lang="es-ES"/>
          </a:p>
        </p:txBody>
      </p:sp>
      <p:pic>
        <p:nvPicPr>
          <p:cNvPr id="5" name="Picture 4" descr="http://dexpierta.com/wp-content/uploads/2014/06/gracias_tecnologic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1472" y="573528"/>
            <a:ext cx="4322737" cy="291638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26420" y="3327834"/>
            <a:ext cx="4438069" cy="1776492"/>
          </a:xfrm>
          <a:prstGeom prst="rect">
            <a:avLst/>
          </a:prstGeom>
        </p:spPr>
      </p:pic>
      <p:sp>
        <p:nvSpPr>
          <p:cNvPr id="7" name="6 CuadroTexto"/>
          <p:cNvSpPr txBox="1"/>
          <p:nvPr/>
        </p:nvSpPr>
        <p:spPr>
          <a:xfrm>
            <a:off x="251520" y="134897"/>
            <a:ext cx="2607102" cy="707886"/>
          </a:xfrm>
          <a:prstGeom prst="rect">
            <a:avLst/>
          </a:prstGeom>
          <a:noFill/>
        </p:spPr>
        <p:txBody>
          <a:bodyPr wrap="square" rtlCol="0">
            <a:spAutoFit/>
          </a:bodyPr>
          <a:lstStyle/>
          <a:p>
            <a:r>
              <a:rPr lang="es-MX" sz="2000" dirty="0" smtClean="0">
                <a:latin typeface="Gill Sans MT Condensed" panose="020B0506020104020203" pitchFamily="34" charset="0"/>
              </a:rPr>
              <a:t>Secretaría de Hacienda</a:t>
            </a:r>
          </a:p>
          <a:p>
            <a:r>
              <a:rPr lang="es-MX" sz="2000" dirty="0" smtClean="0">
                <a:latin typeface="Gill Sans MT Condensed" panose="020B0506020104020203" pitchFamily="34" charset="0"/>
              </a:rPr>
              <a:t>Coordinación de PbR/SED</a:t>
            </a:r>
          </a:p>
        </p:txBody>
      </p:sp>
      <p:pic>
        <p:nvPicPr>
          <p:cNvPr id="8" name="7 Imagen"/>
          <p:cNvPicPr>
            <a:picLocks noChangeAspect="1"/>
          </p:cNvPicPr>
          <p:nvPr/>
        </p:nvPicPr>
        <p:blipFill rotWithShape="1">
          <a:blip r:embed="rId4" cstate="print">
            <a:extLst>
              <a:ext uri="{28A0092B-C50C-407E-A947-70E740481C1C}">
                <a14:useLocalDpi xmlns:a14="http://schemas.microsoft.com/office/drawing/2010/main" xmlns="" val="0"/>
              </a:ext>
            </a:extLst>
          </a:blip>
          <a:srcRect l="85050"/>
          <a:stretch/>
        </p:blipFill>
        <p:spPr>
          <a:xfrm>
            <a:off x="107504" y="97098"/>
            <a:ext cx="127263" cy="63844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1942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20538"/>
            <a:ext cx="6660233" cy="3746381"/>
          </a:xfrm>
          <a:prstGeom prst="rect">
            <a:avLst/>
          </a:prstGeom>
        </p:spPr>
      </p:pic>
      <p:pic>
        <p:nvPicPr>
          <p:cNvPr id="6" name="0 Imagen"/>
          <p:cNvPicPr/>
          <p:nvPr/>
        </p:nvPicPr>
        <p:blipFill rotWithShape="1">
          <a:blip r:embed="rId3" cstate="print">
            <a:extLst>
              <a:ext uri="{28A0092B-C50C-407E-A947-70E740481C1C}">
                <a14:useLocalDpi xmlns:a14="http://schemas.microsoft.com/office/drawing/2010/main" xmlns="" val="0"/>
              </a:ext>
            </a:extLst>
          </a:blip>
          <a:srcRect t="-2844" b="-11947"/>
          <a:stretch/>
        </p:blipFill>
        <p:spPr bwMode="auto">
          <a:xfrm>
            <a:off x="7239407" y="80334"/>
            <a:ext cx="1296144" cy="1534183"/>
          </a:xfrm>
          <a:prstGeom prst="rect">
            <a:avLst/>
          </a:prstGeom>
          <a:ln>
            <a:noFill/>
          </a:ln>
          <a:extLst>
            <a:ext uri="{53640926-AAD7-44D8-BBD7-CCE9431645EC}">
              <a14:shadowObscured xmlns:a14="http://schemas.microsoft.com/office/drawing/2010/main" xmlns=""/>
            </a:ext>
          </a:extLst>
        </p:spPr>
      </p:pic>
      <p:sp>
        <p:nvSpPr>
          <p:cNvPr id="8" name="7 CuadroTexto"/>
          <p:cNvSpPr txBox="1"/>
          <p:nvPr/>
        </p:nvSpPr>
        <p:spPr>
          <a:xfrm>
            <a:off x="-9736" y="3867894"/>
            <a:ext cx="8974224" cy="1323439"/>
          </a:xfrm>
          <a:prstGeom prst="rect">
            <a:avLst/>
          </a:prstGeom>
          <a:solidFill>
            <a:schemeClr val="bg1">
              <a:lumMod val="95000"/>
            </a:schemeClr>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4000" b="1" spc="50" dirty="0" smtClean="0">
                <a:ln w="57150"/>
                <a:solidFill>
                  <a:srgbClr val="C00000"/>
                </a:solidFill>
                <a:effectLst>
                  <a:outerShdw blurRad="76200" dist="50800" dir="5400000" algn="tl" rotWithShape="0">
                    <a:srgbClr val="000000">
                      <a:alpha val="65000"/>
                    </a:srgbClr>
                  </a:outerShdw>
                </a:effectLst>
                <a:latin typeface="Tw Cen MT Condensed Extra Bold" panose="020B0803020202020204" pitchFamily="34" charset="0"/>
              </a:rPr>
              <a:t>Avances en la implementación de una </a:t>
            </a:r>
            <a:r>
              <a:rPr lang="x-none" sz="4000" b="1" spc="50" smtClean="0">
                <a:ln w="57150"/>
                <a:solidFill>
                  <a:srgbClr val="C00000"/>
                </a:solidFill>
                <a:effectLst>
                  <a:outerShdw blurRad="76200" dist="50800" dir="5400000" algn="tl" rotWithShape="0">
                    <a:srgbClr val="000000">
                      <a:alpha val="65000"/>
                    </a:srgbClr>
                  </a:outerShdw>
                </a:effectLst>
                <a:latin typeface="Tw Cen MT Condensed Extra Bold" panose="020B0803020202020204" pitchFamily="34" charset="0"/>
              </a:rPr>
              <a:t>Gestión para Resultados</a:t>
            </a:r>
            <a:r>
              <a:rPr lang="es-MX" sz="4000" b="1" spc="50" dirty="0" smtClean="0">
                <a:ln w="57150"/>
                <a:solidFill>
                  <a:srgbClr val="C00000"/>
                </a:solidFill>
                <a:effectLst>
                  <a:outerShdw blurRad="76200" dist="50800" dir="5400000" algn="tl" rotWithShape="0">
                    <a:srgbClr val="000000">
                      <a:alpha val="65000"/>
                    </a:srgbClr>
                  </a:outerShdw>
                </a:effectLst>
                <a:latin typeface="Tw Cen MT Condensed Extra Bold" panose="020B0803020202020204" pitchFamily="34" charset="0"/>
              </a:rPr>
              <a:t> en el Desarrollo</a:t>
            </a:r>
          </a:p>
        </p:txBody>
      </p:sp>
      <p:sp>
        <p:nvSpPr>
          <p:cNvPr id="11" name="10 CuadroTexto"/>
          <p:cNvSpPr txBox="1"/>
          <p:nvPr/>
        </p:nvSpPr>
        <p:spPr>
          <a:xfrm>
            <a:off x="251520" y="503316"/>
            <a:ext cx="2607102" cy="707886"/>
          </a:xfrm>
          <a:prstGeom prst="rect">
            <a:avLst/>
          </a:prstGeom>
          <a:noFill/>
        </p:spPr>
        <p:txBody>
          <a:bodyPr wrap="square" rtlCol="0">
            <a:spAutoFit/>
          </a:bodyPr>
          <a:lstStyle/>
          <a:p>
            <a:r>
              <a:rPr lang="es-MX" sz="2000" dirty="0" smtClean="0">
                <a:solidFill>
                  <a:schemeClr val="bg1">
                    <a:lumMod val="95000"/>
                  </a:schemeClr>
                </a:solidFill>
                <a:latin typeface="Gill Sans MT Condensed" panose="020B0506020104020203" pitchFamily="34" charset="0"/>
              </a:rPr>
              <a:t>Secretaría de Hacienda</a:t>
            </a:r>
          </a:p>
          <a:p>
            <a:r>
              <a:rPr lang="es-MX" sz="2000" dirty="0" smtClean="0">
                <a:solidFill>
                  <a:schemeClr val="bg1">
                    <a:lumMod val="95000"/>
                  </a:schemeClr>
                </a:solidFill>
                <a:latin typeface="Gill Sans MT Condensed" panose="020B0506020104020203" pitchFamily="34" charset="0"/>
              </a:rPr>
              <a:t>Coordinación de PbR/SED</a:t>
            </a:r>
          </a:p>
        </p:txBody>
      </p:sp>
      <p:pic>
        <p:nvPicPr>
          <p:cNvPr id="12" name="11 Imagen"/>
          <p:cNvPicPr>
            <a:picLocks noChangeAspect="1"/>
          </p:cNvPicPr>
          <p:nvPr/>
        </p:nvPicPr>
        <p:blipFill rotWithShape="1">
          <a:blip r:embed="rId4" cstate="print">
            <a:extLst>
              <a:ext uri="{28A0092B-C50C-407E-A947-70E740481C1C}">
                <a14:useLocalDpi xmlns:a14="http://schemas.microsoft.com/office/drawing/2010/main" xmlns="" val="0"/>
              </a:ext>
            </a:extLst>
          </a:blip>
          <a:srcRect l="85050"/>
          <a:stretch/>
        </p:blipFill>
        <p:spPr>
          <a:xfrm>
            <a:off x="107504" y="465516"/>
            <a:ext cx="127263" cy="638449"/>
          </a:xfrm>
          <a:prstGeom prst="rect">
            <a:avLst/>
          </a:prstGeom>
        </p:spPr>
      </p:pic>
    </p:spTree>
    <p:extLst>
      <p:ext uri="{BB962C8B-B14F-4D97-AF65-F5344CB8AC3E}">
        <p14:creationId xmlns:p14="http://schemas.microsoft.com/office/powerpoint/2010/main" xmlns="" val="2481777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27534"/>
            <a:ext cx="3002280" cy="1904238"/>
          </a:xfrm>
          <a:prstGeom prst="rect">
            <a:avLst/>
          </a:prstGeom>
        </p:spPr>
      </p:pic>
      <p:sp>
        <p:nvSpPr>
          <p:cNvPr id="8" name="7 CuadroTexto"/>
          <p:cNvSpPr txBox="1"/>
          <p:nvPr/>
        </p:nvSpPr>
        <p:spPr>
          <a:xfrm>
            <a:off x="2195736" y="610090"/>
            <a:ext cx="5184576" cy="1200329"/>
          </a:xfrm>
          <a:prstGeom prst="rect">
            <a:avLst/>
          </a:prstGeom>
          <a:noFill/>
        </p:spPr>
        <p:txBody>
          <a:bodyPr wrap="square" rtlCol="0">
            <a:spAutoFit/>
          </a:bodyPr>
          <a:lstStyle/>
          <a:p>
            <a:r>
              <a:rPr lang="es-MX" dirty="0" smtClean="0"/>
              <a:t>A partir de 2010 el estado se comprometió a hacer mas eficiente y transparente el manejo y la asignación de los recursos públicos a fin de mejorar la calidad del gasto</a:t>
            </a:r>
            <a:endParaRPr lang="es-MX" dirty="0"/>
          </a:p>
        </p:txBody>
      </p:sp>
      <p:graphicFrame>
        <p:nvGraphicFramePr>
          <p:cNvPr id="9" name="8 Diagrama"/>
          <p:cNvGraphicFramePr/>
          <p:nvPr>
            <p:extLst>
              <p:ext uri="{D42A27DB-BD31-4B8C-83A1-F6EECF244321}">
                <p14:modId xmlns:p14="http://schemas.microsoft.com/office/powerpoint/2010/main" xmlns="" val="2078527917"/>
              </p:ext>
            </p:extLst>
          </p:nvPr>
        </p:nvGraphicFramePr>
        <p:xfrm>
          <a:off x="1284312" y="465516"/>
          <a:ext cx="6096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CuadroTexto"/>
          <p:cNvSpPr txBox="1"/>
          <p:nvPr/>
        </p:nvSpPr>
        <p:spPr>
          <a:xfrm>
            <a:off x="827584" y="2373510"/>
            <a:ext cx="7128792" cy="923330"/>
          </a:xfrm>
          <a:prstGeom prst="rect">
            <a:avLst/>
          </a:prstGeom>
          <a:noFill/>
        </p:spPr>
        <p:txBody>
          <a:bodyPr wrap="square" rtlCol="0">
            <a:spAutoFit/>
          </a:bodyPr>
          <a:lstStyle/>
          <a:p>
            <a:r>
              <a:rPr lang="es-MX" dirty="0" smtClean="0"/>
              <a:t>A través de la implementación de un modelo de </a:t>
            </a:r>
            <a:r>
              <a:rPr lang="es-MX" dirty="0" err="1" smtClean="0"/>
              <a:t>GpRD</a:t>
            </a:r>
            <a:r>
              <a:rPr lang="es-MX" dirty="0" smtClean="0"/>
              <a:t> el cual se ha ido desarrollando a través de un proceso de mejora continua, tomando como base la implementación del </a:t>
            </a:r>
            <a:r>
              <a:rPr lang="es-MX" dirty="0" err="1" smtClean="0"/>
              <a:t>PbR</a:t>
            </a:r>
            <a:r>
              <a:rPr lang="es-MX" dirty="0" smtClean="0"/>
              <a:t>.</a:t>
            </a:r>
            <a:endParaRPr lang="es-MX" dirty="0"/>
          </a:p>
        </p:txBody>
      </p:sp>
      <p:sp>
        <p:nvSpPr>
          <p:cNvPr id="12" name="11 CuadroTexto"/>
          <p:cNvSpPr txBox="1"/>
          <p:nvPr/>
        </p:nvSpPr>
        <p:spPr>
          <a:xfrm>
            <a:off x="1979712" y="3296840"/>
            <a:ext cx="6192688" cy="923330"/>
          </a:xfrm>
          <a:prstGeom prst="rect">
            <a:avLst/>
          </a:prstGeom>
          <a:noFill/>
        </p:spPr>
        <p:txBody>
          <a:bodyPr wrap="square" rtlCol="0">
            <a:spAutoFit/>
          </a:bodyPr>
          <a:lstStyle/>
          <a:p>
            <a:r>
              <a:rPr lang="es-MX" dirty="0" smtClean="0"/>
              <a:t>Encontramos que la principal área de mejora del proceso tiene que ver con la articulación de las fases del ciclo presupuestal.</a:t>
            </a:r>
            <a:endParaRPr lang="es-MX" dirty="0"/>
          </a:p>
        </p:txBody>
      </p:sp>
      <p:pic>
        <p:nvPicPr>
          <p:cNvPr id="13" name="12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87964" y="3229470"/>
            <a:ext cx="1792695" cy="990700"/>
          </a:xfrm>
          <a:prstGeom prst="rect">
            <a:avLst/>
          </a:prstGeom>
        </p:spPr>
      </p:pic>
      <p:pic>
        <p:nvPicPr>
          <p:cNvPr id="14" name="13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515312" y="3940920"/>
            <a:ext cx="2628688" cy="1202580"/>
          </a:xfrm>
          <a:prstGeom prst="rect">
            <a:avLst/>
          </a:prstGeom>
        </p:spPr>
      </p:pic>
      <p:sp>
        <p:nvSpPr>
          <p:cNvPr id="15" name="14 CuadroTexto"/>
          <p:cNvSpPr txBox="1"/>
          <p:nvPr/>
        </p:nvSpPr>
        <p:spPr>
          <a:xfrm>
            <a:off x="827584" y="4220170"/>
            <a:ext cx="6408712" cy="923330"/>
          </a:xfrm>
          <a:prstGeom prst="rect">
            <a:avLst/>
          </a:prstGeom>
          <a:noFill/>
        </p:spPr>
        <p:txBody>
          <a:bodyPr wrap="square" rtlCol="0">
            <a:spAutoFit/>
          </a:bodyPr>
          <a:lstStyle/>
          <a:p>
            <a:r>
              <a:rPr lang="es-MX" dirty="0" smtClean="0"/>
              <a:t>A través de actividades y herramientas de articulación incorporadas al Sistema Hacendario </a:t>
            </a:r>
            <a:r>
              <a:rPr lang="es-MX" dirty="0" err="1" smtClean="0"/>
              <a:t>PbR</a:t>
            </a:r>
            <a:r>
              <a:rPr lang="es-MX" dirty="0" smtClean="0"/>
              <a:t>/SED de Gobierno del Estado de Chihuahua se han articulado estas fases</a:t>
            </a:r>
            <a:endParaRPr lang="es-MX" dirty="0"/>
          </a:p>
        </p:txBody>
      </p:sp>
      <p:sp>
        <p:nvSpPr>
          <p:cNvPr id="11" name="10 Redondear rectángulo de esquina diagonal"/>
          <p:cNvSpPr/>
          <p:nvPr/>
        </p:nvSpPr>
        <p:spPr>
          <a:xfrm>
            <a:off x="2195736" y="124036"/>
            <a:ext cx="3168352" cy="341480"/>
          </a:xfrm>
          <a:prstGeom prst="round2DiagRect">
            <a:avLst/>
          </a:prstGeom>
          <a:solidFill>
            <a:srgbClr val="0941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t>Antecedentes</a:t>
            </a:r>
            <a:endParaRPr lang="es-MX" b="1" dirty="0"/>
          </a:p>
        </p:txBody>
      </p:sp>
    </p:spTree>
    <p:extLst>
      <p:ext uri="{BB962C8B-B14F-4D97-AF65-F5344CB8AC3E}">
        <p14:creationId xmlns:p14="http://schemas.microsoft.com/office/powerpoint/2010/main" xmlns="" val="471733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6FA07E81-0E39-814A-9B61-69349160A62E}" type="slidenum">
              <a:rPr lang="es-ES" smtClean="0"/>
              <a:pPr/>
              <a:t>5</a:t>
            </a:fld>
            <a:endParaRPr lang="es-ES"/>
          </a:p>
        </p:txBody>
      </p:sp>
      <p:sp>
        <p:nvSpPr>
          <p:cNvPr id="5" name="4 Rectángulo redondeado"/>
          <p:cNvSpPr/>
          <p:nvPr/>
        </p:nvSpPr>
        <p:spPr>
          <a:xfrm>
            <a:off x="395536" y="814039"/>
            <a:ext cx="3240360" cy="3726414"/>
          </a:xfrm>
          <a:prstGeom prst="roundRect">
            <a:avLst/>
          </a:prstGeom>
          <a:solidFill>
            <a:schemeClr val="accent1">
              <a:lumMod val="60000"/>
              <a:lumOff val="40000"/>
            </a:schemeClr>
          </a:solidFill>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graphicFrame>
        <p:nvGraphicFramePr>
          <p:cNvPr id="6" name="3 Marcador de contenido"/>
          <p:cNvGraphicFramePr>
            <a:graphicFrameLocks/>
          </p:cNvGraphicFramePr>
          <p:nvPr>
            <p:extLst>
              <p:ext uri="{D42A27DB-BD31-4B8C-83A1-F6EECF244321}">
                <p14:modId xmlns:p14="http://schemas.microsoft.com/office/powerpoint/2010/main" xmlns="" val="2054115703"/>
              </p:ext>
            </p:extLst>
          </p:nvPr>
        </p:nvGraphicFramePr>
        <p:xfrm>
          <a:off x="2987824" y="370463"/>
          <a:ext cx="5665440" cy="4499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dondear rectángulo de esquina diagonal"/>
          <p:cNvSpPr/>
          <p:nvPr/>
        </p:nvSpPr>
        <p:spPr>
          <a:xfrm>
            <a:off x="539552" y="1573965"/>
            <a:ext cx="2304256" cy="1134126"/>
          </a:xfrm>
          <a:prstGeom prst="round2DiagRect">
            <a:avLst/>
          </a:prstGeom>
          <a:solidFill>
            <a:srgbClr val="035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t>Objetivos</a:t>
            </a:r>
            <a:endParaRPr lang="es-MX" b="1" dirty="0"/>
          </a:p>
        </p:txBody>
      </p:sp>
      <p:pic>
        <p:nvPicPr>
          <p:cNvPr id="8" name="7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8639" y="3401299"/>
            <a:ext cx="2366082" cy="11391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04856" y="621037"/>
            <a:ext cx="1439144" cy="1000934"/>
          </a:xfrm>
          <a:prstGeom prst="rect">
            <a:avLst/>
          </a:prstGeom>
        </p:spPr>
      </p:pic>
      <p:pic>
        <p:nvPicPr>
          <p:cNvPr id="7"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0" y="827314"/>
            <a:ext cx="7837714" cy="431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2 CuadroTexto"/>
          <p:cNvSpPr txBox="1"/>
          <p:nvPr/>
        </p:nvSpPr>
        <p:spPr>
          <a:xfrm>
            <a:off x="2726664" y="2203288"/>
            <a:ext cx="1093411" cy="253916"/>
          </a:xfrm>
          <a:prstGeom prst="rect">
            <a:avLst/>
          </a:prstGeom>
          <a:noFill/>
        </p:spPr>
        <p:txBody>
          <a:bodyPr wrap="square" rtlCol="0">
            <a:spAutoFit/>
          </a:bodyPr>
          <a:lstStyle/>
          <a:p>
            <a:pPr algn="ctr"/>
            <a:r>
              <a:rPr lang="es-MX" sz="1050" b="1" dirty="0">
                <a:solidFill>
                  <a:srgbClr val="035965"/>
                </a:solidFill>
                <a:latin typeface="Calibri Light" pitchFamily="34" charset="0"/>
              </a:rPr>
              <a:t>¿</a:t>
            </a:r>
            <a:r>
              <a:rPr lang="es-MX" sz="1050" b="1" dirty="0" smtClean="0">
                <a:solidFill>
                  <a:srgbClr val="035965"/>
                </a:solidFill>
                <a:latin typeface="Calibri Light" pitchFamily="34" charset="0"/>
              </a:rPr>
              <a:t>Que Hacer?</a:t>
            </a:r>
            <a:endParaRPr lang="es-MX" sz="1050" b="1" dirty="0">
              <a:solidFill>
                <a:srgbClr val="035965"/>
              </a:solidFill>
              <a:latin typeface="Calibri Light" pitchFamily="34" charset="0"/>
            </a:endParaRPr>
          </a:p>
        </p:txBody>
      </p:sp>
      <p:sp>
        <p:nvSpPr>
          <p:cNvPr id="9" name="2 CuadroTexto"/>
          <p:cNvSpPr txBox="1"/>
          <p:nvPr/>
        </p:nvSpPr>
        <p:spPr>
          <a:xfrm>
            <a:off x="4049164" y="1914747"/>
            <a:ext cx="1116124" cy="577081"/>
          </a:xfrm>
          <a:prstGeom prst="rect">
            <a:avLst/>
          </a:prstGeom>
          <a:noFill/>
        </p:spPr>
        <p:txBody>
          <a:bodyPr wrap="square" rtlCol="0">
            <a:spAutoFit/>
          </a:bodyPr>
          <a:lstStyle/>
          <a:p>
            <a:pPr algn="ctr"/>
            <a:r>
              <a:rPr lang="es-MX" sz="1050" b="1" dirty="0" smtClean="0">
                <a:solidFill>
                  <a:srgbClr val="035965"/>
                </a:solidFill>
                <a:latin typeface="Calibri Light" pitchFamily="34" charset="0"/>
              </a:rPr>
              <a:t>¿Cuanto Hacer</a:t>
            </a:r>
          </a:p>
          <a:p>
            <a:pPr algn="ctr"/>
            <a:r>
              <a:rPr lang="es-MX" sz="1050" b="1" dirty="0" smtClean="0">
                <a:solidFill>
                  <a:srgbClr val="035965"/>
                </a:solidFill>
                <a:latin typeface="Calibri Light" pitchFamily="34" charset="0"/>
              </a:rPr>
              <a:t>y con Cuanto?</a:t>
            </a:r>
            <a:endParaRPr lang="es-MX" sz="1050" b="1" dirty="0">
              <a:solidFill>
                <a:srgbClr val="035965"/>
              </a:solidFill>
              <a:latin typeface="Calibri Light" pitchFamily="34" charset="0"/>
            </a:endParaRPr>
          </a:p>
        </p:txBody>
      </p:sp>
      <p:sp>
        <p:nvSpPr>
          <p:cNvPr id="10" name="2 CuadroTexto"/>
          <p:cNvSpPr txBox="1"/>
          <p:nvPr/>
        </p:nvSpPr>
        <p:spPr>
          <a:xfrm>
            <a:off x="4925802" y="2041705"/>
            <a:ext cx="1064904" cy="415498"/>
          </a:xfrm>
          <a:prstGeom prst="rect">
            <a:avLst/>
          </a:prstGeom>
          <a:noFill/>
        </p:spPr>
        <p:txBody>
          <a:bodyPr wrap="square" rtlCol="0">
            <a:spAutoFit/>
          </a:bodyPr>
          <a:lstStyle/>
          <a:p>
            <a:pPr algn="ctr"/>
            <a:r>
              <a:rPr lang="es-MX" sz="1050" b="1" dirty="0" smtClean="0">
                <a:solidFill>
                  <a:srgbClr val="035965"/>
                </a:solidFill>
                <a:latin typeface="Calibri Light" pitchFamily="34" charset="0"/>
              </a:rPr>
              <a:t>¿Como Medir?</a:t>
            </a:r>
            <a:endParaRPr lang="es-MX" sz="1050" b="1" dirty="0">
              <a:solidFill>
                <a:srgbClr val="035965"/>
              </a:solidFill>
              <a:latin typeface="Calibri Light" pitchFamily="34" charset="0"/>
            </a:endParaRPr>
          </a:p>
        </p:txBody>
      </p:sp>
      <p:sp>
        <p:nvSpPr>
          <p:cNvPr id="11" name="10 Rectángulo"/>
          <p:cNvSpPr/>
          <p:nvPr/>
        </p:nvSpPr>
        <p:spPr>
          <a:xfrm>
            <a:off x="2166257" y="184665"/>
            <a:ext cx="6977743" cy="369332"/>
          </a:xfrm>
          <a:prstGeom prst="rect">
            <a:avLst/>
          </a:prstGeom>
        </p:spPr>
        <p:txBody>
          <a:bodyPr wrap="square">
            <a:spAutoFit/>
          </a:bodyPr>
          <a:lstStyle/>
          <a:p>
            <a:pPr algn="ctr"/>
            <a:r>
              <a:rPr lang="es-MX" b="1" dirty="0" smtClean="0">
                <a:solidFill>
                  <a:schemeClr val="bg1"/>
                </a:solidFill>
              </a:rPr>
              <a:t>Vinculación de las etapas del ciclo de la </a:t>
            </a:r>
            <a:r>
              <a:rPr lang="es-MX" b="1" dirty="0" err="1" smtClean="0">
                <a:solidFill>
                  <a:schemeClr val="bg1"/>
                </a:solidFill>
              </a:rPr>
              <a:t>GpRD</a:t>
            </a:r>
            <a:r>
              <a:rPr lang="es-MX" b="1" dirty="0" smtClean="0">
                <a:solidFill>
                  <a:schemeClr val="bg1"/>
                </a:solidFill>
              </a:rPr>
              <a:t> en Chihuahua</a:t>
            </a:r>
            <a:endParaRPr lang="es-MX" b="1" dirty="0">
              <a:solidFill>
                <a:schemeClr val="bg1"/>
              </a:solidFill>
            </a:endParaRPr>
          </a:p>
        </p:txBody>
      </p:sp>
    </p:spTree>
    <p:extLst>
      <p:ext uri="{BB962C8B-B14F-4D97-AF65-F5344CB8AC3E}">
        <p14:creationId xmlns:p14="http://schemas.microsoft.com/office/powerpoint/2010/main" xmlns="" val="172172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1158892157"/>
              </p:ext>
            </p:extLst>
          </p:nvPr>
        </p:nvGraphicFramePr>
        <p:xfrm>
          <a:off x="323528" y="718458"/>
          <a:ext cx="8363272" cy="3236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0 Imagen"/>
          <p:cNvPicPr/>
          <p:nvPr/>
        </p:nvPicPr>
        <p:blipFill>
          <a:blip r:embed="rId7" cstate="print">
            <a:extLst>
              <a:ext uri="{28A0092B-C50C-407E-A947-70E740481C1C}">
                <a14:useLocalDpi xmlns:a14="http://schemas.microsoft.com/office/drawing/2010/main" xmlns="" val="0"/>
              </a:ext>
            </a:extLst>
          </a:blip>
          <a:stretch>
            <a:fillRect/>
          </a:stretch>
        </p:blipFill>
        <p:spPr>
          <a:xfrm>
            <a:off x="2411760" y="3955368"/>
            <a:ext cx="3939480" cy="1188132"/>
          </a:xfrm>
          <a:prstGeom prst="rect">
            <a:avLst/>
          </a:prstGeom>
        </p:spPr>
      </p:pic>
      <p:sp>
        <p:nvSpPr>
          <p:cNvPr id="7" name="6 Rectángulo"/>
          <p:cNvSpPr/>
          <p:nvPr/>
        </p:nvSpPr>
        <p:spPr>
          <a:xfrm>
            <a:off x="2144486" y="150190"/>
            <a:ext cx="6999514" cy="369332"/>
          </a:xfrm>
          <a:prstGeom prst="rect">
            <a:avLst/>
          </a:prstGeom>
        </p:spPr>
        <p:txBody>
          <a:bodyPr wrap="square">
            <a:spAutoFit/>
          </a:bodyPr>
          <a:lstStyle/>
          <a:p>
            <a:pPr algn="ctr"/>
            <a:r>
              <a:rPr lang="es-MX" b="1" dirty="0" smtClean="0">
                <a:solidFill>
                  <a:schemeClr val="bg1"/>
                </a:solidFill>
              </a:rPr>
              <a:t>Actividades y herramientas implementadas en 2015 - 2016</a:t>
            </a:r>
            <a:endParaRPr lang="es-MX" b="1" dirty="0">
              <a:solidFill>
                <a:schemeClr val="bg1"/>
              </a:solidFill>
            </a:endParaRPr>
          </a:p>
        </p:txBody>
      </p:sp>
    </p:spTree>
    <p:extLst>
      <p:ext uri="{BB962C8B-B14F-4D97-AF65-F5344CB8AC3E}">
        <p14:creationId xmlns:p14="http://schemas.microsoft.com/office/powerpoint/2010/main" xmlns="" val="4249140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l="27552" r="30930"/>
          <a:stretch/>
        </p:blipFill>
        <p:spPr>
          <a:xfrm>
            <a:off x="206828" y="2510582"/>
            <a:ext cx="881743" cy="1194597"/>
          </a:xfrm>
          <a:prstGeom prst="rect">
            <a:avLst/>
          </a:prstGeom>
        </p:spPr>
      </p:pic>
      <p:pic>
        <p:nvPicPr>
          <p:cNvPr id="1028" name="Picture 4" descr="Resultado de imagen para area de presupuesto dibujo"/>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164" t="699" r="18150" b="4515"/>
          <a:stretch/>
        </p:blipFill>
        <p:spPr bwMode="auto">
          <a:xfrm>
            <a:off x="7677472" y="789552"/>
            <a:ext cx="1143000" cy="134710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Resultado de imagen para matriz de marco logico"/>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4793" t="29094"/>
          <a:stretch/>
        </p:blipFill>
        <p:spPr bwMode="auto">
          <a:xfrm>
            <a:off x="565676" y="794274"/>
            <a:ext cx="1664533" cy="14689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1115616" y="2733769"/>
            <a:ext cx="5299248"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MX" sz="1400" dirty="0"/>
              <a:t>S</a:t>
            </a:r>
            <a:r>
              <a:rPr lang="es-MX" sz="1400" dirty="0" smtClean="0"/>
              <a:t>e </a:t>
            </a:r>
            <a:r>
              <a:rPr lang="es-MX" sz="1400" dirty="0"/>
              <a:t>adecua el clasificador programático del “Catalogo Contable del Gobierno del Estado de Chihuahua” que hace de la programación la llave en la articulación de </a:t>
            </a:r>
            <a:r>
              <a:rPr lang="es-MX" sz="1400" dirty="0" smtClean="0"/>
              <a:t>las </a:t>
            </a:r>
            <a:r>
              <a:rPr lang="es-MX" sz="1400" dirty="0"/>
              <a:t>metas </a:t>
            </a:r>
            <a:r>
              <a:rPr lang="es-MX" sz="1400" dirty="0" smtClean="0"/>
              <a:t>físicas</a:t>
            </a:r>
            <a:r>
              <a:rPr lang="es-MX" sz="1400" dirty="0"/>
              <a:t> </a:t>
            </a:r>
            <a:r>
              <a:rPr lang="es-MX" sz="1400" dirty="0" smtClean="0"/>
              <a:t>y los </a:t>
            </a:r>
            <a:r>
              <a:rPr lang="es-MX" sz="1400" dirty="0"/>
              <a:t>recursos financieros </a:t>
            </a:r>
          </a:p>
        </p:txBody>
      </p:sp>
      <p:pic>
        <p:nvPicPr>
          <p:cNvPr id="1031" name="Picture 7" descr="http://www.kaiprom.com/wp-content/uploads/2009/09/comunicacio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29560" y="1408260"/>
            <a:ext cx="1972782" cy="111180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2366460" y="3798465"/>
            <a:ext cx="6526020" cy="1169551"/>
          </a:xfrm>
          <a:prstGeom prst="rect">
            <a:avLst/>
          </a:prstGeom>
          <a:ln>
            <a:solidFill>
              <a:srgbClr val="1BB0B7"/>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s-MX" sz="1400" dirty="0" smtClean="0"/>
              <a:t>Producción </a:t>
            </a:r>
            <a:r>
              <a:rPr lang="es-MX" sz="1400" dirty="0"/>
              <a:t>de bienes y servicios orientados a resolver problemas concretos de manera </a:t>
            </a:r>
            <a:r>
              <a:rPr lang="es-MX" sz="1400" dirty="0" smtClean="0"/>
              <a:t>eficiente con recursos asignados en base a resultados, </a:t>
            </a:r>
            <a:r>
              <a:rPr lang="es-MX" sz="1400" dirty="0"/>
              <a:t>con el fin de generar valor público</a:t>
            </a:r>
            <a:r>
              <a:rPr lang="es-MX" sz="1400" dirty="0" smtClean="0"/>
              <a:t>. </a:t>
            </a:r>
            <a:r>
              <a:rPr lang="es-MX" sz="1400" dirty="0"/>
              <a:t>¿Cuánto se gasta?, ¿En qué se gasta?, ¿Cuál es el alcance de las metas? y ¿Qué resultados se obtuvieron</a:t>
            </a:r>
            <a:r>
              <a:rPr lang="es-MX" sz="1400" dirty="0" smtClean="0"/>
              <a:t>? Son interrogantes que podemos </a:t>
            </a:r>
            <a:r>
              <a:rPr lang="es-MX" sz="1400" dirty="0" smtClean="0"/>
              <a:t>responder</a:t>
            </a:r>
            <a:endParaRPr lang="es-MX" sz="1400" dirty="0"/>
          </a:p>
        </p:txBody>
      </p:sp>
      <p:pic>
        <p:nvPicPr>
          <p:cNvPr id="11" name="Picture 4" descr="Resultado de imagen para area de presupuesto dibujo"/>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10" t="2516" r="-910" b="2516"/>
          <a:stretch/>
        </p:blipFill>
        <p:spPr bwMode="auto">
          <a:xfrm>
            <a:off x="6516216" y="2344837"/>
            <a:ext cx="2492828" cy="134969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6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3568" y="3798466"/>
            <a:ext cx="1428750" cy="1071563"/>
          </a:xfrm>
          <a:prstGeom prst="rect">
            <a:avLst/>
          </a:prstGeom>
        </p:spPr>
      </p:pic>
      <p:sp>
        <p:nvSpPr>
          <p:cNvPr id="8" name="7 Rectángulo"/>
          <p:cNvSpPr/>
          <p:nvPr/>
        </p:nvSpPr>
        <p:spPr>
          <a:xfrm>
            <a:off x="2230210" y="794274"/>
            <a:ext cx="5366127" cy="738664"/>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es-MX" sz="1400" dirty="0" smtClean="0"/>
              <a:t>Escasa </a:t>
            </a:r>
            <a:r>
              <a:rPr lang="es-MX" sz="1400" dirty="0"/>
              <a:t>articulación que existía de las actividades entre los </a:t>
            </a:r>
            <a:r>
              <a:rPr lang="es-MX" sz="1400" dirty="0" smtClean="0"/>
              <a:t>responsables de formular las herramientas de programación (MML/MIR/POA) y los responsables de la asignación de recursos </a:t>
            </a:r>
            <a:endParaRPr lang="es-MX" sz="1400" dirty="0"/>
          </a:p>
        </p:txBody>
      </p:sp>
      <p:sp>
        <p:nvSpPr>
          <p:cNvPr id="9" name="8 Flecha abajo"/>
          <p:cNvSpPr/>
          <p:nvPr/>
        </p:nvSpPr>
        <p:spPr>
          <a:xfrm rot="17337656">
            <a:off x="2755909" y="1265011"/>
            <a:ext cx="422033" cy="1375403"/>
          </a:xfrm>
          <a:prstGeom prst="downArrow">
            <a:avLst/>
          </a:prstGeom>
          <a:solidFill>
            <a:srgbClr val="1BB0B7"/>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18" name="17 Flecha abajo"/>
          <p:cNvSpPr/>
          <p:nvPr/>
        </p:nvSpPr>
        <p:spPr>
          <a:xfrm rot="4273483">
            <a:off x="6427632" y="1248225"/>
            <a:ext cx="422033" cy="1375403"/>
          </a:xfrm>
          <a:prstGeom prst="downArrow">
            <a:avLst/>
          </a:prstGeom>
          <a:solidFill>
            <a:srgbClr val="035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2184984" y="170814"/>
            <a:ext cx="6959015" cy="341632"/>
          </a:xfrm>
          <a:prstGeom prst="rect">
            <a:avLst/>
          </a:prstGeom>
        </p:spPr>
        <p:txBody>
          <a:bodyPr wrap="square">
            <a:spAutoFit/>
          </a:bodyPr>
          <a:lstStyle/>
          <a:p>
            <a:pPr lvl="0" defTabSz="1111250">
              <a:lnSpc>
                <a:spcPct val="90000"/>
              </a:lnSpc>
              <a:spcBef>
                <a:spcPct val="0"/>
              </a:spcBef>
              <a:spcAft>
                <a:spcPct val="35000"/>
              </a:spcAft>
            </a:pPr>
            <a:r>
              <a:rPr lang="es-MX" dirty="0" smtClean="0">
                <a:solidFill>
                  <a:schemeClr val="bg1"/>
                </a:solidFill>
              </a:rPr>
              <a:t>1. Vinculación presupuestal</a:t>
            </a:r>
            <a:endParaRPr lang="es-MX" dirty="0">
              <a:solidFill>
                <a:schemeClr val="bg1"/>
              </a:solidFill>
            </a:endParaRPr>
          </a:p>
        </p:txBody>
      </p:sp>
    </p:spTree>
    <p:extLst>
      <p:ext uri="{BB962C8B-B14F-4D97-AF65-F5344CB8AC3E}">
        <p14:creationId xmlns:p14="http://schemas.microsoft.com/office/powerpoint/2010/main" xmlns="" val="656073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reviews.123rf.com/images/ratoca/ratoca1107/ratoca110700112/10048467-Vector-drawing-of-hand-pointing-Stock-Vector-hand-fing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4984169" flipH="1">
            <a:off x="965494" y="3701964"/>
            <a:ext cx="673883" cy="107755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0 Imagen"/>
          <p:cNvPicPr>
            <a:picLocks noGrp="1"/>
          </p:cNvPicPr>
          <p:nvPr>
            <p:ph idx="1"/>
          </p:nvPr>
        </p:nvPicPr>
        <p:blipFill rotWithShape="1">
          <a:blip r:embed="rId3" cstate="print">
            <a:extLst>
              <a:ext uri="{BEBA8EAE-BF5A-486C-A8C5-ECC9F3942E4B}">
                <a14:imgProps xmlns:a14="http://schemas.microsoft.com/office/drawing/2010/main" xmlns="">
                  <a14:imgLayer r:embed="rId4">
                    <a14:imgEffect>
                      <a14:saturation sat="66000"/>
                    </a14:imgEffect>
                  </a14:imgLayer>
                </a14:imgProps>
              </a:ext>
              <a:ext uri="{28A0092B-C50C-407E-A947-70E740481C1C}">
                <a14:useLocalDpi xmlns:a14="http://schemas.microsoft.com/office/drawing/2010/main" xmlns="" val="0"/>
              </a:ext>
            </a:extLst>
          </a:blip>
          <a:srcRect l="1879" t="1124" r="1117" b="1693"/>
          <a:stretch/>
        </p:blipFill>
        <p:spPr>
          <a:xfrm>
            <a:off x="1584920" y="1200634"/>
            <a:ext cx="5867400" cy="3306536"/>
          </a:xfrm>
          <a:prstGeom prst="rect">
            <a:avLst/>
          </a:prstGeom>
          <a:ln>
            <a:solidFill>
              <a:srgbClr val="C00000"/>
            </a:solidFill>
          </a:ln>
        </p:spPr>
      </p:pic>
      <p:sp>
        <p:nvSpPr>
          <p:cNvPr id="5" name="21 Cuadro de texto"/>
          <p:cNvSpPr txBox="1"/>
          <p:nvPr/>
        </p:nvSpPr>
        <p:spPr>
          <a:xfrm>
            <a:off x="1975318" y="4240740"/>
            <a:ext cx="5010150" cy="324036"/>
          </a:xfrm>
          <a:prstGeom prst="rect">
            <a:avLst/>
          </a:prstGeom>
          <a:solidFill>
            <a:schemeClr val="tx2">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0"/>
              </a:spcAft>
            </a:pPr>
            <a:r>
              <a:rPr lang="es-MX" sz="800">
                <a:effectLst/>
                <a:ea typeface="Times New Roman"/>
                <a:cs typeface="Times New Roman"/>
              </a:rPr>
              <a:t>                                                                    </a:t>
            </a:r>
            <a:r>
              <a:rPr lang="es-MX" sz="800" b="1">
                <a:effectLst/>
                <a:ea typeface="Times New Roman"/>
                <a:cs typeface="Times New Roman"/>
              </a:rPr>
              <a:t>Programa-Actividad</a:t>
            </a:r>
            <a:endParaRPr lang="es-MX" sz="1100">
              <a:effectLst/>
              <a:ea typeface="Times New Roman"/>
              <a:cs typeface="Times New Roman"/>
            </a:endParaRPr>
          </a:p>
          <a:p>
            <a:pPr>
              <a:lnSpc>
                <a:spcPct val="120000"/>
              </a:lnSpc>
              <a:spcAft>
                <a:spcPts val="0"/>
              </a:spcAft>
            </a:pPr>
            <a:r>
              <a:rPr lang="es-MX" sz="800">
                <a:effectLst/>
                <a:ea typeface="Times New Roman"/>
                <a:cs typeface="Times New Roman"/>
              </a:rPr>
              <a:t>        1-8250011211-2-1320201301001-311-</a:t>
            </a:r>
            <a:r>
              <a:rPr lang="es-MX" sz="800" b="1">
                <a:effectLst/>
                <a:ea typeface="Times New Roman"/>
                <a:cs typeface="Times New Roman"/>
              </a:rPr>
              <a:t>2220400</a:t>
            </a:r>
            <a:r>
              <a:rPr lang="es-MX" sz="800">
                <a:effectLst/>
                <a:ea typeface="Times New Roman"/>
                <a:cs typeface="Times New Roman"/>
              </a:rPr>
              <a:t>-</a:t>
            </a:r>
            <a:r>
              <a:rPr lang="es-MX" sz="800" b="1">
                <a:effectLst/>
                <a:ea typeface="Times New Roman"/>
                <a:cs typeface="Times New Roman"/>
              </a:rPr>
              <a:t>C0101</a:t>
            </a:r>
            <a:r>
              <a:rPr lang="es-MX" sz="800">
                <a:effectLst/>
                <a:ea typeface="Times New Roman"/>
                <a:cs typeface="Times New Roman"/>
              </a:rPr>
              <a:t>-E50601-18-110116</a:t>
            </a:r>
            <a:endParaRPr lang="es-MX" sz="1100">
              <a:effectLst/>
              <a:ea typeface="Times New Roman"/>
              <a:cs typeface="Times New Roman"/>
            </a:endParaRPr>
          </a:p>
        </p:txBody>
      </p:sp>
      <p:pic>
        <p:nvPicPr>
          <p:cNvPr id="13" name="Picture 13" descr="http://remigiosol.files.wordpress.com/2013/03/ganar-en-la-bolsa-e28093-ganar-dinero-en-la-bolsa-300x30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2693" y="712984"/>
            <a:ext cx="1299414" cy="97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8 Rectángulo"/>
          <p:cNvSpPr/>
          <p:nvPr/>
        </p:nvSpPr>
        <p:spPr>
          <a:xfrm>
            <a:off x="2144486" y="170816"/>
            <a:ext cx="6999514" cy="341632"/>
          </a:xfrm>
          <a:prstGeom prst="rect">
            <a:avLst/>
          </a:prstGeom>
        </p:spPr>
        <p:txBody>
          <a:bodyPr wrap="square">
            <a:spAutoFit/>
          </a:bodyPr>
          <a:lstStyle/>
          <a:p>
            <a:pPr lvl="0" defTabSz="1111250">
              <a:lnSpc>
                <a:spcPct val="90000"/>
              </a:lnSpc>
              <a:spcBef>
                <a:spcPct val="0"/>
              </a:spcBef>
              <a:spcAft>
                <a:spcPct val="35000"/>
              </a:spcAft>
            </a:pPr>
            <a:r>
              <a:rPr lang="es-MX" dirty="0" smtClean="0">
                <a:solidFill>
                  <a:schemeClr val="bg1"/>
                </a:solidFill>
              </a:rPr>
              <a:t>¿Como vincular la programación con la </a:t>
            </a:r>
            <a:r>
              <a:rPr lang="es-MX" dirty="0" err="1" smtClean="0">
                <a:solidFill>
                  <a:schemeClr val="bg1"/>
                </a:solidFill>
              </a:rPr>
              <a:t>presupuestación</a:t>
            </a:r>
            <a:r>
              <a:rPr lang="es-MX" dirty="0" smtClean="0">
                <a:solidFill>
                  <a:schemeClr val="bg1"/>
                </a:solidFill>
              </a:rPr>
              <a:t>?</a:t>
            </a:r>
            <a:endParaRPr lang="es-MX" dirty="0">
              <a:solidFill>
                <a:schemeClr val="bg1"/>
              </a:solidFill>
            </a:endParaRPr>
          </a:p>
        </p:txBody>
      </p:sp>
    </p:spTree>
    <p:extLst>
      <p:ext uri="{BB962C8B-B14F-4D97-AF65-F5344CB8AC3E}">
        <p14:creationId xmlns:p14="http://schemas.microsoft.com/office/powerpoint/2010/main" xmlns="" val="377563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TotalTime>
  <Words>1087</Words>
  <Application>Microsoft Office PowerPoint</Application>
  <PresentationFormat>Presentación en pantalla (16:9)</PresentationFormat>
  <Paragraphs>97</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Diapositiva 1</vt:lpstr>
      <vt:lpstr>Avances en la implementación de una gestión pública para resultados en el Estado de Chihuahua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Company>Subsecretaría de Planeación y Evaluación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Brenda Palomera</dc:creator>
  <cp:lastModifiedBy>Adri</cp:lastModifiedBy>
  <cp:revision>32</cp:revision>
  <dcterms:created xsi:type="dcterms:W3CDTF">2016-07-19T16:09:08Z</dcterms:created>
  <dcterms:modified xsi:type="dcterms:W3CDTF">2016-09-06T23:57:32Z</dcterms:modified>
</cp:coreProperties>
</file>