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49" r:id="rId2"/>
  </p:sldMasterIdLst>
  <p:notesMasterIdLst>
    <p:notesMasterId r:id="rId32"/>
  </p:notesMasterIdLst>
  <p:handoutMasterIdLst>
    <p:handoutMasterId r:id="rId33"/>
  </p:handoutMasterIdLst>
  <p:sldIdLst>
    <p:sldId id="256" r:id="rId3"/>
    <p:sldId id="394" r:id="rId4"/>
    <p:sldId id="395" r:id="rId5"/>
    <p:sldId id="386" r:id="rId6"/>
    <p:sldId id="387" r:id="rId7"/>
    <p:sldId id="388" r:id="rId8"/>
    <p:sldId id="389" r:id="rId9"/>
    <p:sldId id="390" r:id="rId10"/>
    <p:sldId id="391" r:id="rId11"/>
    <p:sldId id="392" r:id="rId12"/>
    <p:sldId id="393" r:id="rId13"/>
    <p:sldId id="396" r:id="rId14"/>
    <p:sldId id="333" r:id="rId15"/>
    <p:sldId id="342" r:id="rId16"/>
    <p:sldId id="343" r:id="rId17"/>
    <p:sldId id="377" r:id="rId18"/>
    <p:sldId id="349" r:id="rId19"/>
    <p:sldId id="380" r:id="rId20"/>
    <p:sldId id="378" r:id="rId21"/>
    <p:sldId id="379" r:id="rId22"/>
    <p:sldId id="381" r:id="rId23"/>
    <p:sldId id="385" r:id="rId24"/>
    <p:sldId id="382" r:id="rId25"/>
    <p:sldId id="383" r:id="rId26"/>
    <p:sldId id="384" r:id="rId27"/>
    <p:sldId id="297" r:id="rId28"/>
    <p:sldId id="295" r:id="rId29"/>
    <p:sldId id="274" r:id="rId30"/>
    <p:sldId id="341" r:id="rId3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3C786"/>
    <a:srgbClr val="A4F2B8"/>
    <a:srgbClr val="3D87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3" autoAdjust="0"/>
    <p:restoredTop sz="94303" autoAdjust="0"/>
  </p:normalViewPr>
  <p:slideViewPr>
    <p:cSldViewPr snapToGrid="0" snapToObjects="1">
      <p:cViewPr varScale="1">
        <p:scale>
          <a:sx n="68" d="100"/>
          <a:sy n="68" d="100"/>
        </p:scale>
        <p:origin x="63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1290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ea typeface="MS PGothic" panose="020B0600070205080204" pitchFamily="34" charset="-128"/>
              </a:defRPr>
            </a:lvl1pPr>
          </a:lstStyle>
          <a:p>
            <a:pPr>
              <a:defRPr/>
            </a:pPr>
            <a:fld id="{99F466DA-7001-4A1C-9BA3-F096F2A7F082}" type="datetime1">
              <a:rPr lang="en-US" altLang="es-MX"/>
              <a:pPr>
                <a:defRPr/>
              </a:pPr>
              <a:t>9/7/2016</a:t>
            </a:fld>
            <a:endParaRPr lang="en-US" altLang="es-MX"/>
          </a:p>
        </p:txBody>
      </p:sp>
      <p:sp>
        <p:nvSpPr>
          <p:cNvPr id="1290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1290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25208F73-B6D0-4225-A90C-9131AAE6DB61}" type="slidenum">
              <a:rPr lang="en-US" altLang="es-MX"/>
              <a:pPr/>
              <a:t>‹Nº›</a:t>
            </a:fld>
            <a:endParaRPr lang="en-US" altLang="es-MX"/>
          </a:p>
        </p:txBody>
      </p:sp>
    </p:spTree>
    <p:extLst>
      <p:ext uri="{BB962C8B-B14F-4D97-AF65-F5344CB8AC3E}">
        <p14:creationId xmlns:p14="http://schemas.microsoft.com/office/powerpoint/2010/main" val="4192280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ea typeface="MS PGothic" panose="020B0600070205080204" pitchFamily="34" charset="-128"/>
              </a:defRPr>
            </a:lvl1pPr>
          </a:lstStyle>
          <a:p>
            <a:pPr>
              <a:defRPr/>
            </a:pPr>
            <a:fld id="{A1861DFC-FB9F-4201-9BB4-40BD00E9E4B1}" type="datetime1">
              <a:rPr lang="en-US" altLang="es-MX"/>
              <a:pPr>
                <a:defRPr/>
              </a:pPr>
              <a:t>9/7/2016</a:t>
            </a:fld>
            <a:endParaRPr lang="en-US" altLang="es-MX"/>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08BAAE1E-45C9-4F86-AE4D-EED083E8EBE4}" type="slidenum">
              <a:rPr lang="en-US" altLang="es-MX"/>
              <a:pPr/>
              <a:t>‹Nº›</a:t>
            </a:fld>
            <a:endParaRPr lang="en-US" altLang="es-MX"/>
          </a:p>
        </p:txBody>
      </p:sp>
    </p:spTree>
    <p:extLst>
      <p:ext uri="{BB962C8B-B14F-4D97-AF65-F5344CB8AC3E}">
        <p14:creationId xmlns:p14="http://schemas.microsoft.com/office/powerpoint/2010/main" val="92135832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032796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ln/>
        </p:spPr>
      </p:sp>
      <p:sp>
        <p:nvSpPr>
          <p:cNvPr id="4096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480645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022484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2603688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585096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318364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430351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2459773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7375067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274907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601966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0880743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854014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616939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563654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7505783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332546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8116737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a:ln/>
        </p:spPr>
      </p:sp>
      <p:sp>
        <p:nvSpPr>
          <p:cNvPr id="7987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9727817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a:ln/>
        </p:spPr>
      </p:sp>
      <p:sp>
        <p:nvSpPr>
          <p:cNvPr id="8192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667603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Rot="1" noChangeAspect="1" noChangeArrowheads="1" noTextEdit="1"/>
          </p:cNvSpPr>
          <p:nvPr>
            <p:ph type="sldImg"/>
          </p:nvPr>
        </p:nvSpPr>
        <p:spPr>
          <a:ln/>
        </p:spPr>
      </p:sp>
      <p:sp>
        <p:nvSpPr>
          <p:cNvPr id="8397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8482975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ln/>
        </p:spPr>
      </p:sp>
      <p:sp>
        <p:nvSpPr>
          <p:cNvPr id="8601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33093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4132741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2508149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4213073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1394198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4175673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551901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MX" smtClean="0">
              <a:latin typeface="Calibri" panose="020F0502020204030204" pitchFamily="34" charset="0"/>
            </a:endParaRPr>
          </a:p>
        </p:txBody>
      </p:sp>
    </p:spTree>
    <p:extLst>
      <p:ext uri="{BB962C8B-B14F-4D97-AF65-F5344CB8AC3E}">
        <p14:creationId xmlns:p14="http://schemas.microsoft.com/office/powerpoint/2010/main" val="2443253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C9F99C8-C8BA-4FFD-BE08-5B12F0A23C9F}" type="datetime1">
              <a:rPr lang="en-US" altLang="es-MX"/>
              <a:pPr>
                <a:defRPr/>
              </a:pPr>
              <a:t>9/7/2016</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54E509-A6CD-4F5E-9B42-34A5F026CDC6}" type="slidenum">
              <a:rPr lang="en-US" altLang="es-MX"/>
              <a:pPr/>
              <a:t>‹Nº›</a:t>
            </a:fld>
            <a:endParaRPr lang="en-US" altLang="es-MX"/>
          </a:p>
        </p:txBody>
      </p:sp>
    </p:spTree>
    <p:extLst>
      <p:ext uri="{BB962C8B-B14F-4D97-AF65-F5344CB8AC3E}">
        <p14:creationId xmlns:p14="http://schemas.microsoft.com/office/powerpoint/2010/main" val="324166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9D38AEA-1365-4E89-A5F2-19836FF5E3F8}" type="datetime1">
              <a:rPr lang="en-US" altLang="es-MX"/>
              <a:pPr>
                <a:defRPr/>
              </a:pPr>
              <a:t>9/7/2016</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1F3FF8C-8E0B-43AA-A32F-4BAFCCAA977C}" type="slidenum">
              <a:rPr lang="en-US" altLang="es-MX"/>
              <a:pPr/>
              <a:t>‹Nº›</a:t>
            </a:fld>
            <a:endParaRPr lang="en-US" altLang="es-MX"/>
          </a:p>
        </p:txBody>
      </p:sp>
    </p:spTree>
    <p:extLst>
      <p:ext uri="{BB962C8B-B14F-4D97-AF65-F5344CB8AC3E}">
        <p14:creationId xmlns:p14="http://schemas.microsoft.com/office/powerpoint/2010/main" val="329796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F40F2-E9F1-4FA4-9390-88ABE35920B5}" type="datetime1">
              <a:rPr lang="en-US" altLang="es-MX"/>
              <a:pPr>
                <a:defRPr/>
              </a:pPr>
              <a:t>9/7/2016</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9CAE459-1176-4AA4-8AC3-7E9C8628D7BD}" type="slidenum">
              <a:rPr lang="en-US" altLang="es-MX"/>
              <a:pPr/>
              <a:t>‹Nº›</a:t>
            </a:fld>
            <a:endParaRPr lang="en-US" altLang="es-MX"/>
          </a:p>
        </p:txBody>
      </p:sp>
    </p:spTree>
    <p:extLst>
      <p:ext uri="{BB962C8B-B14F-4D97-AF65-F5344CB8AC3E}">
        <p14:creationId xmlns:p14="http://schemas.microsoft.com/office/powerpoint/2010/main" val="2121406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lvl1pPr>
              <a:defRPr/>
            </a:lvl1pPr>
          </a:lstStyle>
          <a:p>
            <a:fld id="{4F7E583F-F630-4714-AA3C-B6F8C17DF722}" type="datetime1">
              <a:rPr lang="en-US" altLang="es-MX"/>
              <a:pPr/>
              <a:t>9/7/2016</a:t>
            </a:fld>
            <a:endParaRPr lang="en-US" altLang="es-MX"/>
          </a:p>
        </p:txBody>
      </p:sp>
      <p:sp>
        <p:nvSpPr>
          <p:cNvPr id="5" name="Marcador de pie de página 4"/>
          <p:cNvSpPr>
            <a:spLocks noGrp="1"/>
          </p:cNvSpPr>
          <p:nvPr>
            <p:ph type="ftr" sz="quarter" idx="11"/>
          </p:nvPr>
        </p:nvSpPr>
        <p:spPr/>
        <p:txBody>
          <a:bodyPr/>
          <a:lstStyle>
            <a:lvl1pPr>
              <a:defRPr/>
            </a:lvl1pPr>
          </a:lstStyle>
          <a:p>
            <a:endParaRPr lang="es-MX" altLang="es-MX"/>
          </a:p>
        </p:txBody>
      </p:sp>
      <p:sp>
        <p:nvSpPr>
          <p:cNvPr id="6" name="Marcador de número de diapositiva 5"/>
          <p:cNvSpPr>
            <a:spLocks noGrp="1"/>
          </p:cNvSpPr>
          <p:nvPr>
            <p:ph type="sldNum" sz="quarter" idx="12"/>
          </p:nvPr>
        </p:nvSpPr>
        <p:spPr/>
        <p:txBody>
          <a:bodyPr/>
          <a:lstStyle>
            <a:lvl1pPr>
              <a:defRPr/>
            </a:lvl1pPr>
          </a:lstStyle>
          <a:p>
            <a:fld id="{0AFF58CE-46D1-4DA5-B68E-7A26EF53D840}" type="slidenum">
              <a:rPr lang="en-US" altLang="es-MX"/>
              <a:pPr/>
              <a:t>‹Nº›</a:t>
            </a:fld>
            <a:endParaRPr lang="en-US" altLang="es-MX"/>
          </a:p>
        </p:txBody>
      </p:sp>
    </p:spTree>
    <p:extLst>
      <p:ext uri="{BB962C8B-B14F-4D97-AF65-F5344CB8AC3E}">
        <p14:creationId xmlns:p14="http://schemas.microsoft.com/office/powerpoint/2010/main" val="2485040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lvl1pPr>
              <a:defRPr/>
            </a:lvl1pPr>
          </a:lstStyle>
          <a:p>
            <a:fld id="{3AA664AF-B053-4E55-BC40-241AFC0258D1}" type="datetime1">
              <a:rPr lang="en-US" altLang="es-MX"/>
              <a:pPr/>
              <a:t>9/7/2016</a:t>
            </a:fld>
            <a:endParaRPr lang="en-US" altLang="es-MX"/>
          </a:p>
        </p:txBody>
      </p:sp>
      <p:sp>
        <p:nvSpPr>
          <p:cNvPr id="5" name="Marcador de pie de página 4"/>
          <p:cNvSpPr>
            <a:spLocks noGrp="1"/>
          </p:cNvSpPr>
          <p:nvPr>
            <p:ph type="ftr" sz="quarter" idx="11"/>
          </p:nvPr>
        </p:nvSpPr>
        <p:spPr/>
        <p:txBody>
          <a:bodyPr/>
          <a:lstStyle>
            <a:lvl1pPr>
              <a:defRPr/>
            </a:lvl1pPr>
          </a:lstStyle>
          <a:p>
            <a:endParaRPr lang="es-MX" altLang="es-MX"/>
          </a:p>
        </p:txBody>
      </p:sp>
      <p:sp>
        <p:nvSpPr>
          <p:cNvPr id="6" name="Marcador de número de diapositiva 5"/>
          <p:cNvSpPr>
            <a:spLocks noGrp="1"/>
          </p:cNvSpPr>
          <p:nvPr>
            <p:ph type="sldNum" sz="quarter" idx="12"/>
          </p:nvPr>
        </p:nvSpPr>
        <p:spPr/>
        <p:txBody>
          <a:bodyPr/>
          <a:lstStyle>
            <a:lvl1pPr>
              <a:defRPr/>
            </a:lvl1pPr>
          </a:lstStyle>
          <a:p>
            <a:fld id="{AA25FEFF-EE30-449F-92BA-A6F668D658BA}" type="slidenum">
              <a:rPr lang="en-US" altLang="es-MX"/>
              <a:pPr/>
              <a:t>‹Nº›</a:t>
            </a:fld>
            <a:endParaRPr lang="en-US" altLang="es-MX"/>
          </a:p>
        </p:txBody>
      </p:sp>
    </p:spTree>
    <p:extLst>
      <p:ext uri="{BB962C8B-B14F-4D97-AF65-F5344CB8AC3E}">
        <p14:creationId xmlns:p14="http://schemas.microsoft.com/office/powerpoint/2010/main" val="2959874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06D1122-B39F-4852-8F8A-672346EEE3F0}" type="datetime1">
              <a:rPr lang="en-US" altLang="es-MX"/>
              <a:pPr/>
              <a:t>9/7/2016</a:t>
            </a:fld>
            <a:endParaRPr lang="en-US" altLang="es-MX"/>
          </a:p>
        </p:txBody>
      </p:sp>
      <p:sp>
        <p:nvSpPr>
          <p:cNvPr id="5" name="Marcador de pie de página 4"/>
          <p:cNvSpPr>
            <a:spLocks noGrp="1"/>
          </p:cNvSpPr>
          <p:nvPr>
            <p:ph type="ftr" sz="quarter" idx="11"/>
          </p:nvPr>
        </p:nvSpPr>
        <p:spPr/>
        <p:txBody>
          <a:bodyPr/>
          <a:lstStyle>
            <a:lvl1pPr>
              <a:defRPr/>
            </a:lvl1pPr>
          </a:lstStyle>
          <a:p>
            <a:endParaRPr lang="es-MX" altLang="es-MX"/>
          </a:p>
        </p:txBody>
      </p:sp>
      <p:sp>
        <p:nvSpPr>
          <p:cNvPr id="6" name="Marcador de número de diapositiva 5"/>
          <p:cNvSpPr>
            <a:spLocks noGrp="1"/>
          </p:cNvSpPr>
          <p:nvPr>
            <p:ph type="sldNum" sz="quarter" idx="12"/>
          </p:nvPr>
        </p:nvSpPr>
        <p:spPr/>
        <p:txBody>
          <a:bodyPr/>
          <a:lstStyle>
            <a:lvl1pPr>
              <a:defRPr/>
            </a:lvl1pPr>
          </a:lstStyle>
          <a:p>
            <a:fld id="{058DA6CA-7234-4262-9DA5-6B44B7BC5566}" type="slidenum">
              <a:rPr lang="en-US" altLang="es-MX"/>
              <a:pPr/>
              <a:t>‹Nº›</a:t>
            </a:fld>
            <a:endParaRPr lang="en-US" altLang="es-MX"/>
          </a:p>
        </p:txBody>
      </p:sp>
    </p:spTree>
    <p:extLst>
      <p:ext uri="{BB962C8B-B14F-4D97-AF65-F5344CB8AC3E}">
        <p14:creationId xmlns:p14="http://schemas.microsoft.com/office/powerpoint/2010/main" val="3860289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48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lvl1pPr>
              <a:defRPr/>
            </a:lvl1pPr>
          </a:lstStyle>
          <a:p>
            <a:fld id="{3C87A7B7-0FC9-42F5-9448-E07FA5289178}" type="datetime1">
              <a:rPr lang="en-US" altLang="es-MX"/>
              <a:pPr/>
              <a:t>9/7/2016</a:t>
            </a:fld>
            <a:endParaRPr lang="en-US" altLang="es-MX"/>
          </a:p>
        </p:txBody>
      </p:sp>
      <p:sp>
        <p:nvSpPr>
          <p:cNvPr id="6" name="Marcador de pie de página 5"/>
          <p:cNvSpPr>
            <a:spLocks noGrp="1"/>
          </p:cNvSpPr>
          <p:nvPr>
            <p:ph type="ftr" sz="quarter" idx="11"/>
          </p:nvPr>
        </p:nvSpPr>
        <p:spPr/>
        <p:txBody>
          <a:bodyPr/>
          <a:lstStyle>
            <a:lvl1pPr>
              <a:defRPr/>
            </a:lvl1pPr>
          </a:lstStyle>
          <a:p>
            <a:endParaRPr lang="es-MX" altLang="es-MX"/>
          </a:p>
        </p:txBody>
      </p:sp>
      <p:sp>
        <p:nvSpPr>
          <p:cNvPr id="7" name="Marcador de número de diapositiva 6"/>
          <p:cNvSpPr>
            <a:spLocks noGrp="1"/>
          </p:cNvSpPr>
          <p:nvPr>
            <p:ph type="sldNum" sz="quarter" idx="12"/>
          </p:nvPr>
        </p:nvSpPr>
        <p:spPr/>
        <p:txBody>
          <a:bodyPr/>
          <a:lstStyle>
            <a:lvl1pPr>
              <a:defRPr/>
            </a:lvl1pPr>
          </a:lstStyle>
          <a:p>
            <a:fld id="{47333D55-39B5-4CA1-961F-256B228C080D}" type="slidenum">
              <a:rPr lang="en-US" altLang="es-MX"/>
              <a:pPr/>
              <a:t>‹Nº›</a:t>
            </a:fld>
            <a:endParaRPr lang="en-US" altLang="es-MX"/>
          </a:p>
        </p:txBody>
      </p:sp>
    </p:spTree>
    <p:extLst>
      <p:ext uri="{BB962C8B-B14F-4D97-AF65-F5344CB8AC3E}">
        <p14:creationId xmlns:p14="http://schemas.microsoft.com/office/powerpoint/2010/main" val="2475179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lvl1pPr>
              <a:defRPr/>
            </a:lvl1pPr>
          </a:lstStyle>
          <a:p>
            <a:fld id="{68923B10-8BCE-4DA9-A236-65B705632517}" type="datetime1">
              <a:rPr lang="en-US" altLang="es-MX"/>
              <a:pPr/>
              <a:t>9/7/2016</a:t>
            </a:fld>
            <a:endParaRPr lang="en-US" altLang="es-MX"/>
          </a:p>
        </p:txBody>
      </p:sp>
      <p:sp>
        <p:nvSpPr>
          <p:cNvPr id="8" name="Marcador de pie de página 7"/>
          <p:cNvSpPr>
            <a:spLocks noGrp="1"/>
          </p:cNvSpPr>
          <p:nvPr>
            <p:ph type="ftr" sz="quarter" idx="11"/>
          </p:nvPr>
        </p:nvSpPr>
        <p:spPr/>
        <p:txBody>
          <a:bodyPr/>
          <a:lstStyle>
            <a:lvl1pPr>
              <a:defRPr/>
            </a:lvl1pPr>
          </a:lstStyle>
          <a:p>
            <a:endParaRPr lang="es-MX" altLang="es-MX"/>
          </a:p>
        </p:txBody>
      </p:sp>
      <p:sp>
        <p:nvSpPr>
          <p:cNvPr id="9" name="Marcador de número de diapositiva 8"/>
          <p:cNvSpPr>
            <a:spLocks noGrp="1"/>
          </p:cNvSpPr>
          <p:nvPr>
            <p:ph type="sldNum" sz="quarter" idx="12"/>
          </p:nvPr>
        </p:nvSpPr>
        <p:spPr/>
        <p:txBody>
          <a:bodyPr/>
          <a:lstStyle>
            <a:lvl1pPr>
              <a:defRPr/>
            </a:lvl1pPr>
          </a:lstStyle>
          <a:p>
            <a:fld id="{2B8BDF2D-3B89-4C74-915E-8D33DC329F29}" type="slidenum">
              <a:rPr lang="en-US" altLang="es-MX"/>
              <a:pPr/>
              <a:t>‹Nº›</a:t>
            </a:fld>
            <a:endParaRPr lang="en-US" altLang="es-MX"/>
          </a:p>
        </p:txBody>
      </p:sp>
    </p:spTree>
    <p:extLst>
      <p:ext uri="{BB962C8B-B14F-4D97-AF65-F5344CB8AC3E}">
        <p14:creationId xmlns:p14="http://schemas.microsoft.com/office/powerpoint/2010/main" val="2907125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lvl1pPr>
              <a:defRPr/>
            </a:lvl1pPr>
          </a:lstStyle>
          <a:p>
            <a:fld id="{DD48A7AF-BD74-4B3E-B71A-A4BCFC08D7E0}" type="datetime1">
              <a:rPr lang="en-US" altLang="es-MX"/>
              <a:pPr/>
              <a:t>9/7/2016</a:t>
            </a:fld>
            <a:endParaRPr lang="en-US" altLang="es-MX"/>
          </a:p>
        </p:txBody>
      </p:sp>
      <p:sp>
        <p:nvSpPr>
          <p:cNvPr id="4" name="Marcador de pie de página 3"/>
          <p:cNvSpPr>
            <a:spLocks noGrp="1"/>
          </p:cNvSpPr>
          <p:nvPr>
            <p:ph type="ftr" sz="quarter" idx="11"/>
          </p:nvPr>
        </p:nvSpPr>
        <p:spPr/>
        <p:txBody>
          <a:bodyPr/>
          <a:lstStyle>
            <a:lvl1pPr>
              <a:defRPr/>
            </a:lvl1pPr>
          </a:lstStyle>
          <a:p>
            <a:endParaRPr lang="es-MX" altLang="es-MX"/>
          </a:p>
        </p:txBody>
      </p:sp>
      <p:sp>
        <p:nvSpPr>
          <p:cNvPr id="5" name="Marcador de número de diapositiva 4"/>
          <p:cNvSpPr>
            <a:spLocks noGrp="1"/>
          </p:cNvSpPr>
          <p:nvPr>
            <p:ph type="sldNum" sz="quarter" idx="12"/>
          </p:nvPr>
        </p:nvSpPr>
        <p:spPr/>
        <p:txBody>
          <a:bodyPr/>
          <a:lstStyle>
            <a:lvl1pPr>
              <a:defRPr/>
            </a:lvl1pPr>
          </a:lstStyle>
          <a:p>
            <a:fld id="{20508499-7596-43CD-B4FD-7CEBECE48FC3}" type="slidenum">
              <a:rPr lang="en-US" altLang="es-MX"/>
              <a:pPr/>
              <a:t>‹Nº›</a:t>
            </a:fld>
            <a:endParaRPr lang="en-US" altLang="es-MX"/>
          </a:p>
        </p:txBody>
      </p:sp>
    </p:spTree>
    <p:extLst>
      <p:ext uri="{BB962C8B-B14F-4D97-AF65-F5344CB8AC3E}">
        <p14:creationId xmlns:p14="http://schemas.microsoft.com/office/powerpoint/2010/main" val="20404372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5A0DB1A6-8520-446D-9367-7B99ECF5C38D}" type="datetime1">
              <a:rPr lang="en-US" altLang="es-MX"/>
              <a:pPr/>
              <a:t>9/7/2016</a:t>
            </a:fld>
            <a:endParaRPr lang="en-US" altLang="es-MX"/>
          </a:p>
        </p:txBody>
      </p:sp>
      <p:sp>
        <p:nvSpPr>
          <p:cNvPr id="3" name="Marcador de pie de página 2"/>
          <p:cNvSpPr>
            <a:spLocks noGrp="1"/>
          </p:cNvSpPr>
          <p:nvPr>
            <p:ph type="ftr" sz="quarter" idx="11"/>
          </p:nvPr>
        </p:nvSpPr>
        <p:spPr/>
        <p:txBody>
          <a:bodyPr/>
          <a:lstStyle>
            <a:lvl1pPr>
              <a:defRPr/>
            </a:lvl1pPr>
          </a:lstStyle>
          <a:p>
            <a:endParaRPr lang="es-MX" altLang="es-MX"/>
          </a:p>
        </p:txBody>
      </p:sp>
      <p:sp>
        <p:nvSpPr>
          <p:cNvPr id="4" name="Marcador de número de diapositiva 3"/>
          <p:cNvSpPr>
            <a:spLocks noGrp="1"/>
          </p:cNvSpPr>
          <p:nvPr>
            <p:ph type="sldNum" sz="quarter" idx="12"/>
          </p:nvPr>
        </p:nvSpPr>
        <p:spPr/>
        <p:txBody>
          <a:bodyPr/>
          <a:lstStyle>
            <a:lvl1pPr>
              <a:defRPr/>
            </a:lvl1pPr>
          </a:lstStyle>
          <a:p>
            <a:fld id="{5D277111-48F9-4B2C-BDCE-4DD6BF3E2FD3}" type="slidenum">
              <a:rPr lang="en-US" altLang="es-MX"/>
              <a:pPr/>
              <a:t>‹Nº›</a:t>
            </a:fld>
            <a:endParaRPr lang="en-US" altLang="es-MX"/>
          </a:p>
        </p:txBody>
      </p:sp>
    </p:spTree>
    <p:extLst>
      <p:ext uri="{BB962C8B-B14F-4D97-AF65-F5344CB8AC3E}">
        <p14:creationId xmlns:p14="http://schemas.microsoft.com/office/powerpoint/2010/main" val="129007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B918D17E-0B5C-4772-9738-288A2F3DBB4D}" type="datetime1">
              <a:rPr lang="en-US" altLang="es-MX"/>
              <a:pPr/>
              <a:t>9/7/2016</a:t>
            </a:fld>
            <a:endParaRPr lang="en-US" altLang="es-MX"/>
          </a:p>
        </p:txBody>
      </p:sp>
      <p:sp>
        <p:nvSpPr>
          <p:cNvPr id="6" name="Marcador de pie de página 5"/>
          <p:cNvSpPr>
            <a:spLocks noGrp="1"/>
          </p:cNvSpPr>
          <p:nvPr>
            <p:ph type="ftr" sz="quarter" idx="11"/>
          </p:nvPr>
        </p:nvSpPr>
        <p:spPr/>
        <p:txBody>
          <a:bodyPr/>
          <a:lstStyle>
            <a:lvl1pPr>
              <a:defRPr/>
            </a:lvl1pPr>
          </a:lstStyle>
          <a:p>
            <a:endParaRPr lang="es-MX" altLang="es-MX"/>
          </a:p>
        </p:txBody>
      </p:sp>
      <p:sp>
        <p:nvSpPr>
          <p:cNvPr id="7" name="Marcador de número de diapositiva 6"/>
          <p:cNvSpPr>
            <a:spLocks noGrp="1"/>
          </p:cNvSpPr>
          <p:nvPr>
            <p:ph type="sldNum" sz="quarter" idx="12"/>
          </p:nvPr>
        </p:nvSpPr>
        <p:spPr/>
        <p:txBody>
          <a:bodyPr/>
          <a:lstStyle>
            <a:lvl1pPr>
              <a:defRPr/>
            </a:lvl1pPr>
          </a:lstStyle>
          <a:p>
            <a:fld id="{54827781-F391-4F71-8453-20844F440791}" type="slidenum">
              <a:rPr lang="en-US" altLang="es-MX"/>
              <a:pPr/>
              <a:t>‹Nº›</a:t>
            </a:fld>
            <a:endParaRPr lang="en-US" altLang="es-MX"/>
          </a:p>
        </p:txBody>
      </p:sp>
    </p:spTree>
    <p:extLst>
      <p:ext uri="{BB962C8B-B14F-4D97-AF65-F5344CB8AC3E}">
        <p14:creationId xmlns:p14="http://schemas.microsoft.com/office/powerpoint/2010/main" val="4212563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8C98D4-8A31-45E4-9384-5717E9A107C2}" type="datetime1">
              <a:rPr lang="en-US" altLang="es-MX"/>
              <a:pPr>
                <a:defRPr/>
              </a:pPr>
              <a:t>9/7/2016</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6DB3F7-0F24-4C76-B57E-C2FC3365B6DA}" type="slidenum">
              <a:rPr lang="en-US" altLang="es-MX"/>
              <a:pPr/>
              <a:t>‹Nº›</a:t>
            </a:fld>
            <a:endParaRPr lang="en-US" altLang="es-MX"/>
          </a:p>
        </p:txBody>
      </p:sp>
    </p:spTree>
    <p:extLst>
      <p:ext uri="{BB962C8B-B14F-4D97-AF65-F5344CB8AC3E}">
        <p14:creationId xmlns:p14="http://schemas.microsoft.com/office/powerpoint/2010/main" val="1528570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30204B2B-3C5E-4FAA-8C2A-BF0CDA25E5F7}" type="datetime1">
              <a:rPr lang="en-US" altLang="es-MX"/>
              <a:pPr/>
              <a:t>9/7/2016</a:t>
            </a:fld>
            <a:endParaRPr lang="en-US" altLang="es-MX"/>
          </a:p>
        </p:txBody>
      </p:sp>
      <p:sp>
        <p:nvSpPr>
          <p:cNvPr id="6" name="Marcador de pie de página 5"/>
          <p:cNvSpPr>
            <a:spLocks noGrp="1"/>
          </p:cNvSpPr>
          <p:nvPr>
            <p:ph type="ftr" sz="quarter" idx="11"/>
          </p:nvPr>
        </p:nvSpPr>
        <p:spPr/>
        <p:txBody>
          <a:bodyPr/>
          <a:lstStyle>
            <a:lvl1pPr>
              <a:defRPr/>
            </a:lvl1pPr>
          </a:lstStyle>
          <a:p>
            <a:endParaRPr lang="es-MX" altLang="es-MX"/>
          </a:p>
        </p:txBody>
      </p:sp>
      <p:sp>
        <p:nvSpPr>
          <p:cNvPr id="7" name="Marcador de número de diapositiva 6"/>
          <p:cNvSpPr>
            <a:spLocks noGrp="1"/>
          </p:cNvSpPr>
          <p:nvPr>
            <p:ph type="sldNum" sz="quarter" idx="12"/>
          </p:nvPr>
        </p:nvSpPr>
        <p:spPr/>
        <p:txBody>
          <a:bodyPr/>
          <a:lstStyle>
            <a:lvl1pPr>
              <a:defRPr/>
            </a:lvl1pPr>
          </a:lstStyle>
          <a:p>
            <a:fld id="{A5CDD72F-48E8-4683-B802-8371F86EB8C1}" type="slidenum">
              <a:rPr lang="en-US" altLang="es-MX"/>
              <a:pPr/>
              <a:t>‹Nº›</a:t>
            </a:fld>
            <a:endParaRPr lang="en-US" altLang="es-MX"/>
          </a:p>
        </p:txBody>
      </p:sp>
    </p:spTree>
    <p:extLst>
      <p:ext uri="{BB962C8B-B14F-4D97-AF65-F5344CB8AC3E}">
        <p14:creationId xmlns:p14="http://schemas.microsoft.com/office/powerpoint/2010/main" val="41425293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lvl1pPr>
              <a:defRPr/>
            </a:lvl1pPr>
          </a:lstStyle>
          <a:p>
            <a:fld id="{FF3EDB6B-778B-4FEE-A1B7-5DE541ABA6BD}" type="datetime1">
              <a:rPr lang="en-US" altLang="es-MX"/>
              <a:pPr/>
              <a:t>9/7/2016</a:t>
            </a:fld>
            <a:endParaRPr lang="en-US" altLang="es-MX"/>
          </a:p>
        </p:txBody>
      </p:sp>
      <p:sp>
        <p:nvSpPr>
          <p:cNvPr id="5" name="Marcador de pie de página 4"/>
          <p:cNvSpPr>
            <a:spLocks noGrp="1"/>
          </p:cNvSpPr>
          <p:nvPr>
            <p:ph type="ftr" sz="quarter" idx="11"/>
          </p:nvPr>
        </p:nvSpPr>
        <p:spPr/>
        <p:txBody>
          <a:bodyPr/>
          <a:lstStyle>
            <a:lvl1pPr>
              <a:defRPr/>
            </a:lvl1pPr>
          </a:lstStyle>
          <a:p>
            <a:endParaRPr lang="es-MX" altLang="es-MX"/>
          </a:p>
        </p:txBody>
      </p:sp>
      <p:sp>
        <p:nvSpPr>
          <p:cNvPr id="6" name="Marcador de número de diapositiva 5"/>
          <p:cNvSpPr>
            <a:spLocks noGrp="1"/>
          </p:cNvSpPr>
          <p:nvPr>
            <p:ph type="sldNum" sz="quarter" idx="12"/>
          </p:nvPr>
        </p:nvSpPr>
        <p:spPr/>
        <p:txBody>
          <a:bodyPr/>
          <a:lstStyle>
            <a:lvl1pPr>
              <a:defRPr/>
            </a:lvl1pPr>
          </a:lstStyle>
          <a:p>
            <a:fld id="{7E5D8677-B6ED-49C6-9541-ED5749292133}" type="slidenum">
              <a:rPr lang="en-US" altLang="es-MX"/>
              <a:pPr/>
              <a:t>‹Nº›</a:t>
            </a:fld>
            <a:endParaRPr lang="en-US" altLang="es-MX"/>
          </a:p>
        </p:txBody>
      </p:sp>
    </p:spTree>
    <p:extLst>
      <p:ext uri="{BB962C8B-B14F-4D97-AF65-F5344CB8AC3E}">
        <p14:creationId xmlns:p14="http://schemas.microsoft.com/office/powerpoint/2010/main" val="3567113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lvl1pPr>
              <a:defRPr/>
            </a:lvl1pPr>
          </a:lstStyle>
          <a:p>
            <a:fld id="{C82FA6BF-75F0-4224-82F6-89D1C2348C69}" type="datetime1">
              <a:rPr lang="en-US" altLang="es-MX"/>
              <a:pPr/>
              <a:t>9/7/2016</a:t>
            </a:fld>
            <a:endParaRPr lang="en-US" altLang="es-MX"/>
          </a:p>
        </p:txBody>
      </p:sp>
      <p:sp>
        <p:nvSpPr>
          <p:cNvPr id="5" name="Marcador de pie de página 4"/>
          <p:cNvSpPr>
            <a:spLocks noGrp="1"/>
          </p:cNvSpPr>
          <p:nvPr>
            <p:ph type="ftr" sz="quarter" idx="11"/>
          </p:nvPr>
        </p:nvSpPr>
        <p:spPr/>
        <p:txBody>
          <a:bodyPr/>
          <a:lstStyle>
            <a:lvl1pPr>
              <a:defRPr/>
            </a:lvl1pPr>
          </a:lstStyle>
          <a:p>
            <a:endParaRPr lang="es-MX" altLang="es-MX"/>
          </a:p>
        </p:txBody>
      </p:sp>
      <p:sp>
        <p:nvSpPr>
          <p:cNvPr id="6" name="Marcador de número de diapositiva 5"/>
          <p:cNvSpPr>
            <a:spLocks noGrp="1"/>
          </p:cNvSpPr>
          <p:nvPr>
            <p:ph type="sldNum" sz="quarter" idx="12"/>
          </p:nvPr>
        </p:nvSpPr>
        <p:spPr/>
        <p:txBody>
          <a:bodyPr/>
          <a:lstStyle>
            <a:lvl1pPr>
              <a:defRPr/>
            </a:lvl1pPr>
          </a:lstStyle>
          <a:p>
            <a:fld id="{E2891093-C069-43CB-B17F-B2242CB62F93}" type="slidenum">
              <a:rPr lang="en-US" altLang="es-MX"/>
              <a:pPr/>
              <a:t>‹Nº›</a:t>
            </a:fld>
            <a:endParaRPr lang="en-US" altLang="es-MX"/>
          </a:p>
        </p:txBody>
      </p:sp>
    </p:spTree>
    <p:extLst>
      <p:ext uri="{BB962C8B-B14F-4D97-AF65-F5344CB8AC3E}">
        <p14:creationId xmlns:p14="http://schemas.microsoft.com/office/powerpoint/2010/main" val="331780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83182E-3BE4-478D-8378-474A9223316A}" type="datetime1">
              <a:rPr lang="en-US" altLang="es-MX"/>
              <a:pPr>
                <a:defRPr/>
              </a:pPr>
              <a:t>9/7/2016</a:t>
            </a:fld>
            <a:endParaRPr lang="en-US" altLang="es-MX"/>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4B2C719-8EC6-413F-A644-0ABA1D6863FC}" type="slidenum">
              <a:rPr lang="en-US" altLang="es-MX"/>
              <a:pPr/>
              <a:t>‹Nº›</a:t>
            </a:fld>
            <a:endParaRPr lang="en-US" altLang="es-MX"/>
          </a:p>
        </p:txBody>
      </p:sp>
    </p:spTree>
    <p:extLst>
      <p:ext uri="{BB962C8B-B14F-4D97-AF65-F5344CB8AC3E}">
        <p14:creationId xmlns:p14="http://schemas.microsoft.com/office/powerpoint/2010/main" val="388303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1D78C5E-6479-405B-BEAC-9CA597F810DC}" type="datetime1">
              <a:rPr lang="en-US" altLang="es-MX"/>
              <a:pPr>
                <a:defRPr/>
              </a:pPr>
              <a:t>9/7/2016</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FFCEB45-C93C-4F97-B0C9-5227A4F47AC8}" type="slidenum">
              <a:rPr lang="en-US" altLang="es-MX"/>
              <a:pPr/>
              <a:t>‹Nº›</a:t>
            </a:fld>
            <a:endParaRPr lang="en-US" altLang="es-MX"/>
          </a:p>
        </p:txBody>
      </p:sp>
    </p:spTree>
    <p:extLst>
      <p:ext uri="{BB962C8B-B14F-4D97-AF65-F5344CB8AC3E}">
        <p14:creationId xmlns:p14="http://schemas.microsoft.com/office/powerpoint/2010/main" val="176077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E6AD693-BA03-497C-A4DC-DD669D30ACED}" type="datetime1">
              <a:rPr lang="en-US" altLang="es-MX"/>
              <a:pPr>
                <a:defRPr/>
              </a:pPr>
              <a:t>9/7/2016</a:t>
            </a:fld>
            <a:endParaRPr lang="en-US" altLang="es-MX"/>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267A07-9231-4DDD-9201-4E2134886F5F}" type="slidenum">
              <a:rPr lang="en-US" altLang="es-MX"/>
              <a:pPr/>
              <a:t>‹Nº›</a:t>
            </a:fld>
            <a:endParaRPr lang="en-US" altLang="es-MX"/>
          </a:p>
        </p:txBody>
      </p:sp>
    </p:spTree>
    <p:extLst>
      <p:ext uri="{BB962C8B-B14F-4D97-AF65-F5344CB8AC3E}">
        <p14:creationId xmlns:p14="http://schemas.microsoft.com/office/powerpoint/2010/main" val="3413255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4C3973C-B93F-4358-8607-5D86A0DF72EA}" type="datetime1">
              <a:rPr lang="en-US" altLang="es-MX"/>
              <a:pPr>
                <a:defRPr/>
              </a:pPr>
              <a:t>9/7/2016</a:t>
            </a:fld>
            <a:endParaRPr lang="en-US" altLang="es-MX"/>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C598B87-BBEC-4877-8531-ACA3456D69AD}" type="slidenum">
              <a:rPr lang="en-US" altLang="es-MX"/>
              <a:pPr/>
              <a:t>‹Nº›</a:t>
            </a:fld>
            <a:endParaRPr lang="en-US" altLang="es-MX"/>
          </a:p>
        </p:txBody>
      </p:sp>
    </p:spTree>
    <p:extLst>
      <p:ext uri="{BB962C8B-B14F-4D97-AF65-F5344CB8AC3E}">
        <p14:creationId xmlns:p14="http://schemas.microsoft.com/office/powerpoint/2010/main" val="359529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D17DAB-544B-4E51-9A33-105D7821AD2C}" type="datetime1">
              <a:rPr lang="en-US" altLang="es-MX"/>
              <a:pPr>
                <a:defRPr/>
              </a:pPr>
              <a:t>9/7/2016</a:t>
            </a:fld>
            <a:endParaRPr lang="en-US" altLang="es-MX"/>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6F4DE7B-83C1-4B1A-AC4F-DE97DBE0B27D}" type="slidenum">
              <a:rPr lang="en-US" altLang="es-MX"/>
              <a:pPr/>
              <a:t>‹Nº›</a:t>
            </a:fld>
            <a:endParaRPr lang="en-US" altLang="es-MX"/>
          </a:p>
        </p:txBody>
      </p:sp>
    </p:spTree>
    <p:extLst>
      <p:ext uri="{BB962C8B-B14F-4D97-AF65-F5344CB8AC3E}">
        <p14:creationId xmlns:p14="http://schemas.microsoft.com/office/powerpoint/2010/main" val="449883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9ED3DDB-E23C-407A-8A44-6D88317416D3}" type="datetime1">
              <a:rPr lang="en-US" altLang="es-MX"/>
              <a:pPr>
                <a:defRPr/>
              </a:pPr>
              <a:t>9/7/2016</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C90125-3BF1-4032-A62F-496A32EA3A7A}" type="slidenum">
              <a:rPr lang="en-US" altLang="es-MX"/>
              <a:pPr/>
              <a:t>‹Nº›</a:t>
            </a:fld>
            <a:endParaRPr lang="en-US" altLang="es-MX"/>
          </a:p>
        </p:txBody>
      </p:sp>
    </p:spTree>
    <p:extLst>
      <p:ext uri="{BB962C8B-B14F-4D97-AF65-F5344CB8AC3E}">
        <p14:creationId xmlns:p14="http://schemas.microsoft.com/office/powerpoint/2010/main" val="2387140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75F337-FBDC-48CC-AED8-FFC2759045D3}" type="datetime1">
              <a:rPr lang="en-US" altLang="es-MX"/>
              <a:pPr>
                <a:defRPr/>
              </a:pPr>
              <a:t>9/7/2016</a:t>
            </a:fld>
            <a:endParaRPr lang="en-US" altLang="es-MX"/>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C6B401D-85DB-4D34-AF09-FACACB1EA7FB}" type="slidenum">
              <a:rPr lang="en-US" altLang="es-MX"/>
              <a:pPr/>
              <a:t>‹Nº›</a:t>
            </a:fld>
            <a:endParaRPr lang="en-US" altLang="es-MX"/>
          </a:p>
        </p:txBody>
      </p:sp>
    </p:spTree>
    <p:extLst>
      <p:ext uri="{BB962C8B-B14F-4D97-AF65-F5344CB8AC3E}">
        <p14:creationId xmlns:p14="http://schemas.microsoft.com/office/powerpoint/2010/main" val="3488349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MX" smtClean="0"/>
              <a:t>Click to edit Master title style</a:t>
            </a:r>
            <a:endParaRPr lang="en-US" altLang="es-MX"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MX" smtClean="0"/>
              <a:t>Click to edit Master text styles</a:t>
            </a:r>
          </a:p>
          <a:p>
            <a:pPr lvl="1"/>
            <a:r>
              <a:rPr lang="es-ES_tradnl" altLang="es-MX" smtClean="0"/>
              <a:t>Second level</a:t>
            </a:r>
          </a:p>
          <a:p>
            <a:pPr lvl="2"/>
            <a:r>
              <a:rPr lang="es-ES_tradnl" altLang="es-MX" smtClean="0"/>
              <a:t>Third level</a:t>
            </a:r>
          </a:p>
          <a:p>
            <a:pPr lvl="3"/>
            <a:r>
              <a:rPr lang="es-ES_tradnl" altLang="es-MX" smtClean="0"/>
              <a:t>Fourth level</a:t>
            </a:r>
          </a:p>
          <a:p>
            <a:pPr lvl="4"/>
            <a:r>
              <a:rPr lang="es-ES_tradnl" altLang="es-MX" smtClean="0"/>
              <a:t>Fifth level</a:t>
            </a:r>
            <a:endParaRPr lang="en-US" altLang="es-MX"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ea typeface="MS PGothic" panose="020B0600070205080204" pitchFamily="34" charset="-128"/>
              </a:defRPr>
            </a:lvl1pPr>
          </a:lstStyle>
          <a:p>
            <a:pPr>
              <a:defRPr/>
            </a:pPr>
            <a:fld id="{592DD8CB-E726-4AAB-828E-C5EA17C47A5E}" type="datetime1">
              <a:rPr lang="en-US" altLang="es-MX"/>
              <a:pPr>
                <a:defRPr/>
              </a:pPr>
              <a:t>9/7/2016</a:t>
            </a:fld>
            <a:endParaRPr lang="en-US" altLang="es-MX"/>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523BDA1-ADA0-4DD2-8EF1-B5D98E4ED829}" type="slidenum">
              <a:rPr lang="en-US" altLang="es-MX"/>
              <a:pPr/>
              <a:t>‹Nº›</a:t>
            </a:fld>
            <a:endParaRPr lang="en-US" altLang="es-MX"/>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MX" smtClean="0"/>
              <a:t>Click to edit Master title style</a:t>
            </a:r>
            <a:endParaRPr lang="en-US" altLang="es-MX" smtClean="0"/>
          </a:p>
        </p:txBody>
      </p:sp>
      <p:sp>
        <p:nvSpPr>
          <p:cNvPr id="8909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MX" smtClean="0"/>
              <a:t>Click to edit Master text styles</a:t>
            </a:r>
          </a:p>
          <a:p>
            <a:pPr lvl="1"/>
            <a:r>
              <a:rPr lang="es-ES_tradnl" altLang="es-MX" smtClean="0"/>
              <a:t>Second level</a:t>
            </a:r>
          </a:p>
          <a:p>
            <a:pPr lvl="2"/>
            <a:r>
              <a:rPr lang="es-ES_tradnl" altLang="es-MX" smtClean="0"/>
              <a:t>Third level</a:t>
            </a:r>
          </a:p>
          <a:p>
            <a:pPr lvl="3"/>
            <a:r>
              <a:rPr lang="es-ES_tradnl" altLang="es-MX" smtClean="0"/>
              <a:t>Fourth level</a:t>
            </a:r>
          </a:p>
          <a:p>
            <a:pPr lvl="4"/>
            <a:r>
              <a:rPr lang="es-ES_tradnl" altLang="es-MX" smtClean="0"/>
              <a:t>Fifth level</a:t>
            </a:r>
            <a:endParaRPr lang="en-US" altLang="es-MX"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defTabSz="914400">
              <a:defRPr sz="1200">
                <a:solidFill>
                  <a:srgbClr val="898989"/>
                </a:solidFill>
              </a:defRPr>
            </a:lvl1pPr>
          </a:lstStyle>
          <a:p>
            <a:fld id="{7090F623-3836-41E9-A1E9-C7C2EB79BD3C}" type="datetime1">
              <a:rPr lang="en-US" altLang="es-MX"/>
              <a:pPr/>
              <a:t>9/7/2016</a:t>
            </a:fld>
            <a:endParaRPr lang="en-US" altLang="es-MX"/>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defTabSz="914400">
              <a:defRPr sz="1200">
                <a:solidFill>
                  <a:srgbClr val="898989"/>
                </a:solidFill>
              </a:defRPr>
            </a:lvl1pPr>
          </a:lstStyle>
          <a:p>
            <a:endParaRPr lang="es-MX" altLang="es-MX"/>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914400">
              <a:defRPr sz="1200">
                <a:solidFill>
                  <a:srgbClr val="898989"/>
                </a:solidFill>
              </a:defRPr>
            </a:lvl1pPr>
          </a:lstStyle>
          <a:p>
            <a:fld id="{A9621C15-17DF-41FD-9BD6-685E7A47EDCE}" type="slidenum">
              <a:rPr lang="en-US" altLang="es-MX"/>
              <a:pPr/>
              <a:t>‹Nº›</a:t>
            </a:fld>
            <a:endParaRPr lang="en-US" alt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8.xml"/><Relationship Id="rId4" Type="http://schemas.openxmlformats.org/officeDocument/2006/relationships/image" Target="../media/image12.emf"/></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8.xml"/><Relationship Id="rId5" Type="http://schemas.openxmlformats.org/officeDocument/2006/relationships/image" Target="../media/image14.emf"/><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8.xml"/><Relationship Id="rId5" Type="http://schemas.openxmlformats.org/officeDocument/2006/relationships/image" Target="../media/image16.emf"/><Relationship Id="rId4" Type="http://schemas.openxmlformats.org/officeDocument/2006/relationships/image" Target="../media/image15.emf"/></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20.emf"/><Relationship Id="rId2" Type="http://schemas.openxmlformats.org/officeDocument/2006/relationships/notesSlide" Target="../notesSlides/notesSlide21.xml"/><Relationship Id="rId1" Type="http://schemas.openxmlformats.org/officeDocument/2006/relationships/slideLayout" Target="../slideLayouts/slideLayout18.xml"/><Relationship Id="rId6" Type="http://schemas.openxmlformats.org/officeDocument/2006/relationships/image" Target="../media/image19.emf"/><Relationship Id="rId5" Type="http://schemas.openxmlformats.org/officeDocument/2006/relationships/image" Target="../media/image18.emf"/><Relationship Id="rId4" Type="http://schemas.openxmlformats.org/officeDocument/2006/relationships/image" Target="../media/image17.emf"/></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8.xml"/><Relationship Id="rId4" Type="http://schemas.openxmlformats.org/officeDocument/2006/relationships/image" Target="../media/image21.emf"/></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image" Target="../media/image22.emf"/></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24.emf"/><Relationship Id="rId4" Type="http://schemas.openxmlformats.org/officeDocument/2006/relationships/image" Target="../media/image23.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7FFA42E1-4199-4247-AF66-12C110E484D9}" type="slidenum">
              <a:rPr lang="en-US" altLang="es-MX">
                <a:solidFill>
                  <a:srgbClr val="898989"/>
                </a:solidFill>
              </a:rPr>
              <a:pPr eaLnBrk="1" hangingPunct="1"/>
              <a:t>1</a:t>
            </a:fld>
            <a:endParaRPr lang="en-US" altLang="es-MX">
              <a:solidFill>
                <a:srgbClr val="898989"/>
              </a:solidFill>
            </a:endParaRPr>
          </a:p>
        </p:txBody>
      </p:sp>
      <p:sp>
        <p:nvSpPr>
          <p:cNvPr id="15363" name="Rectangle 1"/>
          <p:cNvSpPr>
            <a:spLocks noChangeArrowheads="1"/>
          </p:cNvSpPr>
          <p:nvPr/>
        </p:nvSpPr>
        <p:spPr bwMode="auto">
          <a:xfrm>
            <a:off x="-100483" y="6568632"/>
            <a:ext cx="9324870"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defTabSz="914400"/>
            <a:r>
              <a:rPr lang="es-MX" altLang="es-MX" sz="850" b="1" dirty="0" smtClean="0">
                <a:latin typeface="Century Gothic" panose="020B0502020202020204" pitchFamily="34" charset="0"/>
              </a:rPr>
              <a:t>IX Seminario Internacional de la Red de Gestión para Resultados en Gobiernos </a:t>
            </a:r>
            <a:r>
              <a:rPr lang="es-MX" altLang="es-MX" sz="850" b="1" dirty="0" err="1" smtClean="0">
                <a:latin typeface="Century Gothic" panose="020B0502020202020204" pitchFamily="34" charset="0"/>
              </a:rPr>
              <a:t>Subnacionales</a:t>
            </a:r>
            <a:r>
              <a:rPr lang="es-MX" altLang="es-MX" sz="850" b="1" dirty="0" smtClean="0">
                <a:latin typeface="Century Gothic" panose="020B0502020202020204" pitchFamily="34" charset="0"/>
              </a:rPr>
              <a:t> de América Latina y Caribe, 7 septiembre 2016, Guadalajara, Jalisco, México.</a:t>
            </a:r>
            <a:endParaRPr lang="es-MX" altLang="es-MX" sz="850" b="1" dirty="0">
              <a:latin typeface="Century Gothic" panose="020B0502020202020204" pitchFamily="34" charset="0"/>
            </a:endParaRPr>
          </a:p>
        </p:txBody>
      </p:sp>
      <p:sp>
        <p:nvSpPr>
          <p:cNvPr id="15364" name="Rectangle 1"/>
          <p:cNvSpPr>
            <a:spLocks noChangeArrowheads="1"/>
          </p:cNvSpPr>
          <p:nvPr/>
        </p:nvSpPr>
        <p:spPr bwMode="auto">
          <a:xfrm>
            <a:off x="1757363" y="2524452"/>
            <a:ext cx="69342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3200" b="1" dirty="0" smtClean="0">
                <a:latin typeface="Century Gothic" panose="020B0502020202020204" pitchFamily="34" charset="0"/>
              </a:rPr>
              <a:t>Retos del desarrollo democrático y la calidad en la gestión para resultados </a:t>
            </a:r>
            <a:r>
              <a:rPr lang="es-MX" altLang="es-MX" sz="3200" b="1" dirty="0" err="1" smtClean="0">
                <a:latin typeface="Century Gothic" panose="020B0502020202020204" pitchFamily="34" charset="0"/>
              </a:rPr>
              <a:t>subnacionales</a:t>
            </a:r>
            <a:r>
              <a:rPr lang="es-MX" altLang="es-MX" sz="3200" b="1" dirty="0" smtClean="0">
                <a:latin typeface="Century Gothic" panose="020B0502020202020204" pitchFamily="34" charset="0"/>
              </a:rPr>
              <a:t> en América Latina</a:t>
            </a:r>
          </a:p>
          <a:p>
            <a:pPr defTabSz="914400"/>
            <a:r>
              <a:rPr lang="es-MX" altLang="es-MX" sz="2400" dirty="0" smtClean="0">
                <a:latin typeface="Century Gothic" panose="020B0502020202020204" pitchFamily="34" charset="0"/>
              </a:rPr>
              <a:t>Gabriel </a:t>
            </a:r>
            <a:r>
              <a:rPr lang="es-MX" altLang="es-MX" sz="2400" dirty="0">
                <a:latin typeface="Century Gothic" panose="020B0502020202020204" pitchFamily="34" charset="0"/>
              </a:rPr>
              <a:t>Farfán Mares</a:t>
            </a:r>
          </a:p>
          <a:p>
            <a:pPr defTabSz="914400"/>
            <a:r>
              <a:rPr lang="es-MX" altLang="es-MX" dirty="0">
                <a:latin typeface="Century Gothic" panose="020B0502020202020204" pitchFamily="34" charset="0"/>
              </a:rPr>
              <a:t>Presidente y Director General</a:t>
            </a:r>
          </a:p>
          <a:p>
            <a:pPr defTabSz="914400"/>
            <a:r>
              <a:rPr lang="es-MX" altLang="es-MX" dirty="0">
                <a:latin typeface="Century Gothic" panose="020B0502020202020204" pitchFamily="34" charset="0"/>
              </a:rPr>
              <a:t>g.farfan.mares@comunidadmexicana.org.mx</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E11873C3-7281-47E6-9C1C-005136F8DD72}" type="slidenum">
              <a:rPr lang="en-US" altLang="es-MX">
                <a:solidFill>
                  <a:srgbClr val="898989"/>
                </a:solidFill>
              </a:rPr>
              <a:pPr eaLnBrk="1" hangingPunct="1"/>
              <a:t>10</a:t>
            </a:fld>
            <a:endParaRPr lang="en-US" altLang="es-MX">
              <a:solidFill>
                <a:srgbClr val="898989"/>
              </a:solidFill>
            </a:endParaRPr>
          </a:p>
        </p:txBody>
      </p:sp>
      <p:sp>
        <p:nvSpPr>
          <p:cNvPr id="39939" name="Rectangle 1"/>
          <p:cNvSpPr>
            <a:spLocks noChangeArrowheads="1"/>
          </p:cNvSpPr>
          <p:nvPr/>
        </p:nvSpPr>
        <p:spPr bwMode="auto">
          <a:xfrm>
            <a:off x="195263" y="452438"/>
            <a:ext cx="86836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Perfil fiscal municipal, por grupos de población (ALC)</a:t>
            </a:r>
            <a:endParaRPr lang="en-US" altLang="es-MX" sz="2200" b="1">
              <a:solidFill>
                <a:srgbClr val="000000"/>
              </a:solidFill>
              <a:latin typeface="Century Gothic" panose="020B0502020202020204" pitchFamily="34" charset="0"/>
            </a:endParaRPr>
          </a:p>
        </p:txBody>
      </p:sp>
      <p:pic>
        <p:nvPicPr>
          <p:cNvPr id="39941"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9563" y="2266950"/>
            <a:ext cx="8524875"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6" name="Elipse 5"/>
          <p:cNvSpPr/>
          <p:nvPr/>
        </p:nvSpPr>
        <p:spPr>
          <a:xfrm>
            <a:off x="5667021" y="2540000"/>
            <a:ext cx="2336801" cy="1783643"/>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162214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EAF1F07F-D806-41F9-B135-A9F53F941852}" type="slidenum">
              <a:rPr lang="en-US" altLang="es-MX">
                <a:solidFill>
                  <a:srgbClr val="898989"/>
                </a:solidFill>
              </a:rPr>
              <a:pPr eaLnBrk="1" hangingPunct="1"/>
              <a:t>11</a:t>
            </a:fld>
            <a:endParaRPr lang="en-US" altLang="es-MX">
              <a:solidFill>
                <a:srgbClr val="898989"/>
              </a:solidFill>
            </a:endParaRPr>
          </a:p>
        </p:txBody>
      </p:sp>
      <p:sp>
        <p:nvSpPr>
          <p:cNvPr id="41987" name="Rectangle 1"/>
          <p:cNvSpPr>
            <a:spLocks noChangeArrowheads="1"/>
          </p:cNvSpPr>
          <p:nvPr/>
        </p:nvSpPr>
        <p:spPr bwMode="auto">
          <a:xfrm>
            <a:off x="195263" y="452438"/>
            <a:ext cx="86836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Composición del gasto municipal, ALC</a:t>
            </a:r>
            <a:endParaRPr lang="en-US" altLang="es-MX" sz="2200" b="1">
              <a:solidFill>
                <a:srgbClr val="000000"/>
              </a:solidFill>
              <a:latin typeface="Century Gothic" panose="020B0502020202020204" pitchFamily="34" charset="0"/>
            </a:endParaRPr>
          </a:p>
        </p:txBody>
      </p:sp>
      <p:pic>
        <p:nvPicPr>
          <p:cNvPr id="41989" name="Imagen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7813" y="2324100"/>
            <a:ext cx="858837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6" name="Elipse 5"/>
          <p:cNvSpPr/>
          <p:nvPr/>
        </p:nvSpPr>
        <p:spPr>
          <a:xfrm>
            <a:off x="3814586" y="3307644"/>
            <a:ext cx="722489" cy="812800"/>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56543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7FFA42E1-4199-4247-AF66-12C110E484D9}" type="slidenum">
              <a:rPr lang="en-US" altLang="es-MX">
                <a:solidFill>
                  <a:srgbClr val="898989"/>
                </a:solidFill>
              </a:rPr>
              <a:pPr eaLnBrk="1" hangingPunct="1"/>
              <a:t>12</a:t>
            </a:fld>
            <a:endParaRPr lang="en-US" altLang="es-MX">
              <a:solidFill>
                <a:srgbClr val="898989"/>
              </a:solidFill>
            </a:endParaRPr>
          </a:p>
        </p:txBody>
      </p:sp>
      <p:sp>
        <p:nvSpPr>
          <p:cNvPr id="15363" name="Rectangle 1"/>
          <p:cNvSpPr>
            <a:spLocks noChangeArrowheads="1"/>
          </p:cNvSpPr>
          <p:nvPr/>
        </p:nvSpPr>
        <p:spPr bwMode="auto">
          <a:xfrm>
            <a:off x="-100483" y="6568632"/>
            <a:ext cx="9324870" cy="22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defTabSz="914400"/>
            <a:r>
              <a:rPr lang="es-MX" altLang="es-MX" sz="850" b="1" dirty="0">
                <a:solidFill>
                  <a:prstClr val="black"/>
                </a:solidFill>
                <a:latin typeface="Century Gothic" panose="020B0502020202020204" pitchFamily="34" charset="0"/>
              </a:rPr>
              <a:t>IX Seminario Internacional de la Red de Gestión para Resultados en Gobiernos </a:t>
            </a:r>
            <a:r>
              <a:rPr lang="es-MX" altLang="es-MX" sz="850" b="1" dirty="0" err="1">
                <a:solidFill>
                  <a:prstClr val="black"/>
                </a:solidFill>
                <a:latin typeface="Century Gothic" panose="020B0502020202020204" pitchFamily="34" charset="0"/>
              </a:rPr>
              <a:t>Subnacionales</a:t>
            </a:r>
            <a:r>
              <a:rPr lang="es-MX" altLang="es-MX" sz="850" b="1" dirty="0">
                <a:solidFill>
                  <a:prstClr val="black"/>
                </a:solidFill>
                <a:latin typeface="Century Gothic" panose="020B0502020202020204" pitchFamily="34" charset="0"/>
              </a:rPr>
              <a:t> de América Latina y Caribe, 7 septiembre 2016, Guadalajara, Jalisco, México.</a:t>
            </a:r>
          </a:p>
        </p:txBody>
      </p:sp>
      <p:sp>
        <p:nvSpPr>
          <p:cNvPr id="15364" name="Rectangle 1"/>
          <p:cNvSpPr>
            <a:spLocks noChangeArrowheads="1"/>
          </p:cNvSpPr>
          <p:nvPr/>
        </p:nvSpPr>
        <p:spPr bwMode="auto">
          <a:xfrm>
            <a:off x="1757362" y="2616785"/>
            <a:ext cx="7215815"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lvl="0" defTabSz="914400" eaLnBrk="1" hangingPunct="1"/>
            <a:r>
              <a:rPr lang="es-ES" altLang="es-MX" sz="4400" b="1" dirty="0">
                <a:solidFill>
                  <a:srgbClr val="000000"/>
                </a:solidFill>
                <a:latin typeface="Century Gothic" panose="020B0502020202020204" pitchFamily="34" charset="0"/>
              </a:rPr>
              <a:t>El Indicador de Productividad de la Gestión Pública Municipal (IPGM</a:t>
            </a:r>
            <a:r>
              <a:rPr lang="es-ES" altLang="es-MX" sz="4400" b="1" dirty="0" smtClean="0">
                <a:solidFill>
                  <a:srgbClr val="000000"/>
                </a:solidFill>
                <a:latin typeface="Century Gothic" panose="020B0502020202020204" pitchFamily="34" charset="0"/>
              </a:rPr>
              <a:t>)</a:t>
            </a:r>
            <a:endParaRPr lang="es-ES" altLang="es-MX" sz="4400" b="1"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1286092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FA2F921B-4897-4237-9C28-56BB3FCAF4F1}" type="slidenum">
              <a:rPr lang="en-US" altLang="es-MX">
                <a:solidFill>
                  <a:srgbClr val="898989"/>
                </a:solidFill>
              </a:rPr>
              <a:pPr eaLnBrk="1" hangingPunct="1"/>
              <a:t>13</a:t>
            </a:fld>
            <a:endParaRPr lang="en-US" altLang="es-MX">
              <a:solidFill>
                <a:srgbClr val="898989"/>
              </a:solidFill>
            </a:endParaRPr>
          </a:p>
        </p:txBody>
      </p:sp>
      <p:sp>
        <p:nvSpPr>
          <p:cNvPr id="25603" name="Rectangle 1"/>
          <p:cNvSpPr>
            <a:spLocks noChangeArrowheads="1"/>
          </p:cNvSpPr>
          <p:nvPr/>
        </p:nvSpPr>
        <p:spPr bwMode="auto">
          <a:xfrm>
            <a:off x="377825" y="1236632"/>
            <a:ext cx="8369300" cy="532453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n-US" altLang="es-MX" sz="1700" dirty="0">
                <a:solidFill>
                  <a:srgbClr val="000000"/>
                </a:solidFill>
                <a:latin typeface="Century Gothic" panose="020B0502020202020204" pitchFamily="34" charset="0"/>
              </a:rPr>
              <a:t>U</a:t>
            </a:r>
            <a:r>
              <a:rPr lang="es-ES" altLang="es-MX" sz="1700" dirty="0">
                <a:solidFill>
                  <a:srgbClr val="000000"/>
                </a:solidFill>
                <a:latin typeface="Century Gothic" panose="020B0502020202020204" pitchFamily="34" charset="0"/>
              </a:rPr>
              <a:t>na herramienta que permite:</a:t>
            </a:r>
            <a:endParaRPr lang="es-MX" altLang="es-MX" sz="1700" dirty="0">
              <a:solidFill>
                <a:srgbClr val="000000"/>
              </a:solidFill>
              <a:latin typeface="Century Gothic" panose="020B0502020202020204" pitchFamily="34" charset="0"/>
            </a:endParaRPr>
          </a:p>
          <a:p>
            <a:pPr defTabSz="914400"/>
            <a:endParaRPr lang="es-MX" altLang="es-MX" sz="1700" dirty="0">
              <a:solidFill>
                <a:srgbClr val="000000"/>
              </a:solidFill>
              <a:latin typeface="Century Gothic" panose="020B0502020202020204" pitchFamily="34" charset="0"/>
            </a:endParaRPr>
          </a:p>
          <a:p>
            <a:pPr defTabSz="914400">
              <a:buFontTx/>
              <a:buChar char="•"/>
            </a:pPr>
            <a:r>
              <a:rPr lang="es-ES" altLang="es-MX" sz="1700" dirty="0">
                <a:solidFill>
                  <a:srgbClr val="000000"/>
                </a:solidFill>
                <a:latin typeface="Century Gothic" panose="020B0502020202020204" pitchFamily="34" charset="0"/>
              </a:rPr>
              <a:t> conocer qué tan productiva es la gestión pública municipal en un universo de 56 gobiernos locales de México cuyos perfiles son de alta urbanización. </a:t>
            </a:r>
          </a:p>
          <a:p>
            <a:pPr defTabSz="914400">
              <a:buFontTx/>
              <a:buChar char="•"/>
            </a:pPr>
            <a:endParaRPr lang="es-ES" altLang="es-MX" sz="1700" dirty="0">
              <a:solidFill>
                <a:srgbClr val="000000"/>
              </a:solidFill>
              <a:latin typeface="Century Gothic" panose="020B0502020202020204" pitchFamily="34" charset="0"/>
            </a:endParaRPr>
          </a:p>
          <a:p>
            <a:pPr defTabSz="914400">
              <a:buFontTx/>
              <a:buChar char="•"/>
            </a:pPr>
            <a:r>
              <a:rPr lang="es-ES" altLang="es-MX" sz="1700" dirty="0">
                <a:solidFill>
                  <a:srgbClr val="000000"/>
                </a:solidFill>
                <a:latin typeface="Century Gothic" panose="020B0502020202020204" pitchFamily="34" charset="0"/>
              </a:rPr>
              <a:t> incidir en la construcción de ciudadanía, la calidad de vida, la salud financiera y la productividad de la gestión pública en </a:t>
            </a:r>
            <a:r>
              <a:rPr lang="es-MX" altLang="es-MX" sz="1700" dirty="0">
                <a:solidFill>
                  <a:srgbClr val="000000"/>
                </a:solidFill>
                <a:latin typeface="Century Gothic" panose="020B0502020202020204" pitchFamily="34" charset="0"/>
              </a:rPr>
              <a:t>una población de </a:t>
            </a:r>
            <a:r>
              <a:rPr lang="es-ES" altLang="es-MX" sz="1700" dirty="0">
                <a:solidFill>
                  <a:srgbClr val="000000"/>
                </a:solidFill>
                <a:latin typeface="Century Gothic" panose="020B0502020202020204" pitchFamily="34" charset="0"/>
              </a:rPr>
              <a:t>poco más de 32 millones de personas. </a:t>
            </a:r>
          </a:p>
          <a:p>
            <a:pPr defTabSz="914400">
              <a:buFontTx/>
              <a:buChar char="•"/>
            </a:pPr>
            <a:endParaRPr lang="es-ES" altLang="es-MX" sz="1700" dirty="0">
              <a:solidFill>
                <a:srgbClr val="000000"/>
              </a:solidFill>
              <a:latin typeface="Century Gothic" panose="020B0502020202020204" pitchFamily="34" charset="0"/>
            </a:endParaRPr>
          </a:p>
          <a:p>
            <a:pPr defTabSz="914400">
              <a:buFontTx/>
              <a:buChar char="•"/>
            </a:pPr>
            <a:r>
              <a:rPr lang="es-ES" altLang="es-MX" sz="1700" dirty="0">
                <a:solidFill>
                  <a:srgbClr val="000000"/>
                </a:solidFill>
                <a:latin typeface="Century Gothic" panose="020B0502020202020204" pitchFamily="34" charset="0"/>
              </a:rPr>
              <a:t> determinar si un municipio está en condiciones de producir un bien de calidad con financiamiento óptimo y estable a un menor costo, siempre comparándose con sus similares y por ello, con escenarios realistas.</a:t>
            </a:r>
            <a:endParaRPr lang="es-MX" altLang="es-MX" sz="1700" dirty="0">
              <a:solidFill>
                <a:srgbClr val="000000"/>
              </a:solidFill>
              <a:latin typeface="Century Gothic" panose="020B0502020202020204" pitchFamily="34" charset="0"/>
            </a:endParaRPr>
          </a:p>
          <a:p>
            <a:pPr defTabSz="914400"/>
            <a:endParaRPr lang="es-MX" altLang="es-MX" sz="1700" dirty="0">
              <a:solidFill>
                <a:srgbClr val="000000"/>
              </a:solidFill>
              <a:latin typeface="Century Gothic" panose="020B0502020202020204" pitchFamily="34" charset="0"/>
            </a:endParaRPr>
          </a:p>
          <a:p>
            <a:pPr defTabSz="914400"/>
            <a:r>
              <a:rPr lang="es-ES" altLang="es-MX" sz="1700" b="1" dirty="0">
                <a:solidFill>
                  <a:srgbClr val="000000"/>
                </a:solidFill>
                <a:latin typeface="Century Gothic" panose="020B0502020202020204" pitchFamily="34" charset="0"/>
              </a:rPr>
              <a:t>El IPGM utiliza la evaluación que obtienen en 9 bienes y servicios públicos municipales, calificados de 0 a 10 (agua, drenaje y alcantarillado, alumbrado público, parques y jardines, recolección de basura, policía, calles y avenidas, carreteras y caminos y transporte público masivo –autobús) , y compara entre sí a los municipios en función de su capacidad para recaudar impuestos (predial) y su eficiencia en el uso de su gasto público (costo de su funcionamiento). </a:t>
            </a:r>
            <a:endParaRPr lang="es-MX" altLang="es-MX" sz="1700" b="1" dirty="0">
              <a:solidFill>
                <a:srgbClr val="000000"/>
              </a:solidFill>
              <a:latin typeface="Century Gothic" panose="020B0502020202020204" pitchFamily="34" charset="0"/>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17413" name="Rectangle 1"/>
          <p:cNvSpPr>
            <a:spLocks noChangeArrowheads="1"/>
          </p:cNvSpPr>
          <p:nvPr/>
        </p:nvSpPr>
        <p:spPr bwMode="auto">
          <a:xfrm>
            <a:off x="195263" y="274638"/>
            <a:ext cx="89487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dirty="0">
                <a:solidFill>
                  <a:srgbClr val="000000"/>
                </a:solidFill>
                <a:latin typeface="Century Gothic" panose="020B0502020202020204" pitchFamily="34" charset="0"/>
              </a:rPr>
              <a:t>El Indicador de Productividad de la Gestión Pública Municipal (IPGM)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A09925CD-0CB5-422F-8793-E74EC636015C}" type="slidenum">
              <a:rPr lang="en-US" altLang="es-MX">
                <a:solidFill>
                  <a:srgbClr val="898989"/>
                </a:solidFill>
              </a:rPr>
              <a:pPr eaLnBrk="1" hangingPunct="1"/>
              <a:t>14</a:t>
            </a:fld>
            <a:endParaRPr lang="en-US" altLang="es-MX">
              <a:solidFill>
                <a:srgbClr val="898989"/>
              </a:solidFill>
            </a:endParaRPr>
          </a:p>
        </p:txBody>
      </p:sp>
      <p:sp>
        <p:nvSpPr>
          <p:cNvPr id="25603" name="Rectangle 1"/>
          <p:cNvSpPr>
            <a:spLocks noChangeArrowheads="1"/>
          </p:cNvSpPr>
          <p:nvPr/>
        </p:nvSpPr>
        <p:spPr bwMode="auto">
          <a:xfrm>
            <a:off x="228600" y="1109003"/>
            <a:ext cx="8689975" cy="558614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buFontTx/>
              <a:buChar char="•"/>
            </a:pPr>
            <a:r>
              <a:rPr lang="es-ES" altLang="es-MX" sz="1700" dirty="0">
                <a:solidFill>
                  <a:srgbClr val="000000"/>
                </a:solidFill>
                <a:latin typeface="Century Gothic" panose="020B0502020202020204" pitchFamily="34" charset="0"/>
              </a:rPr>
              <a:t> Determina si un municipio necesita más recursos para poder tener a la población satisfecha y poder ofrecer bienes y servicios públicos de calidad o bien, requiere eliminar el desperdicio o exceso de gasto en el costo de su funcionamiento o incrementar los niveles de inversión para proveer un bien o servicio público.</a:t>
            </a:r>
            <a:endParaRPr lang="es-MX" altLang="es-MX" sz="1700" dirty="0">
              <a:solidFill>
                <a:srgbClr val="000000"/>
              </a:solidFill>
              <a:latin typeface="Century Gothic" panose="020B0502020202020204" pitchFamily="34" charset="0"/>
            </a:endParaRPr>
          </a:p>
          <a:p>
            <a:pPr defTabSz="914400">
              <a:buFontTx/>
              <a:buChar char="•"/>
            </a:pPr>
            <a:endParaRPr lang="es-MX" altLang="es-MX" sz="1700" dirty="0">
              <a:solidFill>
                <a:srgbClr val="000000"/>
              </a:solidFill>
              <a:latin typeface="Century Gothic" panose="020B0502020202020204" pitchFamily="34" charset="0"/>
            </a:endParaRPr>
          </a:p>
          <a:p>
            <a:pPr defTabSz="914400"/>
            <a:r>
              <a:rPr lang="es-ES" altLang="es-MX" sz="1700" dirty="0">
                <a:solidFill>
                  <a:srgbClr val="000000"/>
                </a:solidFill>
                <a:latin typeface="Century Gothic" panose="020B0502020202020204" pitchFamily="34" charset="0"/>
              </a:rPr>
              <a:t>Al interior del Indicador se presentan dos indicadores: uno de ingreso que toma como base la recaudación de predial y otro de gasto que considera el costo de su funcionamiento</a:t>
            </a:r>
            <a:r>
              <a:rPr lang="es-MX" altLang="es-MX" sz="1700" dirty="0">
                <a:solidFill>
                  <a:srgbClr val="000000"/>
                </a:solidFill>
                <a:latin typeface="Century Gothic" panose="020B0502020202020204" pitchFamily="34" charset="0"/>
              </a:rPr>
              <a:t>:</a:t>
            </a:r>
          </a:p>
          <a:p>
            <a:pPr defTabSz="914400">
              <a:buFontTx/>
              <a:buChar char="•"/>
            </a:pPr>
            <a:endParaRPr lang="es-MX" altLang="es-MX" sz="1700" dirty="0">
              <a:solidFill>
                <a:srgbClr val="000000"/>
              </a:solidFill>
              <a:latin typeface="Century Gothic" panose="020B0502020202020204" pitchFamily="34" charset="0"/>
            </a:endParaRPr>
          </a:p>
          <a:p>
            <a:pPr lvl="1" defTabSz="914400">
              <a:buFontTx/>
              <a:buChar char="•"/>
            </a:pPr>
            <a:r>
              <a:rPr lang="es-ES" altLang="es-MX" sz="1700" i="1" dirty="0">
                <a:solidFill>
                  <a:srgbClr val="000000"/>
                </a:solidFill>
                <a:latin typeface="Century Gothic" panose="020B0502020202020204" pitchFamily="34" charset="0"/>
              </a:rPr>
              <a:t> El Indicador de Productividad de Ingreso Municipal</a:t>
            </a:r>
            <a:r>
              <a:rPr lang="es-ES" altLang="es-MX" sz="1700" dirty="0">
                <a:solidFill>
                  <a:srgbClr val="000000"/>
                </a:solidFill>
                <a:latin typeface="Century Gothic" panose="020B0502020202020204" pitchFamily="34" charset="0"/>
              </a:rPr>
              <a:t> cuantifica la cantidad de pesos que se deben de recaudar por habitante y en total para cada municipio para contar con las condiciones indispensables, que no suficientes, para poder elevar la calidad de los bienes y servicios públicos de manera que se coloque en el mejor lugar del país.</a:t>
            </a:r>
            <a:endParaRPr lang="es-MX" altLang="es-MX" sz="1700" dirty="0">
              <a:solidFill>
                <a:srgbClr val="000000"/>
              </a:solidFill>
              <a:latin typeface="Century Gothic" panose="020B0502020202020204" pitchFamily="34" charset="0"/>
            </a:endParaRPr>
          </a:p>
          <a:p>
            <a:pPr defTabSz="914400">
              <a:buFontTx/>
              <a:buChar char="•"/>
            </a:pPr>
            <a:endParaRPr lang="es-MX" altLang="es-MX" sz="1700" dirty="0">
              <a:solidFill>
                <a:srgbClr val="000000"/>
              </a:solidFill>
              <a:latin typeface="Century Gothic" panose="020B0502020202020204" pitchFamily="34" charset="0"/>
            </a:endParaRPr>
          </a:p>
          <a:p>
            <a:pPr lvl="1" defTabSz="914400">
              <a:buFontTx/>
              <a:buChar char="•"/>
            </a:pPr>
            <a:r>
              <a:rPr lang="es-ES" altLang="es-MX" sz="1700" dirty="0">
                <a:solidFill>
                  <a:srgbClr val="000000"/>
                </a:solidFill>
                <a:latin typeface="Century Gothic" panose="020B0502020202020204" pitchFamily="34" charset="0"/>
              </a:rPr>
              <a:t> </a:t>
            </a:r>
            <a:r>
              <a:rPr lang="es-ES" altLang="es-MX" sz="1700" i="1" dirty="0">
                <a:solidFill>
                  <a:srgbClr val="000000"/>
                </a:solidFill>
                <a:latin typeface="Century Gothic" panose="020B0502020202020204" pitchFamily="34" charset="0"/>
              </a:rPr>
              <a:t>El Indicador de Productividad de Gasto</a:t>
            </a:r>
            <a:r>
              <a:rPr lang="es-ES" altLang="es-MX" sz="1700" dirty="0">
                <a:solidFill>
                  <a:srgbClr val="000000"/>
                </a:solidFill>
                <a:latin typeface="Century Gothic" panose="020B0502020202020204" pitchFamily="34" charset="0"/>
              </a:rPr>
              <a:t>, por su parte presenta las medidas de ajuste a la baja o al alza del gasto de operación para darle mayor eficiencia al gasto y en su caso, hacer posible y sostenible una mayor asignación de inversiones en la provisión de bienes y servicios públicos. </a:t>
            </a:r>
            <a:endParaRPr lang="es-MX" altLang="es-MX" sz="1700" dirty="0">
              <a:solidFill>
                <a:srgbClr val="000000"/>
              </a:solidFill>
              <a:latin typeface="Century Gothic" panose="020B0502020202020204" pitchFamily="34" charset="0"/>
            </a:endParaRPr>
          </a:p>
        </p:txBody>
      </p:sp>
      <p:sp>
        <p:nvSpPr>
          <p:cNvPr id="19463" name="Rectangle 1"/>
          <p:cNvSpPr>
            <a:spLocks noChangeArrowheads="1"/>
          </p:cNvSpPr>
          <p:nvPr/>
        </p:nvSpPr>
        <p:spPr bwMode="auto">
          <a:xfrm>
            <a:off x="195263" y="230188"/>
            <a:ext cx="89487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El Indicador de Productividad de la Gestión Pública Municipal (IPGM)</a:t>
            </a: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A9AE1094-4CA2-4E90-9C56-0A342A9CF7FC}" type="slidenum">
              <a:rPr lang="en-US" altLang="es-MX">
                <a:solidFill>
                  <a:srgbClr val="898989"/>
                </a:solidFill>
              </a:rPr>
              <a:pPr eaLnBrk="1" hangingPunct="1"/>
              <a:t>15</a:t>
            </a:fld>
            <a:endParaRPr lang="en-US" altLang="es-MX">
              <a:solidFill>
                <a:srgbClr val="898989"/>
              </a:solidFill>
            </a:endParaRPr>
          </a:p>
        </p:txBody>
      </p:sp>
      <p:sp>
        <p:nvSpPr>
          <p:cNvPr id="21510" name="Rectangle 1"/>
          <p:cNvSpPr>
            <a:spLocks noChangeArrowheads="1"/>
          </p:cNvSpPr>
          <p:nvPr/>
        </p:nvSpPr>
        <p:spPr bwMode="auto">
          <a:xfrm>
            <a:off x="1" y="287764"/>
            <a:ext cx="93345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100" b="1" dirty="0">
                <a:solidFill>
                  <a:srgbClr val="000000"/>
                </a:solidFill>
                <a:latin typeface="Century Gothic" panose="020B0502020202020204" pitchFamily="34" charset="0"/>
              </a:rPr>
              <a:t>El Indicador de Productividad de la Gestión Pública Municipal (IPGM)</a:t>
            </a:r>
          </a:p>
        </p:txBody>
      </p:sp>
      <p:sp>
        <p:nvSpPr>
          <p:cNvPr id="25603" name="Rectangle 1"/>
          <p:cNvSpPr>
            <a:spLocks noChangeArrowheads="1"/>
          </p:cNvSpPr>
          <p:nvPr/>
        </p:nvSpPr>
        <p:spPr bwMode="auto">
          <a:xfrm>
            <a:off x="322315" y="703262"/>
            <a:ext cx="8439848" cy="5755422"/>
          </a:xfrm>
          <a:prstGeom prst="rect">
            <a:avLst/>
          </a:prstGeom>
          <a:noFill/>
          <a:ln>
            <a:noFill/>
          </a:ln>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buFontTx/>
              <a:buChar char="•"/>
            </a:pPr>
            <a:r>
              <a:rPr lang="es-ES" altLang="es-MX" sz="1600" dirty="0" smtClean="0">
                <a:solidFill>
                  <a:srgbClr val="000000"/>
                </a:solidFill>
                <a:latin typeface="Century Gothic" panose="020B0502020202020204" pitchFamily="34" charset="0"/>
              </a:rPr>
              <a:t> generar </a:t>
            </a:r>
            <a:r>
              <a:rPr lang="es-ES" altLang="es-MX" sz="1600" dirty="0">
                <a:solidFill>
                  <a:srgbClr val="000000"/>
                </a:solidFill>
                <a:latin typeface="Century Gothic" panose="020B0502020202020204" pitchFamily="34" charset="0"/>
              </a:rPr>
              <a:t>un sistema de incentivos tanto internos como externos para mejorar la productividad de la gestión pública </a:t>
            </a:r>
            <a:r>
              <a:rPr lang="es-ES" altLang="es-MX" sz="1600" dirty="0" smtClean="0">
                <a:solidFill>
                  <a:srgbClr val="000000"/>
                </a:solidFill>
                <a:latin typeface="Century Gothic" panose="020B0502020202020204" pitchFamily="34" charset="0"/>
              </a:rPr>
              <a:t>en </a:t>
            </a:r>
            <a:r>
              <a:rPr lang="es-ES" altLang="es-MX" sz="1600" dirty="0">
                <a:solidFill>
                  <a:srgbClr val="000000"/>
                </a:solidFill>
                <a:latin typeface="Century Gothic" panose="020B0502020202020204" pitchFamily="34" charset="0"/>
              </a:rPr>
              <a:t>áreas de la administración que tienen bajo su responsabilidad la provisión de bienes y la prestación de servicios públicos municipales</a:t>
            </a:r>
            <a:r>
              <a:rPr lang="es-MX" altLang="es-MX" sz="1600" dirty="0">
                <a:solidFill>
                  <a:srgbClr val="000000"/>
                </a:solidFill>
                <a:latin typeface="Century Gothic" panose="020B0502020202020204" pitchFamily="34" charset="0"/>
              </a:rPr>
              <a:t>: </a:t>
            </a:r>
            <a:endParaRPr lang="es-ES" altLang="es-MX" sz="1600" dirty="0">
              <a:solidFill>
                <a:srgbClr val="000000"/>
              </a:solidFill>
              <a:latin typeface="Century Gothic" panose="020B0502020202020204" pitchFamily="34" charset="0"/>
            </a:endParaRPr>
          </a:p>
          <a:p>
            <a:pPr defTabSz="914400">
              <a:buFontTx/>
              <a:buChar char="•"/>
            </a:pPr>
            <a:endParaRPr lang="es-MX" altLang="es-MX" sz="1600" dirty="0">
              <a:solidFill>
                <a:srgbClr val="000000"/>
              </a:solidFill>
              <a:latin typeface="Century Gothic" panose="020B0502020202020204" pitchFamily="34" charset="0"/>
            </a:endParaRPr>
          </a:p>
          <a:p>
            <a:pPr defTabSz="914400"/>
            <a:r>
              <a:rPr lang="es-MX" altLang="es-MX" sz="1600" dirty="0">
                <a:solidFill>
                  <a:srgbClr val="000000"/>
                </a:solidFill>
                <a:latin typeface="Century Gothic" panose="020B0502020202020204" pitchFamily="34" charset="0"/>
              </a:rPr>
              <a:t>-- </a:t>
            </a:r>
            <a:r>
              <a:rPr lang="es-ES" altLang="es-MX" sz="1600" dirty="0">
                <a:solidFill>
                  <a:srgbClr val="000000"/>
                </a:solidFill>
                <a:latin typeface="Century Gothic" panose="020B0502020202020204" pitchFamily="34" charset="0"/>
              </a:rPr>
              <a:t>Al interior, la gestión pública podría orientarse estratégicamente a mejorar los bienes y servicios públicos a través de una mayor autonomía de gestión cuya base financiera debiera ser una mayor recaudación de ingresos.</a:t>
            </a:r>
            <a:endParaRPr lang="es-MX" altLang="es-MX" sz="1600" dirty="0">
              <a:solidFill>
                <a:srgbClr val="000000"/>
              </a:solidFill>
              <a:latin typeface="Century Gothic" panose="020B0502020202020204" pitchFamily="34" charset="0"/>
            </a:endParaRPr>
          </a:p>
          <a:p>
            <a:pPr defTabSz="914400">
              <a:buFontTx/>
              <a:buChar char="•"/>
            </a:pPr>
            <a:endParaRPr lang="es-MX" altLang="es-MX" sz="1600" dirty="0">
              <a:solidFill>
                <a:srgbClr val="000000"/>
              </a:solidFill>
              <a:latin typeface="Century Gothic" panose="020B0502020202020204" pitchFamily="34" charset="0"/>
            </a:endParaRPr>
          </a:p>
          <a:p>
            <a:pPr defTabSz="914400"/>
            <a:r>
              <a:rPr lang="es-ES" altLang="es-MX" sz="1600" dirty="0">
                <a:solidFill>
                  <a:srgbClr val="000000"/>
                </a:solidFill>
                <a:latin typeface="Century Gothic" panose="020B0502020202020204" pitchFamily="34" charset="0"/>
              </a:rPr>
              <a:t>-- Al exterior podría empoderarse una ciudadanía contributiva que cumpla con sus obligaciones fiscales e identifique las áreas de oportunidad de mejora municipal no sólo para exigir a cambio mayor calidad en los bienes y servicios públicos sino para identificar las áreas que más atención demandan por parte del gobierno.</a:t>
            </a:r>
            <a:endParaRPr lang="es-MX" altLang="es-MX" sz="1600" dirty="0">
              <a:solidFill>
                <a:srgbClr val="000000"/>
              </a:solidFill>
              <a:latin typeface="Century Gothic" panose="020B0502020202020204" pitchFamily="34" charset="0"/>
            </a:endParaRPr>
          </a:p>
          <a:p>
            <a:pPr defTabSz="914400">
              <a:buFontTx/>
              <a:buChar char="•"/>
            </a:pPr>
            <a:endParaRPr lang="es-MX" altLang="es-MX" sz="1600" dirty="0">
              <a:solidFill>
                <a:srgbClr val="000000"/>
              </a:solidFill>
              <a:latin typeface="Century Gothic" panose="020B0502020202020204" pitchFamily="34" charset="0"/>
            </a:endParaRPr>
          </a:p>
          <a:p>
            <a:pPr defTabSz="914400"/>
            <a:r>
              <a:rPr lang="es-ES" altLang="es-MX" sz="1600" dirty="0">
                <a:solidFill>
                  <a:srgbClr val="000000"/>
                </a:solidFill>
                <a:latin typeface="Century Gothic" panose="020B0502020202020204" pitchFamily="34" charset="0"/>
              </a:rPr>
              <a:t>El Indicador expone </a:t>
            </a:r>
            <a:r>
              <a:rPr lang="es-ES" altLang="es-MX" sz="1600" b="1" dirty="0">
                <a:solidFill>
                  <a:srgbClr val="000000"/>
                </a:solidFill>
                <a:latin typeface="Century Gothic" panose="020B0502020202020204" pitchFamily="34" charset="0"/>
              </a:rPr>
              <a:t>la cantidad óptima de predial con el cual debe contribuir un ciudadano por año para elevar a su municipio en general y/o a un bien o servicio en particular, al mejor nivel nacional</a:t>
            </a:r>
            <a:r>
              <a:rPr lang="es-ES" altLang="es-MX" sz="1600" dirty="0">
                <a:solidFill>
                  <a:srgbClr val="000000"/>
                </a:solidFill>
                <a:latin typeface="Century Gothic" panose="020B0502020202020204" pitchFamily="34" charset="0"/>
              </a:rPr>
              <a:t>. Para la autoridad, determina una cifra óptima de recaudación que le haría posible proveer bienes y servicios públicos como lo hace el mejor municipio o el gobierno municipal más productivo del país. De igual manera, el Indicador </a:t>
            </a:r>
            <a:r>
              <a:rPr lang="es-ES" altLang="es-MX" sz="1600" b="1" dirty="0">
                <a:solidFill>
                  <a:srgbClr val="000000"/>
                </a:solidFill>
                <a:latin typeface="Century Gothic" panose="020B0502020202020204" pitchFamily="34" charset="0"/>
              </a:rPr>
              <a:t>cuantifica los recursos que deberán de ser ahorrados por las autoridades en gasto corriente y movilizados a áreas directamente involucradas en la provisión de bienes y servicios públicos</a:t>
            </a:r>
            <a:r>
              <a:rPr lang="es-ES" altLang="es-MX" sz="1600" dirty="0">
                <a:solidFill>
                  <a:srgbClr val="000000"/>
                </a:solidFill>
                <a:latin typeface="Century Gothic" panose="020B0502020202020204" pitchFamily="34" charset="0"/>
              </a:rPr>
              <a:t>, si su propósito es mejorar el impacto y calidad de los mismos.</a:t>
            </a:r>
            <a:endParaRPr lang="es-MX" altLang="es-MX" sz="1600" dirty="0">
              <a:solidFill>
                <a:srgbClr val="000000"/>
              </a:solidFill>
              <a:latin typeface="Century Gothic" panose="020B0502020202020204" pitchFamily="34" charset="0"/>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011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98CE1640-67C8-4C44-B94B-292E81DE6A50}" type="slidenum">
              <a:rPr lang="en-US" altLang="es-MX" sz="1200">
                <a:solidFill>
                  <a:srgbClr val="898989"/>
                </a:solidFill>
              </a:rPr>
              <a:pPr algn="r" eaLnBrk="1" hangingPunct="1"/>
              <a:t>16</a:t>
            </a:fld>
            <a:endParaRPr lang="en-US" altLang="es-MX" sz="1200">
              <a:solidFill>
                <a:srgbClr val="898989"/>
              </a:solidFill>
            </a:endParaRPr>
          </a:p>
        </p:txBody>
      </p:sp>
      <p:sp>
        <p:nvSpPr>
          <p:cNvPr id="25603" name="Rectangle 1"/>
          <p:cNvSpPr>
            <a:spLocks noChangeArrowheads="1"/>
          </p:cNvSpPr>
          <p:nvPr/>
        </p:nvSpPr>
        <p:spPr bwMode="auto">
          <a:xfrm>
            <a:off x="377825" y="1530350"/>
            <a:ext cx="8369300" cy="4737100"/>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buFontTx/>
              <a:buChar char="•"/>
            </a:pPr>
            <a:r>
              <a:rPr lang="es-ES" altLang="es-MX" sz="1600">
                <a:solidFill>
                  <a:srgbClr val="000000"/>
                </a:solidFill>
                <a:latin typeface="Century Gothic" panose="020B0502020202020204" pitchFamily="34" charset="0"/>
              </a:rPr>
              <a:t>Ha sido posible poder construir el Indicador una vez que se ha determinado el nivel de satisfacción y calidad de 9 bienes y servicios públicos municipales en las 56 ciudades de la muestra, con base en los resultados de la Encuesta Nacional de Calidad e Impacto Gubernamental, la ENCIG 2015, aplicada por el INEGI a fines del 2015.</a:t>
            </a:r>
            <a:endParaRPr lang="es-MX" altLang="es-MX" sz="1600">
              <a:solidFill>
                <a:srgbClr val="000000"/>
              </a:solidFill>
              <a:latin typeface="Century Gothic" panose="020B0502020202020204" pitchFamily="34" charset="0"/>
            </a:endParaRPr>
          </a:p>
          <a:p>
            <a:pPr defTabSz="914400">
              <a:buFontTx/>
              <a:buChar char="•"/>
            </a:pPr>
            <a:endParaRPr lang="es-MX" altLang="es-MX" sz="1600">
              <a:solidFill>
                <a:srgbClr val="000000"/>
              </a:solidFill>
              <a:latin typeface="Century Gothic" panose="020B0502020202020204" pitchFamily="34" charset="0"/>
            </a:endParaRPr>
          </a:p>
          <a:p>
            <a:pPr defTabSz="914400">
              <a:buFontTx/>
              <a:buChar char="•"/>
            </a:pPr>
            <a:r>
              <a:rPr lang="es-ES" altLang="es-MX" sz="1600">
                <a:solidFill>
                  <a:srgbClr val="000000"/>
                </a:solidFill>
                <a:latin typeface="Century Gothic" panose="020B0502020202020204" pitchFamily="34" charset="0"/>
              </a:rPr>
              <a:t>Con el Indicador que la Comunidad Mexicana ha diseñado será posible contar con una línea basal que cada dos años pueda actualizarse y ofrezca insumos para actualizar el Indicador. Así se podrá determinar si el aspecto financiero y de calidad han cumplido las expectativas de una ciudadanía más contributiva y más vigilante de su gobierno. A finales del 2017 el INEGI volverá a aplicar la ENCIG y sucesivamente, cada dos años, la Comunidad presentará los nuevos indicadores que espera sean utilizados en el diseño e implantación de los planes, programas, políticas y estrategias de 9 bienes y servicios públicos municipales. Esto es de interés prioritario para nuestra Asociación Civil, tomando en cuenta el cambio institucional que se espera en el contexto de la reelección consecutiva de los presidentes municipales a partir del 2018. La próxima publicación del Indicador de Productividad de la Gestión Pública Municipal (IPGM) está programada para el 30 de agosto del 2018.</a:t>
            </a:r>
            <a:endParaRPr lang="es-MX" altLang="es-MX" sz="1600">
              <a:solidFill>
                <a:srgbClr val="000000"/>
              </a:solidFill>
              <a:latin typeface="Century Gothic" panose="020B0502020202020204" pitchFamily="34" charset="0"/>
            </a:endParaRPr>
          </a:p>
        </p:txBody>
      </p:sp>
      <p:sp>
        <p:nvSpPr>
          <p:cNvPr id="90117" name="Rectangle 1"/>
          <p:cNvSpPr>
            <a:spLocks noChangeArrowheads="1"/>
          </p:cNvSpPr>
          <p:nvPr/>
        </p:nvSpPr>
        <p:spPr bwMode="auto">
          <a:xfrm>
            <a:off x="195263" y="274638"/>
            <a:ext cx="89487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El Indicador de Productividad de la Gestión Pública Municipal (IPGM) -- Insumos</a:t>
            </a: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E4BEE5D0-0BCE-441B-8377-0AE007381536}" type="slidenum">
              <a:rPr lang="en-US" altLang="es-MX">
                <a:solidFill>
                  <a:srgbClr val="898989"/>
                </a:solidFill>
              </a:rPr>
              <a:pPr eaLnBrk="1" hangingPunct="1"/>
              <a:t>17</a:t>
            </a:fld>
            <a:endParaRPr lang="en-US" altLang="es-MX">
              <a:solidFill>
                <a:srgbClr val="898989"/>
              </a:solidFill>
            </a:endParaRPr>
          </a:p>
        </p:txBody>
      </p:sp>
      <p:sp>
        <p:nvSpPr>
          <p:cNvPr id="25603" name="Rectangle 1"/>
          <p:cNvSpPr>
            <a:spLocks noChangeArrowheads="1"/>
          </p:cNvSpPr>
          <p:nvPr/>
        </p:nvSpPr>
        <p:spPr bwMode="auto">
          <a:xfrm>
            <a:off x="115888" y="242888"/>
            <a:ext cx="8683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Incidencia en la postura fiscal municipal</a:t>
            </a:r>
            <a:endParaRPr lang="en-US" altLang="es-MX" sz="2200" b="1">
              <a:solidFill>
                <a:srgbClr val="000000"/>
              </a:solidFill>
              <a:latin typeface="Century Gothic" panose="020B0502020202020204" pitchFamily="34" charset="0"/>
            </a:endParaRPr>
          </a:p>
        </p:txBody>
      </p:sp>
      <p:pic>
        <p:nvPicPr>
          <p:cNvPr id="25605"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3113" y="2644775"/>
            <a:ext cx="7526337"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a:spLocks noChangeArrowheads="1"/>
          </p:cNvSpPr>
          <p:nvPr/>
        </p:nvSpPr>
        <p:spPr bwMode="auto">
          <a:xfrm>
            <a:off x="644525" y="717550"/>
            <a:ext cx="7974013" cy="1803400"/>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1600">
                <a:solidFill>
                  <a:srgbClr val="000000"/>
                </a:solidFill>
                <a:latin typeface="Century Gothic" panose="020B0502020202020204" pitchFamily="34" charset="0"/>
              </a:rPr>
              <a:t>Finalmente, en el contexto de la debilidad estructural municipal de la política de ingresos tributaria y no tributaria y las ineficiencias en el lado del gasto, hay que destacar que a nivel global, el ajuste al alza en el predial sería de alrededor de 28,361 mil millones de pesos lo que representa 0.15% del PIB (nominal para el 2015) y el ajuste bruto en el gasto, tanto a la baja como al alza (que deriva de la movilización de gasto hacia bienes y servicios) importa 26,475 mil millones de pesos o 0.14% del PIB. </a:t>
            </a:r>
            <a:endParaRPr lang="es-MX" altLang="es-MX" sz="1600">
              <a:solidFill>
                <a:srgbClr val="000000"/>
              </a:solidFill>
              <a:latin typeface="Century Gothic" panose="020B0502020202020204" pitchFamily="34" charset="0"/>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0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7751F3B9-4ADB-4079-8B00-732274051CD8}" type="slidenum">
              <a:rPr lang="en-US" altLang="es-MX" sz="1200">
                <a:solidFill>
                  <a:srgbClr val="898989"/>
                </a:solidFill>
              </a:rPr>
              <a:pPr algn="r" eaLnBrk="1" hangingPunct="1"/>
              <a:t>18</a:t>
            </a:fld>
            <a:endParaRPr lang="en-US" altLang="es-MX" sz="1200">
              <a:solidFill>
                <a:srgbClr val="898989"/>
              </a:solidFill>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102404" name="Rectangle 1"/>
          <p:cNvSpPr>
            <a:spLocks noChangeArrowheads="1"/>
          </p:cNvSpPr>
          <p:nvPr/>
        </p:nvSpPr>
        <p:spPr bwMode="auto">
          <a:xfrm>
            <a:off x="150813" y="298450"/>
            <a:ext cx="8948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800" b="1">
                <a:solidFill>
                  <a:srgbClr val="000000"/>
                </a:solidFill>
                <a:latin typeface="Century Gothic" panose="020B0502020202020204" pitchFamily="34" charset="0"/>
              </a:rPr>
              <a:t>Universo de la muestra</a:t>
            </a:r>
            <a:endParaRPr lang="es-ES" altLang="es-MX" sz="2800" b="1">
              <a:solidFill>
                <a:srgbClr val="000000"/>
              </a:solidFill>
              <a:latin typeface="Century Gothic" panose="020B0502020202020204" pitchFamily="34" charset="0"/>
            </a:endParaRPr>
          </a:p>
        </p:txBody>
      </p:sp>
      <p:sp>
        <p:nvSpPr>
          <p:cNvPr id="102406" name="Rectangle 6"/>
          <p:cNvSpPr>
            <a:spLocks noChangeArrowheads="1"/>
          </p:cNvSpPr>
          <p:nvPr/>
        </p:nvSpPr>
        <p:spPr bwMode="auto">
          <a:xfrm>
            <a:off x="0" y="1373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102408" name="Rectangle 8"/>
          <p:cNvSpPr>
            <a:spLocks noChangeArrowheads="1"/>
          </p:cNvSpPr>
          <p:nvPr/>
        </p:nvSpPr>
        <p:spPr bwMode="auto">
          <a:xfrm>
            <a:off x="4460875" y="3316288"/>
            <a:ext cx="2222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eaLnBrk="0" hangingPunct="0">
              <a:defRPr>
                <a:solidFill>
                  <a:schemeClr val="tx1"/>
                </a:solidFill>
                <a:latin typeface="Calibri" panose="020F0502020204030204" pitchFamily="34" charset="0"/>
                <a:ea typeface="ＭＳ Ｐゴシック" panose="020B0600070205080204" pitchFamily="34" charset="-128"/>
              </a:defRPr>
            </a:lvl2pPr>
            <a:lvl3pPr eaLnBrk="0" hangingPunct="0">
              <a:defRPr>
                <a:solidFill>
                  <a:schemeClr val="tx1"/>
                </a:solidFill>
                <a:latin typeface="Calibri" panose="020F0502020204030204" pitchFamily="34" charset="0"/>
                <a:ea typeface="ＭＳ Ｐゴシック" panose="020B0600070205080204" pitchFamily="34" charset="-128"/>
              </a:defRPr>
            </a:lvl3pPr>
            <a:lvl4pPr eaLnBrk="0" hangingPunct="0">
              <a:defRPr>
                <a:solidFill>
                  <a:schemeClr val="tx1"/>
                </a:solidFill>
                <a:latin typeface="Calibri" panose="020F0502020204030204" pitchFamily="34" charset="0"/>
                <a:ea typeface="ＭＳ Ｐゴシック" panose="020B0600070205080204" pitchFamily="34" charset="-128"/>
              </a:defRPr>
            </a:lvl4pPr>
            <a:lvl5pPr eaLnBrk="0" hangingPunct="0">
              <a:defRPr>
                <a:solidFill>
                  <a:schemeClr val="tx1"/>
                </a:solidFill>
                <a:latin typeface="Calibri" panose="020F0502020204030204" pitchFamily="34" charset="0"/>
                <a:ea typeface="ＭＳ Ｐゴシック" panose="020B0600070205080204" pitchFamily="34" charset="-128"/>
              </a:defRPr>
            </a:lvl5pPr>
            <a:lvl6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r>
              <a:rPr lang="es-MX" altLang="es-MX" sz="1200">
                <a:latin typeface="Times New Roman" panose="02020603050405020304" pitchFamily="18" charset="0"/>
                <a:ea typeface="MS Mincho" pitchFamily="49" charset="-128"/>
                <a:cs typeface="Times New Roman" panose="02020603050405020304" pitchFamily="18" charset="0"/>
              </a:rPr>
              <a:t> </a:t>
            </a:r>
            <a:endParaRPr lang="es-MX" altLang="es-MX">
              <a:cs typeface="Times New Roman" panose="02020603050405020304" pitchFamily="18" charset="0"/>
            </a:endParaRPr>
          </a:p>
        </p:txBody>
      </p:sp>
      <p:pic>
        <p:nvPicPr>
          <p:cNvPr id="102411"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4400" y="842963"/>
            <a:ext cx="4229100" cy="5495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421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CD1760A0-D0EC-43C5-8575-F5AD00BB903A}" type="slidenum">
              <a:rPr lang="en-US" altLang="es-MX" sz="1200">
                <a:solidFill>
                  <a:srgbClr val="898989"/>
                </a:solidFill>
              </a:rPr>
              <a:pPr algn="r" eaLnBrk="1" hangingPunct="1"/>
              <a:t>19</a:t>
            </a:fld>
            <a:endParaRPr lang="en-US" altLang="es-MX" sz="1200">
              <a:solidFill>
                <a:srgbClr val="898989"/>
              </a:solidFill>
            </a:endParaRPr>
          </a:p>
        </p:txBody>
      </p:sp>
      <p:sp>
        <p:nvSpPr>
          <p:cNvPr id="25603" name="Rectangle 1"/>
          <p:cNvSpPr>
            <a:spLocks noChangeArrowheads="1"/>
          </p:cNvSpPr>
          <p:nvPr/>
        </p:nvSpPr>
        <p:spPr bwMode="auto">
          <a:xfrm>
            <a:off x="138113" y="711200"/>
            <a:ext cx="8755062" cy="5715000"/>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1600">
                <a:solidFill>
                  <a:srgbClr val="000000"/>
                </a:solidFill>
                <a:latin typeface="Century Gothic" panose="020B0502020202020204" pitchFamily="34" charset="0"/>
              </a:rPr>
              <a:t>El Indicador de Productividad de </a:t>
            </a:r>
            <a:r>
              <a:rPr lang="es-ES" altLang="es-MX" sz="1600" b="1">
                <a:solidFill>
                  <a:srgbClr val="000000"/>
                </a:solidFill>
                <a:latin typeface="Century Gothic" panose="020B0502020202020204" pitchFamily="34" charset="0"/>
              </a:rPr>
              <a:t>Ingreso</a:t>
            </a:r>
            <a:r>
              <a:rPr lang="es-ES" altLang="es-MX" sz="1600">
                <a:solidFill>
                  <a:srgbClr val="000000"/>
                </a:solidFill>
                <a:latin typeface="Century Gothic" panose="020B0502020202020204" pitchFamily="34" charset="0"/>
              </a:rPr>
              <a:t> Municipal determinó que los 10 primeros lugares que presentan una productividad de ingreso baja y los últimos 10 que presentan una productividad alta son los siguientes:</a:t>
            </a: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r>
              <a:rPr lang="es-ES" altLang="es-MX" sz="1600">
                <a:solidFill>
                  <a:srgbClr val="000000"/>
                </a:solidFill>
                <a:latin typeface="Century Gothic" panose="020B0502020202020204" pitchFamily="34" charset="0"/>
              </a:rPr>
              <a:t>Esto quiere decir que la brecha de productividad de ingreso en Chilpancingo es la más amplia y que la más reducida, donde menor esfuerzo de recaudación se debe de hacer, es en Culiacán. En el primer caso habría que recaudar 885 pesos por persona al año y en el segundo sólo 5 para alcanzar el nivel óptimo necesario y ser evaluado como el mejor del país. </a:t>
            </a: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94213" name="Rectangle 1"/>
          <p:cNvSpPr>
            <a:spLocks noChangeArrowheads="1"/>
          </p:cNvSpPr>
          <p:nvPr/>
        </p:nvSpPr>
        <p:spPr bwMode="auto">
          <a:xfrm>
            <a:off x="106363" y="231775"/>
            <a:ext cx="8948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Resultados </a:t>
            </a:r>
            <a:r>
              <a:rPr lang="es-MX" altLang="es-MX" sz="2800" b="1">
                <a:solidFill>
                  <a:srgbClr val="000000"/>
                </a:solidFill>
                <a:latin typeface="Century Gothic" panose="020B0502020202020204" pitchFamily="34" charset="0"/>
              </a:rPr>
              <a:t>Globales del </a:t>
            </a:r>
            <a:r>
              <a:rPr lang="es-ES" altLang="es-MX" sz="2800" b="1">
                <a:solidFill>
                  <a:srgbClr val="000000"/>
                </a:solidFill>
                <a:latin typeface="Century Gothic" panose="020B0502020202020204" pitchFamily="34" charset="0"/>
              </a:rPr>
              <a:t>IPGM</a:t>
            </a:r>
          </a:p>
        </p:txBody>
      </p:sp>
      <p:sp>
        <p:nvSpPr>
          <p:cNvPr id="94216" name="Rectangle 8"/>
          <p:cNvSpPr>
            <a:spLocks noChangeArrowheads="1"/>
          </p:cNvSpPr>
          <p:nvPr/>
        </p:nvSpPr>
        <p:spPr bwMode="auto">
          <a:xfrm>
            <a:off x="0" y="1239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pic>
        <p:nvPicPr>
          <p:cNvPr id="9421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900" y="1435100"/>
            <a:ext cx="4467225" cy="2714625"/>
          </a:xfrm>
          <a:prstGeom prst="rect">
            <a:avLst/>
          </a:prstGeom>
          <a:noFill/>
          <a:extLst>
            <a:ext uri="{909E8E84-426E-40DD-AFC4-6F175D3DCCD1}">
              <a14:hiddenFill xmlns:a14="http://schemas.microsoft.com/office/drawing/2010/main">
                <a:solidFill>
                  <a:srgbClr val="FFFFFF"/>
                </a:solidFill>
              </a14:hiddenFill>
            </a:ext>
          </a:extLst>
        </p:spPr>
      </p:pic>
      <p:sp>
        <p:nvSpPr>
          <p:cNvPr id="94217" name="Rectangle 9"/>
          <p:cNvSpPr>
            <a:spLocks noChangeArrowheads="1"/>
          </p:cNvSpPr>
          <p:nvPr/>
        </p:nvSpPr>
        <p:spPr bwMode="auto">
          <a:xfrm>
            <a:off x="4460875" y="3278188"/>
            <a:ext cx="2222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r>
              <a:rPr lang="es-MX" altLang="es-MX" sz="1200">
                <a:latin typeface="Times New Roman" panose="02020603050405020304" pitchFamily="18" charset="0"/>
                <a:ea typeface="MS Mincho" pitchFamily="49" charset="-128"/>
                <a:cs typeface="Times New Roman" panose="02020603050405020304" pitchFamily="18" charset="0"/>
              </a:rPr>
              <a:t> </a:t>
            </a:r>
            <a:endParaRPr lang="es-MX" altLang="es-MX">
              <a:cs typeface="Times New Roman" panose="02020603050405020304" pitchFamily="18" charset="0"/>
            </a:endParaRPr>
          </a:p>
        </p:txBody>
      </p:sp>
      <p:pic>
        <p:nvPicPr>
          <p:cNvPr id="9421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2259013"/>
            <a:ext cx="4267200" cy="2587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FA2F921B-4897-4237-9C28-56BB3FCAF4F1}" type="slidenum">
              <a:rPr lang="en-US" altLang="es-MX">
                <a:solidFill>
                  <a:srgbClr val="898989"/>
                </a:solidFill>
              </a:rPr>
              <a:pPr eaLnBrk="1" hangingPunct="1"/>
              <a:t>2</a:t>
            </a:fld>
            <a:endParaRPr lang="en-US" altLang="es-MX">
              <a:solidFill>
                <a:srgbClr val="898989"/>
              </a:solidFill>
            </a:endParaRPr>
          </a:p>
        </p:txBody>
      </p:sp>
      <p:sp>
        <p:nvSpPr>
          <p:cNvPr id="25603" name="Rectangle 1"/>
          <p:cNvSpPr>
            <a:spLocks noChangeArrowheads="1"/>
          </p:cNvSpPr>
          <p:nvPr/>
        </p:nvSpPr>
        <p:spPr bwMode="auto">
          <a:xfrm>
            <a:off x="377826" y="1221247"/>
            <a:ext cx="7942210" cy="5355312"/>
          </a:xfrm>
          <a:prstGeom prst="rect">
            <a:avLst/>
          </a:prstGeom>
          <a:noFill/>
          <a:ln>
            <a:noFill/>
          </a:ln>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i="1" dirty="0" smtClean="0">
                <a:solidFill>
                  <a:srgbClr val="000000"/>
                </a:solidFill>
                <a:latin typeface="Century Gothic" panose="020B0502020202020204" pitchFamily="34" charset="0"/>
              </a:rPr>
              <a:t>Hallazgos</a:t>
            </a:r>
            <a:r>
              <a:rPr lang="es-ES" altLang="es-MX" i="1" dirty="0" smtClean="0">
                <a:solidFill>
                  <a:srgbClr val="000000"/>
                </a:solidFill>
                <a:latin typeface="Century Gothic" panose="020B0502020202020204" pitchFamily="34" charset="0"/>
              </a:rPr>
              <a:t>:</a:t>
            </a:r>
            <a:endParaRPr lang="es-MX" altLang="es-MX" i="1" dirty="0">
              <a:solidFill>
                <a:srgbClr val="000000"/>
              </a:solidFill>
              <a:latin typeface="Century Gothic" panose="020B0502020202020204" pitchFamily="34" charset="0"/>
            </a:endParaRPr>
          </a:p>
          <a:p>
            <a:pPr defTabSz="914400"/>
            <a:endParaRPr lang="es-MX" altLang="es-MX" dirty="0">
              <a:solidFill>
                <a:srgbClr val="000000"/>
              </a:solidFill>
              <a:latin typeface="Century Gothic" panose="020B0502020202020204" pitchFamily="34" charset="0"/>
            </a:endParaRPr>
          </a:p>
          <a:p>
            <a:pPr defTabSz="914400">
              <a:buFontTx/>
              <a:buChar char="•"/>
            </a:pPr>
            <a:r>
              <a:rPr lang="es-ES" altLang="es-MX" dirty="0">
                <a:solidFill>
                  <a:srgbClr val="000000"/>
                </a:solidFill>
                <a:latin typeface="Century Gothic" panose="020B0502020202020204" pitchFamily="34" charset="0"/>
              </a:rPr>
              <a:t> </a:t>
            </a:r>
            <a:r>
              <a:rPr lang="es-ES" altLang="es-MX" dirty="0" smtClean="0">
                <a:solidFill>
                  <a:srgbClr val="000000"/>
                </a:solidFill>
                <a:latin typeface="Century Gothic" panose="020B0502020202020204" pitchFamily="34" charset="0"/>
              </a:rPr>
              <a:t>sistemas de gobierno, parlamentarios, presidenciales puros e impuros.</a:t>
            </a:r>
          </a:p>
          <a:p>
            <a:pPr defTabSz="914400">
              <a:buFontTx/>
              <a:buChar char="•"/>
            </a:pPr>
            <a:endParaRPr lang="es-ES" altLang="es-MX" dirty="0">
              <a:solidFill>
                <a:srgbClr val="000000"/>
              </a:solidFill>
              <a:latin typeface="Century Gothic" panose="020B0502020202020204" pitchFamily="34" charset="0"/>
            </a:endParaRPr>
          </a:p>
          <a:p>
            <a:pPr defTabSz="914400">
              <a:buFontTx/>
              <a:buChar char="•"/>
            </a:pPr>
            <a:r>
              <a:rPr lang="es-ES" altLang="es-MX" dirty="0" smtClean="0">
                <a:solidFill>
                  <a:srgbClr val="000000"/>
                </a:solidFill>
                <a:latin typeface="Century Gothic" panose="020B0502020202020204" pitchFamily="34" charset="0"/>
              </a:rPr>
              <a:t> reglas electorales.</a:t>
            </a:r>
            <a:endParaRPr lang="es-ES" altLang="es-MX" dirty="0">
              <a:solidFill>
                <a:srgbClr val="000000"/>
              </a:solidFill>
              <a:latin typeface="Century Gothic" panose="020B0502020202020204" pitchFamily="34" charset="0"/>
            </a:endParaRPr>
          </a:p>
          <a:p>
            <a:pPr defTabSz="914400">
              <a:buFontTx/>
              <a:buChar char="•"/>
            </a:pPr>
            <a:endParaRPr lang="es-ES" altLang="es-MX" dirty="0">
              <a:solidFill>
                <a:srgbClr val="000000"/>
              </a:solidFill>
              <a:latin typeface="Century Gothic" panose="020B0502020202020204" pitchFamily="34" charset="0"/>
            </a:endParaRPr>
          </a:p>
          <a:p>
            <a:pPr defTabSz="914400">
              <a:buFontTx/>
              <a:buChar char="•"/>
            </a:pPr>
            <a:r>
              <a:rPr lang="es-ES" altLang="es-MX" dirty="0">
                <a:solidFill>
                  <a:srgbClr val="000000"/>
                </a:solidFill>
                <a:latin typeface="Century Gothic" panose="020B0502020202020204" pitchFamily="34" charset="0"/>
              </a:rPr>
              <a:t> </a:t>
            </a:r>
            <a:r>
              <a:rPr lang="es-MX" altLang="es-MX" dirty="0" smtClean="0">
                <a:solidFill>
                  <a:srgbClr val="000000"/>
                </a:solidFill>
                <a:latin typeface="Century Gothic" panose="020B0502020202020204" pitchFamily="34" charset="0"/>
              </a:rPr>
              <a:t>contrapesos y control democrático.</a:t>
            </a:r>
            <a:endParaRPr lang="es-ES" altLang="es-MX" dirty="0">
              <a:solidFill>
                <a:srgbClr val="000000"/>
              </a:solidFill>
              <a:latin typeface="Century Gothic" panose="020B0502020202020204" pitchFamily="34" charset="0"/>
            </a:endParaRPr>
          </a:p>
          <a:p>
            <a:pPr defTabSz="914400">
              <a:buFontTx/>
              <a:buChar char="•"/>
            </a:pPr>
            <a:endParaRPr lang="es-ES" altLang="es-MX" dirty="0">
              <a:solidFill>
                <a:srgbClr val="000000"/>
              </a:solidFill>
              <a:latin typeface="Century Gothic" panose="020B0502020202020204" pitchFamily="34" charset="0"/>
            </a:endParaRPr>
          </a:p>
          <a:p>
            <a:pPr defTabSz="914400">
              <a:buFontTx/>
              <a:buChar char="•"/>
            </a:pPr>
            <a:r>
              <a:rPr lang="es-ES" altLang="es-MX" dirty="0">
                <a:solidFill>
                  <a:srgbClr val="000000"/>
                </a:solidFill>
                <a:latin typeface="Century Gothic" panose="020B0502020202020204" pitchFamily="34" charset="0"/>
              </a:rPr>
              <a:t> </a:t>
            </a:r>
            <a:r>
              <a:rPr lang="es-MX" altLang="es-MX" dirty="0" smtClean="0">
                <a:solidFill>
                  <a:srgbClr val="000000"/>
                </a:solidFill>
                <a:latin typeface="Century Gothic" panose="020B0502020202020204" pitchFamily="34" charset="0"/>
              </a:rPr>
              <a:t>consejos fiscales.</a:t>
            </a:r>
          </a:p>
          <a:p>
            <a:pPr defTabSz="914400">
              <a:buFontTx/>
              <a:buChar char="•"/>
            </a:pPr>
            <a:endParaRPr lang="es-MX" altLang="es-MX" dirty="0">
              <a:solidFill>
                <a:srgbClr val="000000"/>
              </a:solidFill>
              <a:latin typeface="Century Gothic" panose="020B0502020202020204" pitchFamily="34" charset="0"/>
            </a:endParaRPr>
          </a:p>
          <a:p>
            <a:pPr defTabSz="914400">
              <a:buFontTx/>
              <a:buChar char="•"/>
            </a:pPr>
            <a:r>
              <a:rPr lang="es-MX" altLang="es-MX" dirty="0" smtClean="0">
                <a:solidFill>
                  <a:srgbClr val="000000"/>
                </a:solidFill>
                <a:latin typeface="Century Gothic" panose="020B0502020202020204" pitchFamily="34" charset="0"/>
              </a:rPr>
              <a:t> </a:t>
            </a:r>
            <a:r>
              <a:rPr lang="es-MX" altLang="es-MX" dirty="0" smtClean="0">
                <a:solidFill>
                  <a:srgbClr val="000000"/>
                </a:solidFill>
                <a:latin typeface="Century Gothic" panose="020B0502020202020204" pitchFamily="34" charset="0"/>
              </a:rPr>
              <a:t>calidad e impacto gubernamental.</a:t>
            </a:r>
          </a:p>
          <a:p>
            <a:pPr defTabSz="914400">
              <a:buFontTx/>
              <a:buChar char="•"/>
            </a:pPr>
            <a:endParaRPr lang="es-MX" altLang="es-MX" dirty="0" smtClean="0">
              <a:solidFill>
                <a:srgbClr val="000000"/>
              </a:solidFill>
              <a:latin typeface="Century Gothic" panose="020B0502020202020204" pitchFamily="34" charset="0"/>
            </a:endParaRPr>
          </a:p>
          <a:p>
            <a:pPr defTabSz="914400">
              <a:buFontTx/>
              <a:buChar char="•"/>
            </a:pPr>
            <a:r>
              <a:rPr lang="es-MX" altLang="es-MX" dirty="0" smtClean="0">
                <a:solidFill>
                  <a:srgbClr val="000000"/>
                </a:solidFill>
                <a:latin typeface="Century Gothic" panose="020B0502020202020204" pitchFamily="34" charset="0"/>
              </a:rPr>
              <a:t> productividad del ingreso y gasto (brecha).</a:t>
            </a:r>
          </a:p>
          <a:p>
            <a:pPr defTabSz="914400"/>
            <a:endParaRPr lang="es-MX" altLang="es-MX" dirty="0" smtClean="0">
              <a:solidFill>
                <a:srgbClr val="000000"/>
              </a:solidFill>
              <a:latin typeface="Century Gothic" panose="020B0502020202020204" pitchFamily="34" charset="0"/>
            </a:endParaRPr>
          </a:p>
          <a:p>
            <a:pPr defTabSz="914400"/>
            <a:endParaRPr lang="es-MX" altLang="es-MX" dirty="0">
              <a:solidFill>
                <a:srgbClr val="000000"/>
              </a:solidFill>
              <a:latin typeface="Century Gothic" panose="020B0502020202020204" pitchFamily="34" charset="0"/>
            </a:endParaRPr>
          </a:p>
          <a:p>
            <a:pPr algn="r" defTabSz="914400"/>
            <a:r>
              <a:rPr lang="es-ES" altLang="es-MX" b="1" dirty="0" smtClean="0">
                <a:solidFill>
                  <a:srgbClr val="000000"/>
                </a:solidFill>
                <a:latin typeface="Century Gothic" panose="020B0502020202020204" pitchFamily="34" charset="0"/>
              </a:rPr>
              <a:t>La Comunidad Mexicana de Gestión Pública para Resultados, A.C. desarrolla investigación para mejorar la calidad e impacto de la gestión pública en los tres niveles de gobierno en México.</a:t>
            </a:r>
            <a:endParaRPr lang="es-MX" altLang="es-MX" b="1" dirty="0">
              <a:solidFill>
                <a:srgbClr val="000000"/>
              </a:solidFill>
              <a:latin typeface="Century Gothic" panose="020B0502020202020204" pitchFamily="34" charset="0"/>
            </a:endParaRPr>
          </a:p>
        </p:txBody>
      </p:sp>
      <p:sp>
        <p:nvSpPr>
          <p:cNvPr id="5" name="Rectangle 1"/>
          <p:cNvSpPr>
            <a:spLocks noChangeArrowheads="1"/>
          </p:cNvSpPr>
          <p:nvPr/>
        </p:nvSpPr>
        <p:spPr bwMode="auto">
          <a:xfrm>
            <a:off x="0" y="6491688"/>
            <a:ext cx="9334500" cy="377026"/>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dirty="0">
              <a:solidFill>
                <a:prstClr val="black"/>
              </a:solidFill>
              <a:latin typeface="Century Gothic" panose="020B0502020202020204" pitchFamily="34" charset="0"/>
            </a:endParaRPr>
          </a:p>
          <a:p>
            <a:pPr algn="ctr" defTabSz="914400"/>
            <a:r>
              <a:rPr lang="es-MX" altLang="es-MX" sz="850" dirty="0" smtClean="0">
                <a:solidFill>
                  <a:srgbClr val="F2F2F2"/>
                </a:solidFill>
                <a:latin typeface="Century Gothic" panose="020B0502020202020204" pitchFamily="34" charset="0"/>
              </a:rPr>
              <a:t>IX Seminario Internacional de la Red de Gestión para Resultados en Gobiernos </a:t>
            </a:r>
            <a:r>
              <a:rPr lang="es-MX" altLang="es-MX" sz="850" dirty="0" err="1" smtClean="0">
                <a:solidFill>
                  <a:srgbClr val="F2F2F2"/>
                </a:solidFill>
                <a:latin typeface="Century Gothic" panose="020B0502020202020204" pitchFamily="34" charset="0"/>
              </a:rPr>
              <a:t>Subnacionales</a:t>
            </a:r>
            <a:r>
              <a:rPr lang="es-MX" altLang="es-MX" sz="850" dirty="0" smtClean="0">
                <a:solidFill>
                  <a:srgbClr val="F2F2F2"/>
                </a:solidFill>
                <a:latin typeface="Century Gothic" panose="020B0502020202020204" pitchFamily="34" charset="0"/>
              </a:rPr>
              <a:t> de América Latina y Caribe, 7 septiembre 2016, Guadalajara, Jalisco, México.</a:t>
            </a:r>
            <a:endParaRPr lang="es-MX" altLang="es-MX" sz="850" dirty="0">
              <a:solidFill>
                <a:srgbClr val="F2F2F2"/>
              </a:solidFill>
              <a:latin typeface="Century Gothic" panose="020B0502020202020204" pitchFamily="34" charset="0"/>
            </a:endParaRPr>
          </a:p>
        </p:txBody>
      </p:sp>
      <p:sp>
        <p:nvSpPr>
          <p:cNvPr id="17413" name="Rectangle 1"/>
          <p:cNvSpPr>
            <a:spLocks noChangeArrowheads="1"/>
          </p:cNvSpPr>
          <p:nvPr/>
        </p:nvSpPr>
        <p:spPr bwMode="auto">
          <a:xfrm>
            <a:off x="377825" y="209104"/>
            <a:ext cx="87661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lvl="0" defTabSz="914400" eaLnBrk="1" hangingPunct="1"/>
            <a:r>
              <a:rPr lang="es-MX" altLang="es-MX" sz="3200" b="1" dirty="0">
                <a:solidFill>
                  <a:prstClr val="black"/>
                </a:solidFill>
                <a:latin typeface="Century Gothic" panose="020B0502020202020204" pitchFamily="34" charset="0"/>
              </a:rPr>
              <a:t>D</a:t>
            </a:r>
            <a:r>
              <a:rPr lang="es-MX" altLang="es-MX" sz="3200" b="1" dirty="0" smtClean="0">
                <a:solidFill>
                  <a:prstClr val="black"/>
                </a:solidFill>
                <a:latin typeface="Century Gothic" panose="020B0502020202020204" pitchFamily="34" charset="0"/>
              </a:rPr>
              <a:t>esarrollo </a:t>
            </a:r>
            <a:r>
              <a:rPr lang="es-MX" altLang="es-MX" sz="3200" b="1" dirty="0">
                <a:solidFill>
                  <a:prstClr val="black"/>
                </a:solidFill>
                <a:latin typeface="Century Gothic" panose="020B0502020202020204" pitchFamily="34" charset="0"/>
              </a:rPr>
              <a:t>democrático y la calidad en la </a:t>
            </a:r>
            <a:r>
              <a:rPr lang="es-MX" altLang="es-MX" sz="3200" b="1" dirty="0" smtClean="0">
                <a:solidFill>
                  <a:prstClr val="black"/>
                </a:solidFill>
                <a:latin typeface="Century Gothic" panose="020B0502020202020204" pitchFamily="34" charset="0"/>
              </a:rPr>
              <a:t>gestión pública</a:t>
            </a:r>
            <a:endParaRPr lang="es-MX" altLang="es-MX" sz="32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70928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830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625A1A8C-2D2E-45BE-A0AD-1033CC162981}" type="slidenum">
              <a:rPr lang="en-US" altLang="es-MX" sz="1200">
                <a:solidFill>
                  <a:srgbClr val="898989"/>
                </a:solidFill>
              </a:rPr>
              <a:pPr algn="r" eaLnBrk="1" hangingPunct="1"/>
              <a:t>20</a:t>
            </a:fld>
            <a:endParaRPr lang="en-US" altLang="es-MX" sz="1200">
              <a:solidFill>
                <a:srgbClr val="898989"/>
              </a:solidFill>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98310" name="Rectangle 1"/>
          <p:cNvSpPr>
            <a:spLocks noChangeArrowheads="1"/>
          </p:cNvSpPr>
          <p:nvPr/>
        </p:nvSpPr>
        <p:spPr bwMode="auto">
          <a:xfrm>
            <a:off x="173038" y="342900"/>
            <a:ext cx="8948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Resultados </a:t>
            </a:r>
            <a:r>
              <a:rPr lang="es-MX" altLang="es-MX" sz="2800" b="1">
                <a:solidFill>
                  <a:srgbClr val="000000"/>
                </a:solidFill>
                <a:latin typeface="Century Gothic" panose="020B0502020202020204" pitchFamily="34" charset="0"/>
              </a:rPr>
              <a:t>Globales del </a:t>
            </a:r>
            <a:r>
              <a:rPr lang="es-ES" altLang="es-MX" sz="2800" b="1">
                <a:solidFill>
                  <a:srgbClr val="000000"/>
                </a:solidFill>
                <a:latin typeface="Century Gothic" panose="020B0502020202020204" pitchFamily="34" charset="0"/>
              </a:rPr>
              <a:t>IPGM</a:t>
            </a:r>
          </a:p>
        </p:txBody>
      </p:sp>
      <p:sp>
        <p:nvSpPr>
          <p:cNvPr id="25603" name="Rectangle 1"/>
          <p:cNvSpPr>
            <a:spLocks noChangeArrowheads="1"/>
          </p:cNvSpPr>
          <p:nvPr/>
        </p:nvSpPr>
        <p:spPr bwMode="auto">
          <a:xfrm>
            <a:off x="173038" y="1011238"/>
            <a:ext cx="8755062" cy="449262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1600">
                <a:solidFill>
                  <a:srgbClr val="000000"/>
                </a:solidFill>
                <a:latin typeface="Century Gothic" panose="020B0502020202020204" pitchFamily="34" charset="0"/>
              </a:rPr>
              <a:t>Los resultados del Indicador de Productividad de </a:t>
            </a:r>
            <a:r>
              <a:rPr lang="es-ES" altLang="es-MX" sz="1600" b="1">
                <a:solidFill>
                  <a:srgbClr val="000000"/>
                </a:solidFill>
                <a:latin typeface="Century Gothic" panose="020B0502020202020204" pitchFamily="34" charset="0"/>
              </a:rPr>
              <a:t>Gasto</a:t>
            </a:r>
            <a:r>
              <a:rPr lang="es-ES" altLang="es-MX" sz="1600">
                <a:solidFill>
                  <a:srgbClr val="000000"/>
                </a:solidFill>
                <a:latin typeface="Century Gothic" panose="020B0502020202020204" pitchFamily="34" charset="0"/>
              </a:rPr>
              <a:t> Municipal refieren que Ecatepec es el que más tendría que aumentar su gasto si quiere elevar la calidad de sus bienes y servicios públicos, mientras que Guadalajara podría reducir el costo operativo de su burocracia sin bajar la calidad de los bienes y servicios públicos de la cual goza en el presente:</a:t>
            </a: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MX" altLang="es-MX" sz="1600">
              <a:solidFill>
                <a:srgbClr val="000000"/>
              </a:solidFill>
              <a:latin typeface="Century Gothic" panose="020B0502020202020204" pitchFamily="34" charset="0"/>
            </a:endParaRPr>
          </a:p>
          <a:p>
            <a:pPr defTabSz="914400"/>
            <a:endParaRPr lang="es-ES" altLang="es-MX" sz="1600">
              <a:solidFill>
                <a:srgbClr val="000000"/>
              </a:solidFill>
              <a:latin typeface="Century Gothic" panose="020B0502020202020204" pitchFamily="34" charset="0"/>
            </a:endParaRPr>
          </a:p>
        </p:txBody>
      </p:sp>
      <p:sp>
        <p:nvSpPr>
          <p:cNvPr id="98314" name="Rectangle 10"/>
          <p:cNvSpPr>
            <a:spLocks noChangeArrowheads="1"/>
          </p:cNvSpPr>
          <p:nvPr/>
        </p:nvSpPr>
        <p:spPr bwMode="auto">
          <a:xfrm>
            <a:off x="0" y="1373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pic>
        <p:nvPicPr>
          <p:cNvPr id="9831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2301875"/>
            <a:ext cx="3889375" cy="2578100"/>
          </a:xfrm>
          <a:prstGeom prst="rect">
            <a:avLst/>
          </a:prstGeom>
          <a:noFill/>
          <a:extLst>
            <a:ext uri="{909E8E84-426E-40DD-AFC4-6F175D3DCCD1}">
              <a14:hiddenFill xmlns:a14="http://schemas.microsoft.com/office/drawing/2010/main">
                <a:solidFill>
                  <a:srgbClr val="FFFFFF"/>
                </a:solidFill>
              </a14:hiddenFill>
            </a:ext>
          </a:extLst>
        </p:spPr>
      </p:pic>
      <p:sp>
        <p:nvSpPr>
          <p:cNvPr id="98315" name="Rectangle 11"/>
          <p:cNvSpPr>
            <a:spLocks noChangeArrowheads="1"/>
          </p:cNvSpPr>
          <p:nvPr/>
        </p:nvSpPr>
        <p:spPr bwMode="auto">
          <a:xfrm>
            <a:off x="4460875" y="3316288"/>
            <a:ext cx="2222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r>
              <a:rPr lang="es-MX" altLang="es-MX" sz="1200">
                <a:latin typeface="Times New Roman" panose="02020603050405020304" pitchFamily="18" charset="0"/>
                <a:ea typeface="MS Mincho" pitchFamily="49" charset="-128"/>
                <a:cs typeface="Times New Roman" panose="02020603050405020304" pitchFamily="18" charset="0"/>
              </a:rPr>
              <a:t> </a:t>
            </a:r>
            <a:endParaRPr lang="es-MX" altLang="es-MX">
              <a:cs typeface="Times New Roman" panose="02020603050405020304" pitchFamily="18" charset="0"/>
            </a:endParaRPr>
          </a:p>
        </p:txBody>
      </p:sp>
      <p:pic>
        <p:nvPicPr>
          <p:cNvPr id="9831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65650" y="3316288"/>
            <a:ext cx="4121150" cy="2733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64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4F417EA6-6DD9-4BF9-8D93-8E6666E0077C}" type="slidenum">
              <a:rPr lang="en-US" altLang="es-MX" sz="1200">
                <a:solidFill>
                  <a:srgbClr val="898989"/>
                </a:solidFill>
              </a:rPr>
              <a:pPr algn="r" eaLnBrk="1" hangingPunct="1"/>
              <a:t>21</a:t>
            </a:fld>
            <a:endParaRPr lang="en-US" altLang="es-MX" sz="1200">
              <a:solidFill>
                <a:srgbClr val="898989"/>
              </a:solidFill>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106500" name="Rectangle 1"/>
          <p:cNvSpPr>
            <a:spLocks noChangeArrowheads="1"/>
          </p:cNvSpPr>
          <p:nvPr/>
        </p:nvSpPr>
        <p:spPr bwMode="auto">
          <a:xfrm>
            <a:off x="173038" y="342900"/>
            <a:ext cx="89487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Reporte por municipio</a:t>
            </a:r>
          </a:p>
        </p:txBody>
      </p:sp>
      <p:sp>
        <p:nvSpPr>
          <p:cNvPr id="106502" name="Rectangle 6"/>
          <p:cNvSpPr>
            <a:spLocks noChangeArrowheads="1"/>
          </p:cNvSpPr>
          <p:nvPr/>
        </p:nvSpPr>
        <p:spPr bwMode="auto">
          <a:xfrm>
            <a:off x="0" y="1373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sp>
        <p:nvSpPr>
          <p:cNvPr id="106504" name="Rectangle 8"/>
          <p:cNvSpPr>
            <a:spLocks noChangeArrowheads="1"/>
          </p:cNvSpPr>
          <p:nvPr/>
        </p:nvSpPr>
        <p:spPr bwMode="auto">
          <a:xfrm>
            <a:off x="4460875" y="3316288"/>
            <a:ext cx="2222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eaLnBrk="0" hangingPunct="0">
              <a:defRPr>
                <a:solidFill>
                  <a:schemeClr val="tx1"/>
                </a:solidFill>
                <a:latin typeface="Calibri" panose="020F0502020204030204" pitchFamily="34" charset="0"/>
                <a:ea typeface="ＭＳ Ｐゴシック" panose="020B0600070205080204" pitchFamily="34" charset="-128"/>
              </a:defRPr>
            </a:lvl2pPr>
            <a:lvl3pPr eaLnBrk="0" hangingPunct="0">
              <a:defRPr>
                <a:solidFill>
                  <a:schemeClr val="tx1"/>
                </a:solidFill>
                <a:latin typeface="Calibri" panose="020F0502020204030204" pitchFamily="34" charset="0"/>
                <a:ea typeface="ＭＳ Ｐゴシック" panose="020B0600070205080204" pitchFamily="34" charset="-128"/>
              </a:defRPr>
            </a:lvl3pPr>
            <a:lvl4pPr eaLnBrk="0" hangingPunct="0">
              <a:defRPr>
                <a:solidFill>
                  <a:schemeClr val="tx1"/>
                </a:solidFill>
                <a:latin typeface="Calibri" panose="020F0502020204030204" pitchFamily="34" charset="0"/>
                <a:ea typeface="ＭＳ Ｐゴシック" panose="020B0600070205080204" pitchFamily="34" charset="-128"/>
              </a:defRPr>
            </a:lvl4pPr>
            <a:lvl5pPr eaLnBrk="0" hangingPunct="0">
              <a:defRPr>
                <a:solidFill>
                  <a:schemeClr val="tx1"/>
                </a:solidFill>
                <a:latin typeface="Calibri" panose="020F0502020204030204" pitchFamily="34" charset="0"/>
                <a:ea typeface="ＭＳ Ｐゴシック" panose="020B0600070205080204" pitchFamily="34" charset="-128"/>
              </a:defRPr>
            </a:lvl5pPr>
            <a:lvl6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r>
              <a:rPr lang="es-MX" altLang="es-MX" sz="1200">
                <a:latin typeface="Times New Roman" panose="02020603050405020304" pitchFamily="18" charset="0"/>
                <a:ea typeface="MS Mincho" pitchFamily="49" charset="-128"/>
                <a:cs typeface="Times New Roman" panose="02020603050405020304" pitchFamily="18" charset="0"/>
              </a:rPr>
              <a:t> </a:t>
            </a:r>
            <a:endParaRPr lang="es-MX" altLang="es-MX">
              <a:cs typeface="Times New Roman" panose="02020603050405020304" pitchFamily="18" charset="0"/>
            </a:endParaRPr>
          </a:p>
        </p:txBody>
      </p:sp>
      <p:sp>
        <p:nvSpPr>
          <p:cNvPr id="106508" name="Rectangle 12"/>
          <p:cNvSpPr>
            <a:spLocks noChangeArrowheads="1"/>
          </p:cNvSpPr>
          <p:nvPr/>
        </p:nvSpPr>
        <p:spPr bwMode="auto">
          <a:xfrm>
            <a:off x="0" y="977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pic>
        <p:nvPicPr>
          <p:cNvPr id="106507"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525" y="1011238"/>
            <a:ext cx="2038350" cy="2314575"/>
          </a:xfrm>
          <a:prstGeom prst="rect">
            <a:avLst/>
          </a:prstGeom>
          <a:noFill/>
          <a:extLst>
            <a:ext uri="{909E8E84-426E-40DD-AFC4-6F175D3DCCD1}">
              <a14:hiddenFill xmlns:a14="http://schemas.microsoft.com/office/drawing/2010/main">
                <a:solidFill>
                  <a:srgbClr val="FFFFFF"/>
                </a:solidFill>
              </a14:hiddenFill>
            </a:ext>
          </a:extLst>
        </p:spPr>
      </p:pic>
      <p:sp>
        <p:nvSpPr>
          <p:cNvPr id="106509" name="Rectangle 13"/>
          <p:cNvSpPr>
            <a:spLocks noChangeArrowheads="1"/>
          </p:cNvSpPr>
          <p:nvPr/>
        </p:nvSpPr>
        <p:spPr bwMode="auto">
          <a:xfrm>
            <a:off x="4005263" y="3292475"/>
            <a:ext cx="1133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r>
              <a:rPr lang="es-MX" altLang="es-MX" sz="1200">
                <a:latin typeface="Arial Narrow" panose="020B0606020202030204" pitchFamily="34" charset="0"/>
                <a:ea typeface="MS Mincho" pitchFamily="49" charset="-128"/>
                <a:cs typeface="Times New Roman" panose="02020603050405020304" pitchFamily="18" charset="0"/>
              </a:rPr>
              <a:t>		 </a:t>
            </a:r>
            <a:endParaRPr lang="es-MX" altLang="es-MX">
              <a:cs typeface="Times New Roman" panose="02020603050405020304" pitchFamily="18" charset="0"/>
            </a:endParaRPr>
          </a:p>
        </p:txBody>
      </p:sp>
      <p:pic>
        <p:nvPicPr>
          <p:cNvPr id="106506"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2400" y="1011238"/>
            <a:ext cx="1990725" cy="2314575"/>
          </a:xfrm>
          <a:prstGeom prst="rect">
            <a:avLst/>
          </a:prstGeom>
          <a:noFill/>
          <a:extLst>
            <a:ext uri="{909E8E84-426E-40DD-AFC4-6F175D3DCCD1}">
              <a14:hiddenFill xmlns:a14="http://schemas.microsoft.com/office/drawing/2010/main">
                <a:solidFill>
                  <a:srgbClr val="FFFFFF"/>
                </a:solidFill>
              </a14:hiddenFill>
            </a:ext>
          </a:extLst>
        </p:spPr>
      </p:pic>
      <p:sp>
        <p:nvSpPr>
          <p:cNvPr id="106512" name="Rectangle 16"/>
          <p:cNvSpPr>
            <a:spLocks noChangeArrowheads="1"/>
          </p:cNvSpPr>
          <p:nvPr/>
        </p:nvSpPr>
        <p:spPr bwMode="auto">
          <a:xfrm>
            <a:off x="0" y="906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MX"/>
          </a:p>
        </p:txBody>
      </p:sp>
      <p:pic>
        <p:nvPicPr>
          <p:cNvPr id="106511"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6475" y="3600450"/>
            <a:ext cx="2647950" cy="2419350"/>
          </a:xfrm>
          <a:prstGeom prst="rect">
            <a:avLst/>
          </a:prstGeom>
          <a:noFill/>
          <a:extLst>
            <a:ext uri="{909E8E84-426E-40DD-AFC4-6F175D3DCCD1}">
              <a14:hiddenFill xmlns:a14="http://schemas.microsoft.com/office/drawing/2010/main">
                <a:solidFill>
                  <a:srgbClr val="FFFFFF"/>
                </a:solidFill>
              </a14:hiddenFill>
            </a:ext>
          </a:extLst>
        </p:spPr>
      </p:pic>
      <p:sp>
        <p:nvSpPr>
          <p:cNvPr id="106513" name="Rectangle 17"/>
          <p:cNvSpPr>
            <a:spLocks noChangeArrowheads="1"/>
          </p:cNvSpPr>
          <p:nvPr/>
        </p:nvSpPr>
        <p:spPr bwMode="auto">
          <a:xfrm>
            <a:off x="0" y="3325813"/>
            <a:ext cx="2190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s-MX" altLang="es-MX" sz="1200">
                <a:latin typeface="Arial Narrow" panose="020B0606020202030204" pitchFamily="34" charset="0"/>
                <a:ea typeface="MS Mincho" pitchFamily="49" charset="-128"/>
                <a:cs typeface="Times New Roman" panose="02020603050405020304" pitchFamily="18" charset="0"/>
              </a:rPr>
              <a:t> </a:t>
            </a:r>
            <a:endParaRPr lang="es-MX" altLang="es-MX">
              <a:cs typeface="Times New Roman" panose="02020603050405020304" pitchFamily="18" charset="0"/>
            </a:endParaRPr>
          </a:p>
        </p:txBody>
      </p:sp>
      <p:pic>
        <p:nvPicPr>
          <p:cNvPr id="106510"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94425" y="3600450"/>
            <a:ext cx="2238375" cy="2352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88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92FB6034-E4D1-41D5-B834-458223DBEE50}" type="slidenum">
              <a:rPr lang="en-US" altLang="es-MX" sz="1200">
                <a:solidFill>
                  <a:srgbClr val="898989"/>
                </a:solidFill>
              </a:rPr>
              <a:pPr algn="r" eaLnBrk="1" hangingPunct="1"/>
              <a:t>22</a:t>
            </a:fld>
            <a:endParaRPr lang="en-US" altLang="es-MX" sz="1200">
              <a:solidFill>
                <a:srgbClr val="898989"/>
              </a:solidFill>
            </a:endParaRPr>
          </a:p>
        </p:txBody>
      </p:sp>
      <p:sp>
        <p:nvSpPr>
          <p:cNvPr id="122883" name="Rectangle 1"/>
          <p:cNvSpPr>
            <a:spLocks noChangeArrowheads="1"/>
          </p:cNvSpPr>
          <p:nvPr/>
        </p:nvSpPr>
        <p:spPr bwMode="auto">
          <a:xfrm>
            <a:off x="890588" y="2751465"/>
            <a:ext cx="71850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r>
              <a:rPr lang="en-US" altLang="es-MX" sz="2800" b="1" dirty="0" smtClean="0">
                <a:solidFill>
                  <a:srgbClr val="000000"/>
                </a:solidFill>
                <a:latin typeface="Century Gothic" panose="020B0502020202020204" pitchFamily="34" charset="0"/>
              </a:rPr>
              <a:t>WWW.COMUNIDADMEXICANA.ORG.MX</a:t>
            </a:r>
            <a:endParaRPr lang="es-MX" altLang="es-MX" sz="2800" b="1" dirty="0">
              <a:solidFill>
                <a:srgbClr val="000000"/>
              </a:solidFill>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059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635E198D-7CAB-480F-B690-A72095D11B26}" type="slidenum">
              <a:rPr lang="en-US" altLang="es-MX" sz="1200">
                <a:solidFill>
                  <a:srgbClr val="898989"/>
                </a:solidFill>
              </a:rPr>
              <a:pPr algn="r" eaLnBrk="1" hangingPunct="1"/>
              <a:t>23</a:t>
            </a:fld>
            <a:endParaRPr lang="en-US" altLang="es-MX" sz="1200">
              <a:solidFill>
                <a:srgbClr val="898989"/>
              </a:solidFill>
            </a:endParaRPr>
          </a:p>
        </p:txBody>
      </p:sp>
      <p:sp>
        <p:nvSpPr>
          <p:cNvPr id="110596" name="Rectangle 1"/>
          <p:cNvSpPr>
            <a:spLocks noChangeArrowheads="1"/>
          </p:cNvSpPr>
          <p:nvPr/>
        </p:nvSpPr>
        <p:spPr bwMode="auto">
          <a:xfrm>
            <a:off x="195263" y="487363"/>
            <a:ext cx="89487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Distribu</a:t>
            </a:r>
            <a:r>
              <a:rPr lang="es-MX" altLang="es-MX" sz="2800" b="1">
                <a:solidFill>
                  <a:srgbClr val="000000"/>
                </a:solidFill>
                <a:latin typeface="Century Gothic" panose="020B0502020202020204" pitchFamily="34" charset="0"/>
              </a:rPr>
              <a:t>ción por cuadrante del </a:t>
            </a:r>
            <a:r>
              <a:rPr lang="es-ES" altLang="es-MX" sz="2800" b="1">
                <a:solidFill>
                  <a:srgbClr val="000000"/>
                </a:solidFill>
                <a:latin typeface="Century Gothic" panose="020B0502020202020204" pitchFamily="34" charset="0"/>
              </a:rPr>
              <a:t>IPGM - Ingreso</a:t>
            </a: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110599" name="Rectangle 7"/>
          <p:cNvSpPr>
            <a:spLocks noChangeArrowheads="1"/>
          </p:cNvSpPr>
          <p:nvPr/>
        </p:nvSpPr>
        <p:spPr bwMode="auto">
          <a:xfrm>
            <a:off x="0" y="995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s-MX" altLang="es-MX"/>
          </a:p>
        </p:txBody>
      </p:sp>
      <p:pic>
        <p:nvPicPr>
          <p:cNvPr id="11059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088" y="1220788"/>
            <a:ext cx="6600825" cy="4867275"/>
          </a:xfrm>
          <a:prstGeom prst="rect">
            <a:avLst/>
          </a:prstGeom>
          <a:noFill/>
          <a:extLst>
            <a:ext uri="{909E8E84-426E-40DD-AFC4-6F175D3DCCD1}">
              <a14:hiddenFill xmlns:a14="http://schemas.microsoft.com/office/drawing/2010/main">
                <a:solidFill>
                  <a:srgbClr val="FFFFFF"/>
                </a:solidFill>
              </a14:hiddenFill>
            </a:ext>
          </a:extLst>
        </p:spPr>
      </p:pic>
      <p:sp>
        <p:nvSpPr>
          <p:cNvPr id="110600" name="Rectangle 8"/>
          <p:cNvSpPr>
            <a:spLocks noChangeArrowheads="1"/>
          </p:cNvSpPr>
          <p:nvPr/>
        </p:nvSpPr>
        <p:spPr bwMode="auto">
          <a:xfrm>
            <a:off x="0" y="5862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s-MX" altLang="es-MX"/>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469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D1999B9A-9AFA-489C-B1FE-BB008657489A}" type="slidenum">
              <a:rPr lang="en-US" altLang="es-MX" sz="1200">
                <a:solidFill>
                  <a:srgbClr val="898989"/>
                </a:solidFill>
              </a:rPr>
              <a:pPr algn="r" eaLnBrk="1" hangingPunct="1"/>
              <a:t>24</a:t>
            </a:fld>
            <a:endParaRPr lang="en-US" altLang="es-MX" sz="1200">
              <a:solidFill>
                <a:srgbClr val="898989"/>
              </a:solidFill>
            </a:endParaRPr>
          </a:p>
        </p:txBody>
      </p:sp>
      <p:sp>
        <p:nvSpPr>
          <p:cNvPr id="114691" name="Rectangle 1"/>
          <p:cNvSpPr>
            <a:spLocks noChangeArrowheads="1"/>
          </p:cNvSpPr>
          <p:nvPr/>
        </p:nvSpPr>
        <p:spPr bwMode="auto">
          <a:xfrm>
            <a:off x="195263" y="487363"/>
            <a:ext cx="89487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Distribu</a:t>
            </a:r>
            <a:r>
              <a:rPr lang="es-MX" altLang="es-MX" sz="2800" b="1">
                <a:solidFill>
                  <a:srgbClr val="000000"/>
                </a:solidFill>
                <a:latin typeface="Century Gothic" panose="020B0502020202020204" pitchFamily="34" charset="0"/>
              </a:rPr>
              <a:t>ción por cuadrante del </a:t>
            </a:r>
            <a:r>
              <a:rPr lang="es-ES" altLang="es-MX" sz="2800" b="1">
                <a:solidFill>
                  <a:srgbClr val="000000"/>
                </a:solidFill>
                <a:latin typeface="Century Gothic" panose="020B0502020202020204" pitchFamily="34" charset="0"/>
              </a:rPr>
              <a:t>IPGM - Gasto</a:t>
            </a: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114693" name="Rectangle 5"/>
          <p:cNvSpPr>
            <a:spLocks noChangeArrowheads="1"/>
          </p:cNvSpPr>
          <p:nvPr/>
        </p:nvSpPr>
        <p:spPr bwMode="auto">
          <a:xfrm>
            <a:off x="0" y="995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eaLnBrk="0" hangingPunct="0">
              <a:defRPr>
                <a:solidFill>
                  <a:schemeClr val="tx1"/>
                </a:solidFill>
                <a:latin typeface="Calibri" panose="020F0502020204030204" pitchFamily="34" charset="0"/>
                <a:ea typeface="ＭＳ Ｐゴシック" panose="020B0600070205080204" pitchFamily="34" charset="-128"/>
              </a:defRPr>
            </a:lvl2pPr>
            <a:lvl3pPr eaLnBrk="0" hangingPunct="0">
              <a:defRPr>
                <a:solidFill>
                  <a:schemeClr val="tx1"/>
                </a:solidFill>
                <a:latin typeface="Calibri" panose="020F0502020204030204" pitchFamily="34" charset="0"/>
                <a:ea typeface="ＭＳ Ｐゴシック" panose="020B0600070205080204" pitchFamily="34" charset="-128"/>
              </a:defRPr>
            </a:lvl3pPr>
            <a:lvl4pPr eaLnBrk="0" hangingPunct="0">
              <a:defRPr>
                <a:solidFill>
                  <a:schemeClr val="tx1"/>
                </a:solidFill>
                <a:latin typeface="Calibri" panose="020F0502020204030204" pitchFamily="34" charset="0"/>
                <a:ea typeface="ＭＳ Ｐゴシック" panose="020B0600070205080204" pitchFamily="34" charset="-128"/>
              </a:defRPr>
            </a:lvl4pPr>
            <a:lvl5pPr eaLnBrk="0" hangingPunct="0">
              <a:defRPr>
                <a:solidFill>
                  <a:schemeClr val="tx1"/>
                </a:solidFill>
                <a:latin typeface="Calibri" panose="020F0502020204030204" pitchFamily="34" charset="0"/>
                <a:ea typeface="ＭＳ Ｐゴシック" panose="020B0600070205080204" pitchFamily="34" charset="-128"/>
              </a:defRPr>
            </a:lvl5pPr>
            <a:lvl6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endParaRPr lang="es-MX" altLang="es-MX"/>
          </a:p>
        </p:txBody>
      </p:sp>
      <p:sp>
        <p:nvSpPr>
          <p:cNvPr id="114695" name="Rectangle 7"/>
          <p:cNvSpPr>
            <a:spLocks noChangeArrowheads="1"/>
          </p:cNvSpPr>
          <p:nvPr/>
        </p:nvSpPr>
        <p:spPr bwMode="auto">
          <a:xfrm>
            <a:off x="0" y="5862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eaLnBrk="0" hangingPunct="0">
              <a:defRPr>
                <a:solidFill>
                  <a:schemeClr val="tx1"/>
                </a:solidFill>
                <a:latin typeface="Calibri" panose="020F0502020204030204" pitchFamily="34" charset="0"/>
                <a:ea typeface="ＭＳ Ｐゴシック" panose="020B0600070205080204" pitchFamily="34" charset="-128"/>
              </a:defRPr>
            </a:lvl2pPr>
            <a:lvl3pPr eaLnBrk="0" hangingPunct="0">
              <a:defRPr>
                <a:solidFill>
                  <a:schemeClr val="tx1"/>
                </a:solidFill>
                <a:latin typeface="Calibri" panose="020F0502020204030204" pitchFamily="34" charset="0"/>
                <a:ea typeface="ＭＳ Ｐゴシック" panose="020B0600070205080204" pitchFamily="34" charset="-128"/>
              </a:defRPr>
            </a:lvl3pPr>
            <a:lvl4pPr eaLnBrk="0" hangingPunct="0">
              <a:defRPr>
                <a:solidFill>
                  <a:schemeClr val="tx1"/>
                </a:solidFill>
                <a:latin typeface="Calibri" panose="020F0502020204030204" pitchFamily="34" charset="0"/>
                <a:ea typeface="ＭＳ Ｐゴシック" panose="020B0600070205080204" pitchFamily="34" charset="-128"/>
              </a:defRPr>
            </a:lvl4pPr>
            <a:lvl5pPr eaLnBrk="0" hangingPunct="0">
              <a:defRPr>
                <a:solidFill>
                  <a:schemeClr val="tx1"/>
                </a:solidFill>
                <a:latin typeface="Calibri" panose="020F0502020204030204" pitchFamily="34" charset="0"/>
                <a:ea typeface="ＭＳ Ｐゴシック" panose="020B0600070205080204" pitchFamily="34" charset="-128"/>
              </a:defRPr>
            </a:lvl5pPr>
            <a:lvl6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endParaRPr lang="es-MX" altLang="es-MX"/>
          </a:p>
        </p:txBody>
      </p:sp>
      <p:pic>
        <p:nvPicPr>
          <p:cNvPr id="11469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 y="1185863"/>
            <a:ext cx="8778875" cy="4765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878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r" eaLnBrk="1" hangingPunct="1"/>
            <a:fld id="{67792206-D752-4B38-A57C-9730EEE5F3C3}" type="slidenum">
              <a:rPr lang="en-US" altLang="es-MX" sz="1200">
                <a:solidFill>
                  <a:srgbClr val="898989"/>
                </a:solidFill>
              </a:rPr>
              <a:pPr algn="r" eaLnBrk="1" hangingPunct="1"/>
              <a:t>25</a:t>
            </a:fld>
            <a:endParaRPr lang="en-US" altLang="es-MX" sz="1200">
              <a:solidFill>
                <a:srgbClr val="898989"/>
              </a:solidFill>
            </a:endParaRPr>
          </a:p>
        </p:txBody>
      </p:sp>
      <p:sp>
        <p:nvSpPr>
          <p:cNvPr id="25603" name="Rectangle 1"/>
          <p:cNvSpPr>
            <a:spLocks noChangeArrowheads="1"/>
          </p:cNvSpPr>
          <p:nvPr/>
        </p:nvSpPr>
        <p:spPr bwMode="auto">
          <a:xfrm>
            <a:off x="228600" y="1166813"/>
            <a:ext cx="8689975" cy="547052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buFontTx/>
              <a:buChar char="•"/>
            </a:pPr>
            <a:endParaRPr lang="es-ES" altLang="es-MX" sz="1600">
              <a:solidFill>
                <a:srgbClr val="000000"/>
              </a:solidFill>
              <a:latin typeface="Century Gothic" panose="020B0502020202020204" pitchFamily="34" charset="0"/>
            </a:endParaRPr>
          </a:p>
          <a:p>
            <a:pPr defTabSz="914400">
              <a:buFontTx/>
              <a:buChar char="•"/>
            </a:pPr>
            <a:r>
              <a:rPr lang="es-ES" altLang="es-MX" sz="1600">
                <a:solidFill>
                  <a:srgbClr val="000000"/>
                </a:solidFill>
                <a:latin typeface="Century Gothic" panose="020B0502020202020204" pitchFamily="34" charset="0"/>
              </a:rPr>
              <a:t> La productividad, o improductividad, según sea el caso, es un fenómeno complejo, multifactorial y en evolución que no permite identificar medidas específicas y permanentes, de incidencia.</a:t>
            </a:r>
          </a:p>
          <a:p>
            <a:pPr defTabSz="914400">
              <a:buFontTx/>
              <a:buChar char="•"/>
            </a:pPr>
            <a:endParaRPr lang="es-ES" altLang="es-MX" sz="1600">
              <a:solidFill>
                <a:srgbClr val="000000"/>
              </a:solidFill>
              <a:latin typeface="Century Gothic" panose="020B0502020202020204" pitchFamily="34" charset="0"/>
            </a:endParaRPr>
          </a:p>
          <a:p>
            <a:pPr defTabSz="914400">
              <a:buFontTx/>
              <a:buChar char="•"/>
            </a:pPr>
            <a:r>
              <a:rPr lang="es-ES" altLang="es-MX" sz="1600">
                <a:solidFill>
                  <a:srgbClr val="000000"/>
                </a:solidFill>
                <a:latin typeface="Century Gothic" panose="020B0502020202020204" pitchFamily="34" charset="0"/>
              </a:rPr>
              <a:t> Idealmente, un municipio deberá de fortalecer la capacidad recaudatoria y la eficiencia de gasto siempre y cuando su objetivo ulterior sera mantener o incrementar la calidad del agua, drenaje y alcantarillado, alumbrado público, parques y jardines, recolección de basura, policía, calles y avenidas, carreteras y caminos y transporte público masivo –autobús. </a:t>
            </a:r>
          </a:p>
          <a:p>
            <a:pPr defTabSz="914400">
              <a:buFontTx/>
              <a:buChar char="•"/>
            </a:pPr>
            <a:endParaRPr lang="es-ES" altLang="es-MX" sz="1600">
              <a:solidFill>
                <a:srgbClr val="000000"/>
              </a:solidFill>
              <a:latin typeface="Century Gothic" panose="020B0502020202020204" pitchFamily="34" charset="0"/>
            </a:endParaRPr>
          </a:p>
          <a:p>
            <a:pPr defTabSz="914400">
              <a:buFontTx/>
              <a:buChar char="•"/>
            </a:pPr>
            <a:r>
              <a:rPr lang="es-ES" altLang="es-MX" sz="1600">
                <a:solidFill>
                  <a:srgbClr val="000000"/>
                </a:solidFill>
                <a:latin typeface="Century Gothic" panose="020B0502020202020204" pitchFamily="34" charset="0"/>
              </a:rPr>
              <a:t>Las recomendaciones específicas para cada municipio deben de ser analizadas caso por caso en virtud de que para cada uno de ellos el modelo metodológico que sostiene el Indicador ha producido 1,008 observaciones, 18 para cada municipio (9 por la vía del ingreso y 9 por la vía del gasto). Esto quiere decir que cada caso exigirá medidas de eficiencia y productividad y de cierre de brechas tanto en ingresos como en gastos. Esto implica necesariamente un enfoque de gestión y de política pública donde el tipo y sostenibilidad de financiamiento sean sólo una condición mínima para poder construir un modelo de gestión pública municipal orientado a la calidad de los bienes y servicios públicos sustentado por una ciudadanía vibrantemente contributiva.</a:t>
            </a:r>
          </a:p>
          <a:p>
            <a:pPr defTabSz="914400">
              <a:buFontTx/>
              <a:buChar char="•"/>
            </a:pPr>
            <a:endParaRPr lang="es-ES" altLang="es-MX" sz="1600">
              <a:solidFill>
                <a:srgbClr val="000000"/>
              </a:solidFill>
              <a:latin typeface="Century Gothic" panose="020B0502020202020204" pitchFamily="34" charset="0"/>
            </a:endParaRPr>
          </a:p>
        </p:txBody>
      </p:sp>
      <p:sp>
        <p:nvSpPr>
          <p:cNvPr id="118788" name="Rectangle 1"/>
          <p:cNvSpPr>
            <a:spLocks noChangeArrowheads="1"/>
          </p:cNvSpPr>
          <p:nvPr/>
        </p:nvSpPr>
        <p:spPr bwMode="auto">
          <a:xfrm>
            <a:off x="195263" y="442913"/>
            <a:ext cx="89487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ES" altLang="es-MX" sz="2800" b="1">
                <a:solidFill>
                  <a:srgbClr val="000000"/>
                </a:solidFill>
                <a:latin typeface="Century Gothic" panose="020B0502020202020204" pitchFamily="34" charset="0"/>
              </a:rPr>
              <a:t>Recomendaciones de pol</a:t>
            </a:r>
            <a:r>
              <a:rPr lang="es-MX" altLang="es-MX" sz="2800" b="1">
                <a:solidFill>
                  <a:srgbClr val="000000"/>
                </a:solidFill>
                <a:latin typeface="Century Gothic" panose="020B0502020202020204" pitchFamily="34" charset="0"/>
              </a:rPr>
              <a:t>ítica </a:t>
            </a:r>
            <a:endParaRPr lang="es-ES" altLang="es-MX" sz="2800" b="1">
              <a:solidFill>
                <a:srgbClr val="000000"/>
              </a:solidFill>
              <a:latin typeface="Century Gothic" panose="020B0502020202020204" pitchFamily="34" charset="0"/>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885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97EE3D55-C3F7-45C1-8C4E-1E8AB3F40939}" type="slidenum">
              <a:rPr lang="en-US" altLang="es-MX">
                <a:solidFill>
                  <a:srgbClr val="898989"/>
                </a:solidFill>
              </a:rPr>
              <a:pPr eaLnBrk="1" hangingPunct="1"/>
              <a:t>26</a:t>
            </a:fld>
            <a:endParaRPr lang="en-US" altLang="es-MX">
              <a:solidFill>
                <a:srgbClr val="898989"/>
              </a:solidFill>
            </a:endParaRPr>
          </a:p>
        </p:txBody>
      </p:sp>
      <p:sp>
        <p:nvSpPr>
          <p:cNvPr id="78851" name="Rectangle 1"/>
          <p:cNvSpPr>
            <a:spLocks noChangeArrowheads="1"/>
          </p:cNvSpPr>
          <p:nvPr/>
        </p:nvSpPr>
        <p:spPr bwMode="auto">
          <a:xfrm>
            <a:off x="768350" y="1517650"/>
            <a:ext cx="7908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n-US" altLang="es-MX" sz="2800" b="1">
                <a:latin typeface="Century Gothic" panose="020B0502020202020204" pitchFamily="34" charset="0"/>
              </a:rPr>
              <a:t>The Mexican Community of Public Management for Results (MexCom PMR)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08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A287AAA0-2891-4E9F-9A4C-52F9D67FEA7E}" type="slidenum">
              <a:rPr lang="en-US" altLang="es-MX">
                <a:solidFill>
                  <a:srgbClr val="898989"/>
                </a:solidFill>
              </a:rPr>
              <a:pPr eaLnBrk="1" hangingPunct="1"/>
              <a:t>27</a:t>
            </a:fld>
            <a:endParaRPr lang="en-US" altLang="es-MX">
              <a:solidFill>
                <a:srgbClr val="898989"/>
              </a:solidFill>
            </a:endParaRPr>
          </a:p>
        </p:txBody>
      </p:sp>
      <p:pic>
        <p:nvPicPr>
          <p:cNvPr id="80899" name="Imagen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0875" y="792163"/>
            <a:ext cx="22098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0" name="Rectángulo 5"/>
          <p:cNvSpPr>
            <a:spLocks noChangeArrowheads="1"/>
          </p:cNvSpPr>
          <p:nvPr/>
        </p:nvSpPr>
        <p:spPr bwMode="auto">
          <a:xfrm>
            <a:off x="2860675" y="646113"/>
            <a:ext cx="2962275"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n-US" altLang="es-MX" sz="1400">
                <a:solidFill>
                  <a:srgbClr val="000000"/>
                </a:solidFill>
                <a:latin typeface="Century Gothic" panose="020B0502020202020204" pitchFamily="34" charset="0"/>
              </a:rPr>
              <a:t>The </a:t>
            </a:r>
            <a:r>
              <a:rPr lang="en-US" altLang="es-MX" sz="1400" b="1">
                <a:solidFill>
                  <a:srgbClr val="000000"/>
                </a:solidFill>
                <a:latin typeface="Century Gothic" panose="020B0502020202020204" pitchFamily="34" charset="0"/>
              </a:rPr>
              <a:t>Mexican Community of Public Management for Results (MexCom PMR) </a:t>
            </a:r>
            <a:r>
              <a:rPr lang="en-US" altLang="es-MX" sz="1400">
                <a:solidFill>
                  <a:srgbClr val="000000"/>
                </a:solidFill>
                <a:latin typeface="Century Gothic" panose="020B0502020202020204" pitchFamily="34" charset="0"/>
              </a:rPr>
              <a:t>logo represents the 5 pillars of the public management cycle: Planning for Results; Budget for Results; Financial Management, Auditing and Acquisitions; Program and Proyect Management; and, Monitoring and Evaluation. </a:t>
            </a:r>
          </a:p>
        </p:txBody>
      </p:sp>
      <p:pic>
        <p:nvPicPr>
          <p:cNvPr id="8" name="8 Imagen"/>
          <p:cNvPicPr>
            <a:picLocks noChangeAspect="1" noChangeArrowheads="1"/>
          </p:cNvPicPr>
          <p:nvPr/>
        </p:nvPicPr>
        <p:blipFill>
          <a:blip r:embed="rId5"/>
          <a:srcRect/>
          <a:stretch>
            <a:fillRect/>
          </a:stretch>
        </p:blipFill>
        <p:spPr bwMode="auto">
          <a:xfrm>
            <a:off x="5688013" y="792163"/>
            <a:ext cx="3143250" cy="1987550"/>
          </a:xfrm>
          <a:prstGeom prst="rect">
            <a:avLst/>
          </a:prstGeom>
          <a:noFill/>
          <a:ln>
            <a:noFill/>
          </a:ln>
          <a:effectLst>
            <a:outerShdw blurRad="292100" dist="139700" dir="2700000" algn="tl" rotWithShape="0">
              <a:srgbClr val="333333">
                <a:alpha val="64999"/>
              </a:srgbClr>
            </a:outerShdw>
          </a:effectLst>
          <a:extLst/>
        </p:spPr>
      </p:pic>
      <p:sp>
        <p:nvSpPr>
          <p:cNvPr id="80902" name="Rectángulo 8"/>
          <p:cNvSpPr>
            <a:spLocks noChangeArrowheads="1"/>
          </p:cNvSpPr>
          <p:nvPr/>
        </p:nvSpPr>
        <p:spPr bwMode="auto">
          <a:xfrm>
            <a:off x="650875" y="3306763"/>
            <a:ext cx="8139113" cy="307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buFontTx/>
              <a:buChar char="•"/>
            </a:pPr>
            <a:r>
              <a:rPr lang="en-US" altLang="es-MX" sz="1400">
                <a:solidFill>
                  <a:srgbClr val="000000"/>
                </a:solidFill>
                <a:latin typeface="Century Gothic" panose="020B0502020202020204" pitchFamily="34" charset="0"/>
              </a:rPr>
              <a:t> Sponsored by the Inter-American Development Bank in Washington, DC., the Mexican Community of Public Management for Results (MexCom PMR) is:</a:t>
            </a:r>
          </a:p>
          <a:p>
            <a:pPr defTabSz="914400">
              <a:buFontTx/>
              <a:buChar char="•"/>
            </a:pPr>
            <a:endParaRPr lang="en-US" altLang="es-MX" sz="1400">
              <a:solidFill>
                <a:srgbClr val="000000"/>
              </a:solidFill>
              <a:latin typeface="Century Gothic" panose="020B0502020202020204" pitchFamily="34" charset="0"/>
            </a:endParaRPr>
          </a:p>
          <a:p>
            <a:pPr defTabSz="914400">
              <a:buFontTx/>
              <a:buChar char="•"/>
            </a:pPr>
            <a:r>
              <a:rPr lang="en-US" altLang="es-MX" sz="1400">
                <a:solidFill>
                  <a:srgbClr val="000000"/>
                </a:solidFill>
                <a:latin typeface="Century Gothic" panose="020B0502020202020204" pitchFamily="34" charset="0"/>
              </a:rPr>
              <a:t>a policy network comprised by a group of approximately 75 public servants, researchers, and consultants at federal, state, and local level who share their experience and knowledge in governmental affairs with a special focus on public finance and policy.</a:t>
            </a:r>
          </a:p>
          <a:p>
            <a:pPr defTabSz="914400">
              <a:buFontTx/>
              <a:buChar char="•"/>
            </a:pPr>
            <a:endParaRPr lang="es-MX" altLang="es-MX" sz="1400">
              <a:solidFill>
                <a:srgbClr val="000000"/>
              </a:solidFill>
              <a:latin typeface="Century Gothic" panose="020B0502020202020204" pitchFamily="34" charset="0"/>
            </a:endParaRPr>
          </a:p>
          <a:p>
            <a:pPr defTabSz="914400">
              <a:buFontTx/>
              <a:buChar char="•"/>
            </a:pPr>
            <a:r>
              <a:rPr lang="en-US" altLang="es-MX" sz="1400">
                <a:solidFill>
                  <a:srgbClr val="000000"/>
                </a:solidFill>
                <a:latin typeface="Century Gothic" panose="020B0502020202020204" pitchFamily="34" charset="0"/>
              </a:rPr>
              <a:t> its main purpose is to promote and strengthen the design and implementation of those policies associated with management for results with specific emphasis on the government</a:t>
            </a:r>
            <a:r>
              <a:rPr lang="ja-JP" altLang="en-US" sz="1400">
                <a:solidFill>
                  <a:srgbClr val="000000"/>
                </a:solidFill>
                <a:latin typeface="Century Gothic" panose="020B0502020202020204" pitchFamily="34" charset="0"/>
              </a:rPr>
              <a:t>’</a:t>
            </a:r>
            <a:r>
              <a:rPr lang="en-US" altLang="ja-JP" sz="1400">
                <a:solidFill>
                  <a:srgbClr val="000000"/>
                </a:solidFill>
                <a:latin typeface="Century Gothic" panose="020B0502020202020204" pitchFamily="34" charset="0"/>
              </a:rPr>
              <a:t>s finance, such as taxation, expenditure policy, financing, public enterprises and with public policies at federal, state and local level as well.  </a:t>
            </a:r>
          </a:p>
          <a:p>
            <a:pPr defTabSz="914400">
              <a:buFontTx/>
              <a:buChar char="•"/>
            </a:pPr>
            <a:endParaRPr lang="en-US" altLang="es-MX" sz="1400">
              <a:solidFill>
                <a:srgbClr val="000000"/>
              </a:solidFill>
              <a:latin typeface="Century Gothic" panose="020B0502020202020204" pitchFamily="34" charset="0"/>
            </a:endParaRPr>
          </a:p>
          <a:p>
            <a:pPr defTabSz="914400">
              <a:buFontTx/>
              <a:buChar char="•"/>
            </a:pPr>
            <a:r>
              <a:rPr lang="en-US" altLang="es-MX" sz="1400">
                <a:solidFill>
                  <a:srgbClr val="000000"/>
                </a:solidFill>
                <a:latin typeface="Century Gothic" panose="020B0502020202020204" pitchFamily="34" charset="0"/>
              </a:rPr>
              <a:t> it aims to give both public finance, management and public policies a results-oriented approach to foster economic development and growth, welfare and citizenship building.</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29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8CE278F2-284A-4362-9888-76D4575E52A0}" type="slidenum">
              <a:rPr lang="en-US" altLang="es-MX">
                <a:solidFill>
                  <a:srgbClr val="898989"/>
                </a:solidFill>
              </a:rPr>
              <a:pPr eaLnBrk="1" hangingPunct="1"/>
              <a:t>28</a:t>
            </a:fld>
            <a:endParaRPr lang="en-US" altLang="es-MX">
              <a:solidFill>
                <a:srgbClr val="898989"/>
              </a:solidFill>
            </a:endParaRPr>
          </a:p>
        </p:txBody>
      </p:sp>
      <p:pic>
        <p:nvPicPr>
          <p:cNvPr id="829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6038" y="3873500"/>
            <a:ext cx="2768600"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8" name="Rectángulo 3"/>
          <p:cNvSpPr>
            <a:spLocks noChangeArrowheads="1"/>
          </p:cNvSpPr>
          <p:nvPr/>
        </p:nvSpPr>
        <p:spPr bwMode="auto">
          <a:xfrm>
            <a:off x="576263" y="490538"/>
            <a:ext cx="786447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s-MX" altLang="es-MX" sz="2400" b="1">
                <a:solidFill>
                  <a:srgbClr val="7F7F7F"/>
                </a:solidFill>
              </a:rPr>
              <a:t>Contacto:</a:t>
            </a:r>
          </a:p>
          <a:p>
            <a:endParaRPr lang="es-MX" altLang="es-MX" sz="2400" b="1">
              <a:solidFill>
                <a:srgbClr val="7F7F7F"/>
              </a:solidFill>
            </a:endParaRPr>
          </a:p>
          <a:p>
            <a:pPr eaLnBrk="1" hangingPunct="1"/>
            <a:r>
              <a:rPr lang="es-MX" altLang="es-MX" sz="2400">
                <a:solidFill>
                  <a:srgbClr val="000000"/>
                </a:solidFill>
              </a:rPr>
              <a:t>Mexican Community of Public Management for Results</a:t>
            </a:r>
          </a:p>
          <a:p>
            <a:r>
              <a:rPr lang="es-ES" altLang="es-MX" sz="2400">
                <a:solidFill>
                  <a:srgbClr val="7F7F7F"/>
                </a:solidFill>
              </a:rPr>
              <a:t>http://www.comunidadmexicana.org/index.html</a:t>
            </a:r>
          </a:p>
          <a:p>
            <a:endParaRPr lang="es-ES" altLang="es-MX" sz="2400">
              <a:solidFill>
                <a:srgbClr val="7F7F7F"/>
              </a:solidFill>
            </a:endParaRPr>
          </a:p>
          <a:p>
            <a:r>
              <a:rPr lang="es-ES" altLang="es-MX" sz="2400">
                <a:solidFill>
                  <a:srgbClr val="7F7F7F"/>
                </a:solidFill>
              </a:rPr>
              <a:t>Calle Plaza de la Conchita 4</a:t>
            </a:r>
          </a:p>
          <a:p>
            <a:r>
              <a:rPr lang="es-ES" altLang="es-MX" sz="2400">
                <a:solidFill>
                  <a:srgbClr val="7F7F7F"/>
                </a:solidFill>
              </a:rPr>
              <a:t>Barrio Concepción</a:t>
            </a:r>
          </a:p>
          <a:p>
            <a:r>
              <a:rPr lang="es-ES" altLang="es-MX" sz="2400">
                <a:solidFill>
                  <a:srgbClr val="7F7F7F"/>
                </a:solidFill>
              </a:rPr>
              <a:t>Coyoacán</a:t>
            </a:r>
          </a:p>
          <a:p>
            <a:r>
              <a:rPr lang="es-ES" altLang="es-MX" sz="2400">
                <a:solidFill>
                  <a:srgbClr val="7F7F7F"/>
                </a:solidFill>
              </a:rPr>
              <a:t>04020</a:t>
            </a:r>
          </a:p>
          <a:p>
            <a:r>
              <a:rPr lang="es-ES" altLang="es-MX" sz="2400">
                <a:solidFill>
                  <a:srgbClr val="7F7F7F"/>
                </a:solidFill>
              </a:rPr>
              <a:t>Mexico City</a:t>
            </a:r>
          </a:p>
          <a:p>
            <a:r>
              <a:rPr lang="es-ES" altLang="es-MX" sz="2400">
                <a:solidFill>
                  <a:srgbClr val="7F7F7F"/>
                </a:solidFill>
              </a:rPr>
              <a:t>	</a:t>
            </a:r>
          </a:p>
          <a:p>
            <a:r>
              <a:rPr lang="es-ES" altLang="es-MX" sz="2400">
                <a:solidFill>
                  <a:srgbClr val="7F7F7F"/>
                </a:solidFill>
              </a:rPr>
              <a:t>Office phone:</a:t>
            </a:r>
          </a:p>
          <a:p>
            <a:r>
              <a:rPr lang="es-ES" altLang="es-MX" sz="2400">
                <a:solidFill>
                  <a:srgbClr val="7F7F7F"/>
                </a:solidFill>
              </a:rPr>
              <a:t>(52) 55 63835800</a:t>
            </a:r>
          </a:p>
          <a:p>
            <a:endParaRPr lang="es-ES" altLang="es-MX" sz="2400">
              <a:solidFill>
                <a:srgbClr val="7F7F7F"/>
              </a:solidFill>
            </a:endParaRPr>
          </a:p>
          <a:p>
            <a:r>
              <a:rPr lang="es-ES" altLang="es-MX" sz="2400">
                <a:solidFill>
                  <a:srgbClr val="7F7F7F"/>
                </a:solidFill>
              </a:rPr>
              <a:t>g.farfan.mares@comunidadmexicana.org.mx</a:t>
            </a:r>
            <a:endParaRPr lang="es-MX" altLang="es-MX" sz="2400">
              <a:solidFill>
                <a:srgbClr val="7F7F7F"/>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499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C4648993-F18D-4221-AE29-6DF0C7FD9ECF}" type="slidenum">
              <a:rPr lang="en-US" altLang="es-MX">
                <a:solidFill>
                  <a:srgbClr val="898989"/>
                </a:solidFill>
              </a:rPr>
              <a:pPr eaLnBrk="1" hangingPunct="1"/>
              <a:t>29</a:t>
            </a:fld>
            <a:endParaRPr lang="en-US" altLang="es-MX">
              <a:solidFill>
                <a:srgbClr val="898989"/>
              </a:solidFill>
            </a:endParaRPr>
          </a:p>
        </p:txBody>
      </p:sp>
      <p:sp>
        <p:nvSpPr>
          <p:cNvPr id="84995" name="Rectangle 1"/>
          <p:cNvSpPr>
            <a:spLocks noChangeArrowheads="1"/>
          </p:cNvSpPr>
          <p:nvPr/>
        </p:nvSpPr>
        <p:spPr bwMode="auto">
          <a:xfrm>
            <a:off x="890588" y="1890713"/>
            <a:ext cx="7185025"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2800" b="1">
              <a:solidFill>
                <a:srgbClr val="000000"/>
              </a:solidFill>
              <a:latin typeface="Century Gothic" panose="020B0502020202020204" pitchFamily="34" charset="0"/>
            </a:endParaRPr>
          </a:p>
          <a:p>
            <a:pPr algn="ctr" defTabSz="914400"/>
            <a:r>
              <a:rPr lang="es-MX" altLang="es-MX" sz="2800" b="1">
                <a:solidFill>
                  <a:srgbClr val="000000"/>
                </a:solidFill>
                <a:latin typeface="Century Gothic" panose="020B0502020202020204" pitchFamily="34" charset="0"/>
              </a:rPr>
              <a:t>FIN DE PRESENTACIÓN</a:t>
            </a:r>
          </a:p>
          <a:p>
            <a:pPr algn="ctr" defTabSz="914400"/>
            <a:endParaRPr lang="es-MX" altLang="es-MX" sz="2800" b="1">
              <a:solidFill>
                <a:srgbClr val="000000"/>
              </a:solidFill>
              <a:latin typeface="Century Gothic" panose="020B0502020202020204" pitchFamily="34" charset="0"/>
            </a:endParaRPr>
          </a:p>
          <a:p>
            <a:pPr algn="ctr" defTabSz="914400"/>
            <a:endParaRPr lang="es-MX" altLang="es-MX" sz="2800" b="1">
              <a:solidFill>
                <a:srgbClr val="000000"/>
              </a:solidFill>
              <a:latin typeface="Century Gothic" panose="020B0502020202020204" pitchFamily="34" charset="0"/>
            </a:endParaRPr>
          </a:p>
          <a:p>
            <a:pPr algn="ctr" defTabSz="914400"/>
            <a:r>
              <a:rPr lang="es-MX" altLang="es-MX" sz="2800" b="1">
                <a:solidFill>
                  <a:srgbClr val="000000"/>
                </a:solidFill>
                <a:latin typeface="Century Gothic" panose="020B0502020202020204" pitchFamily="34" charset="0"/>
              </a:rPr>
              <a:t>¡Muchas gracias!</a:t>
            </a:r>
            <a:endParaRPr lang="en-US" altLang="es-MX" sz="2800" b="1">
              <a:solidFill>
                <a:srgbClr val="000000"/>
              </a:solidFill>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FA2F921B-4897-4237-9C28-56BB3FCAF4F1}" type="slidenum">
              <a:rPr lang="en-US" altLang="es-MX">
                <a:solidFill>
                  <a:srgbClr val="898989"/>
                </a:solidFill>
              </a:rPr>
              <a:pPr eaLnBrk="1" hangingPunct="1"/>
              <a:t>3</a:t>
            </a:fld>
            <a:endParaRPr lang="en-US" altLang="es-MX">
              <a:solidFill>
                <a:srgbClr val="898989"/>
              </a:solidFill>
            </a:endParaRPr>
          </a:p>
        </p:txBody>
      </p:sp>
      <p:sp>
        <p:nvSpPr>
          <p:cNvPr id="5" name="Rectangle 1"/>
          <p:cNvSpPr>
            <a:spLocks noChangeArrowheads="1"/>
          </p:cNvSpPr>
          <p:nvPr/>
        </p:nvSpPr>
        <p:spPr bwMode="auto">
          <a:xfrm>
            <a:off x="0" y="6491688"/>
            <a:ext cx="9334500" cy="377026"/>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dirty="0">
              <a:solidFill>
                <a:prstClr val="black"/>
              </a:solidFill>
              <a:latin typeface="Century Gothic" panose="020B0502020202020204" pitchFamily="34" charset="0"/>
            </a:endParaRPr>
          </a:p>
          <a:p>
            <a:pPr algn="ctr" defTabSz="914400"/>
            <a:r>
              <a:rPr lang="es-MX" altLang="es-MX" sz="850" dirty="0">
                <a:solidFill>
                  <a:srgbClr val="F2F2F2"/>
                </a:solidFill>
                <a:latin typeface="Century Gothic" panose="020B0502020202020204" pitchFamily="34" charset="0"/>
              </a:rPr>
              <a:t>IX Seminario Internacional de la Red de Gestión para Resultados en Gobiernos </a:t>
            </a:r>
            <a:r>
              <a:rPr lang="es-MX" altLang="es-MX" sz="850" dirty="0" err="1">
                <a:solidFill>
                  <a:srgbClr val="F2F2F2"/>
                </a:solidFill>
                <a:latin typeface="Century Gothic" panose="020B0502020202020204" pitchFamily="34" charset="0"/>
              </a:rPr>
              <a:t>Subnacionales</a:t>
            </a:r>
            <a:r>
              <a:rPr lang="es-MX" altLang="es-MX" sz="850" dirty="0">
                <a:solidFill>
                  <a:srgbClr val="F2F2F2"/>
                </a:solidFill>
                <a:latin typeface="Century Gothic" panose="020B0502020202020204" pitchFamily="34" charset="0"/>
              </a:rPr>
              <a:t> de América Latina y Caribe, 7 septiembre 2016, Guadalajara, Jalisco, México.</a:t>
            </a:r>
          </a:p>
        </p:txBody>
      </p:sp>
      <p:sp>
        <p:nvSpPr>
          <p:cNvPr id="6" name="Rectangle 1"/>
          <p:cNvSpPr>
            <a:spLocks noChangeArrowheads="1"/>
          </p:cNvSpPr>
          <p:nvPr/>
        </p:nvSpPr>
        <p:spPr bwMode="auto">
          <a:xfrm>
            <a:off x="643093" y="954687"/>
            <a:ext cx="7264959"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dirty="0" smtClean="0">
                <a:latin typeface="Century Gothic" panose="020B0502020202020204" pitchFamily="34" charset="0"/>
              </a:rPr>
              <a:t>2 problemas fundamentales:</a:t>
            </a:r>
          </a:p>
          <a:p>
            <a:pPr defTabSz="914400"/>
            <a:endParaRPr lang="es-MX" altLang="es-MX" sz="2200" dirty="0" smtClean="0">
              <a:latin typeface="Century Gothic" panose="020B0502020202020204" pitchFamily="34" charset="0"/>
            </a:endParaRPr>
          </a:p>
          <a:p>
            <a:pPr defTabSz="914400"/>
            <a:r>
              <a:rPr lang="es-MX" altLang="es-MX" sz="2200" dirty="0" smtClean="0">
                <a:latin typeface="Century Gothic" panose="020B0502020202020204" pitchFamily="34" charset="0"/>
              </a:rPr>
              <a:t>1. Importante brecha de recaudación.</a:t>
            </a:r>
          </a:p>
          <a:p>
            <a:pPr defTabSz="914400"/>
            <a:endParaRPr lang="es-MX" altLang="es-MX" sz="2200" dirty="0">
              <a:latin typeface="Century Gothic" panose="020B0502020202020204" pitchFamily="34" charset="0"/>
            </a:endParaRPr>
          </a:p>
          <a:p>
            <a:pPr defTabSz="914400"/>
            <a:r>
              <a:rPr lang="es-MX" altLang="es-MX" sz="2200" dirty="0" smtClean="0">
                <a:latin typeface="Century Gothic" panose="020B0502020202020204" pitchFamily="34" charset="0"/>
              </a:rPr>
              <a:t>2. Productividad de gasto.</a:t>
            </a:r>
          </a:p>
          <a:p>
            <a:pPr defTabSz="914400"/>
            <a:endParaRPr lang="es-MX" altLang="es-MX" sz="2200" dirty="0">
              <a:latin typeface="Century Gothic" panose="020B0502020202020204" pitchFamily="34" charset="0"/>
            </a:endParaRPr>
          </a:p>
          <a:p>
            <a:pPr defTabSz="914400"/>
            <a:r>
              <a:rPr lang="es-MX" altLang="es-MX" sz="2200" i="1" dirty="0" smtClean="0">
                <a:latin typeface="Century Gothic" panose="020B0502020202020204" pitchFamily="34" charset="0"/>
              </a:rPr>
              <a:t>	= baja productividad de la gestión pública</a:t>
            </a:r>
          </a:p>
          <a:p>
            <a:pPr defTabSz="914400"/>
            <a:endParaRPr lang="es-MX" altLang="es-MX" sz="2200" dirty="0">
              <a:latin typeface="Century Gothic" panose="020B0502020202020204" pitchFamily="34" charset="0"/>
            </a:endParaRPr>
          </a:p>
          <a:p>
            <a:pPr defTabSz="914400"/>
            <a:r>
              <a:rPr lang="es-MX" altLang="es-MX" sz="2200" b="1" dirty="0" smtClean="0">
                <a:latin typeface="Century Gothic" panose="020B0502020202020204" pitchFamily="34" charset="0"/>
              </a:rPr>
              <a:t>Baja autonomía de la gestión pública:</a:t>
            </a:r>
          </a:p>
          <a:p>
            <a:pPr defTabSz="914400"/>
            <a:endParaRPr lang="es-MX" altLang="es-MX" sz="2200" dirty="0" smtClean="0">
              <a:latin typeface="Century Gothic" panose="020B0502020202020204" pitchFamily="34" charset="0"/>
            </a:endParaRPr>
          </a:p>
          <a:p>
            <a:pPr marL="342900" indent="-342900" defTabSz="914400">
              <a:buFont typeface="Arial" panose="020B0604020202020204" pitchFamily="34" charset="0"/>
              <a:buChar char="•"/>
            </a:pPr>
            <a:r>
              <a:rPr lang="es-MX" altLang="es-MX" sz="2200" dirty="0" smtClean="0">
                <a:latin typeface="Century Gothic" panose="020B0502020202020204" pitchFamily="34" charset="0"/>
              </a:rPr>
              <a:t>Centralización</a:t>
            </a:r>
          </a:p>
          <a:p>
            <a:pPr marL="342900" indent="-342900" defTabSz="914400">
              <a:buFont typeface="Arial" panose="020B0604020202020204" pitchFamily="34" charset="0"/>
              <a:buChar char="•"/>
            </a:pPr>
            <a:endParaRPr lang="es-MX" altLang="es-MX" sz="2200" dirty="0">
              <a:latin typeface="Century Gothic" panose="020B0502020202020204" pitchFamily="34" charset="0"/>
            </a:endParaRPr>
          </a:p>
          <a:p>
            <a:pPr marL="342900" indent="-342900" defTabSz="914400">
              <a:buFont typeface="Arial" panose="020B0604020202020204" pitchFamily="34" charset="0"/>
              <a:buChar char="•"/>
            </a:pPr>
            <a:r>
              <a:rPr lang="es-MX" altLang="es-MX" sz="2200" dirty="0" smtClean="0">
                <a:latin typeface="Century Gothic" panose="020B0502020202020204" pitchFamily="34" charset="0"/>
              </a:rPr>
              <a:t>Transferencias</a:t>
            </a:r>
          </a:p>
          <a:p>
            <a:pPr marL="342900" indent="-342900" defTabSz="914400">
              <a:buFont typeface="Arial" panose="020B0604020202020204" pitchFamily="34" charset="0"/>
              <a:buChar char="•"/>
            </a:pPr>
            <a:endParaRPr lang="es-MX" altLang="es-MX" sz="2200" dirty="0">
              <a:latin typeface="Century Gothic" panose="020B0502020202020204" pitchFamily="34" charset="0"/>
            </a:endParaRPr>
          </a:p>
          <a:p>
            <a:pPr marL="342900" indent="-342900" defTabSz="914400">
              <a:buFont typeface="Arial" panose="020B0604020202020204" pitchFamily="34" charset="0"/>
              <a:buChar char="•"/>
            </a:pPr>
            <a:r>
              <a:rPr lang="es-MX" altLang="es-MX" sz="2200" dirty="0" smtClean="0">
                <a:latin typeface="Century Gothic" panose="020B0502020202020204" pitchFamily="34" charset="0"/>
              </a:rPr>
              <a:t>Deuda</a:t>
            </a:r>
            <a:endParaRPr lang="es-MX" altLang="es-MX" sz="2200" dirty="0">
              <a:latin typeface="Century Gothic" panose="020B0502020202020204" pitchFamily="34" charset="0"/>
            </a:endParaRPr>
          </a:p>
        </p:txBody>
      </p:sp>
      <p:sp>
        <p:nvSpPr>
          <p:cNvPr id="9" name="Rectangle 1"/>
          <p:cNvSpPr>
            <a:spLocks noChangeArrowheads="1"/>
          </p:cNvSpPr>
          <p:nvPr/>
        </p:nvSpPr>
        <p:spPr bwMode="auto">
          <a:xfrm>
            <a:off x="284162" y="236882"/>
            <a:ext cx="87661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lvl="0" defTabSz="914400" eaLnBrk="1" hangingPunct="1"/>
            <a:r>
              <a:rPr lang="es-MX" altLang="es-MX" sz="3200" b="1" dirty="0" smtClean="0">
                <a:solidFill>
                  <a:prstClr val="black"/>
                </a:solidFill>
                <a:latin typeface="Century Gothic" panose="020B0502020202020204" pitchFamily="34" charset="0"/>
              </a:rPr>
              <a:t>Gobiernos </a:t>
            </a:r>
            <a:r>
              <a:rPr lang="es-MX" altLang="es-MX" sz="3200" b="1" dirty="0" err="1" smtClean="0">
                <a:solidFill>
                  <a:prstClr val="black"/>
                </a:solidFill>
                <a:latin typeface="Century Gothic" panose="020B0502020202020204" pitchFamily="34" charset="0"/>
              </a:rPr>
              <a:t>subnacionales</a:t>
            </a:r>
            <a:r>
              <a:rPr lang="es-MX" altLang="es-MX" sz="3200" b="1" dirty="0" smtClean="0">
                <a:solidFill>
                  <a:prstClr val="black"/>
                </a:solidFill>
                <a:latin typeface="Century Gothic" panose="020B0502020202020204" pitchFamily="34" charset="0"/>
              </a:rPr>
              <a:t> en México</a:t>
            </a:r>
            <a:endParaRPr lang="es-MX" altLang="es-MX" sz="32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702292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06F01CE6-0111-400F-A70B-0552190D9668}" type="slidenum">
              <a:rPr lang="en-US" altLang="es-MX">
                <a:solidFill>
                  <a:srgbClr val="898989"/>
                </a:solidFill>
              </a:rPr>
              <a:pPr eaLnBrk="1" hangingPunct="1"/>
              <a:t>4</a:t>
            </a:fld>
            <a:endParaRPr lang="en-US" altLang="es-MX">
              <a:solidFill>
                <a:srgbClr val="898989"/>
              </a:solidFill>
            </a:endParaRPr>
          </a:p>
        </p:txBody>
      </p:sp>
      <p:sp>
        <p:nvSpPr>
          <p:cNvPr id="27651" name="Rectangle 1"/>
          <p:cNvSpPr>
            <a:spLocks noChangeArrowheads="1"/>
          </p:cNvSpPr>
          <p:nvPr/>
        </p:nvSpPr>
        <p:spPr bwMode="auto">
          <a:xfrm>
            <a:off x="0" y="298450"/>
            <a:ext cx="88788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Composición de la presión fiscal, nivel de gobierno</a:t>
            </a:r>
            <a:endParaRPr lang="en-US" altLang="es-MX" sz="2200" b="1">
              <a:solidFill>
                <a:srgbClr val="000000"/>
              </a:solidFill>
              <a:latin typeface="Century Gothic" panose="020B0502020202020204" pitchFamily="34" charset="0"/>
            </a:endParaRPr>
          </a:p>
        </p:txBody>
      </p:sp>
      <p:pic>
        <p:nvPicPr>
          <p:cNvPr id="27653"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06688" y="1296988"/>
            <a:ext cx="6280150" cy="520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Rectangle 1"/>
          <p:cNvSpPr>
            <a:spLocks noChangeArrowheads="1"/>
          </p:cNvSpPr>
          <p:nvPr/>
        </p:nvSpPr>
        <p:spPr bwMode="auto">
          <a:xfrm>
            <a:off x="2706688" y="800100"/>
            <a:ext cx="32432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1400" b="1">
                <a:solidFill>
                  <a:srgbClr val="000000"/>
                </a:solidFill>
                <a:latin typeface="Times New Roman" panose="02020603050405020304" pitchFamily="18" charset="0"/>
                <a:cs typeface="Times New Roman" panose="02020603050405020304" pitchFamily="18" charset="0"/>
              </a:rPr>
              <a:t>Desempeño de coeficientes de presión fiscal OECD, 1980-2013 (% del PIB)</a:t>
            </a: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dirty="0">
              <a:solidFill>
                <a:prstClr val="black"/>
              </a:solidFill>
              <a:latin typeface="Century Gothic" panose="020B0502020202020204" pitchFamily="34" charset="0"/>
            </a:endParaRPr>
          </a:p>
          <a:p>
            <a:pPr algn="ctr" defTabSz="914400"/>
            <a:r>
              <a:rPr lang="es-ES" altLang="es-MX" sz="1000" dirty="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7" name="Elipse 6"/>
          <p:cNvSpPr/>
          <p:nvPr/>
        </p:nvSpPr>
        <p:spPr>
          <a:xfrm>
            <a:off x="5067829" y="4131733"/>
            <a:ext cx="825676" cy="632178"/>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1594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D36D3871-4276-4842-A331-F552C8869A68}" type="slidenum">
              <a:rPr lang="en-US" altLang="es-MX">
                <a:solidFill>
                  <a:srgbClr val="898989"/>
                </a:solidFill>
              </a:rPr>
              <a:pPr eaLnBrk="1" hangingPunct="1"/>
              <a:t>5</a:t>
            </a:fld>
            <a:endParaRPr lang="en-US" altLang="es-MX">
              <a:solidFill>
                <a:srgbClr val="898989"/>
              </a:solidFill>
            </a:endParaRPr>
          </a:p>
        </p:txBody>
      </p:sp>
      <p:sp>
        <p:nvSpPr>
          <p:cNvPr id="29699" name="Rectangle 1"/>
          <p:cNvSpPr>
            <a:spLocks noChangeArrowheads="1"/>
          </p:cNvSpPr>
          <p:nvPr/>
        </p:nvSpPr>
        <p:spPr bwMode="auto">
          <a:xfrm>
            <a:off x="1843088" y="1735138"/>
            <a:ext cx="5381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just"/>
            <a:r>
              <a:rPr lang="es-MX" altLang="es-MX" sz="1400" b="1">
                <a:solidFill>
                  <a:prstClr val="black"/>
                </a:solidFill>
                <a:latin typeface="Times New Roman" panose="02020603050405020304" pitchFamily="18" charset="0"/>
                <a:ea typeface="MS Mincho" pitchFamily="49" charset="-128"/>
              </a:rPr>
              <a:t>Desempeño de coeficientes de presión fiscal, 1990-2012 (% del PIB)</a:t>
            </a:r>
            <a:endParaRPr lang="en-US" altLang="es-MX" sz="1400" b="1">
              <a:solidFill>
                <a:prstClr val="black"/>
              </a:solidFill>
              <a:latin typeface="Times New Roman" panose="02020603050405020304" pitchFamily="18" charset="0"/>
              <a:ea typeface="MS Mincho" pitchFamily="49" charset="-128"/>
            </a:endParaRPr>
          </a:p>
        </p:txBody>
      </p:sp>
      <p:pic>
        <p:nvPicPr>
          <p:cNvPr id="29701" name="Imagen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43088" y="2090738"/>
            <a:ext cx="546735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Rectangle 4"/>
          <p:cNvSpPr>
            <a:spLocks noChangeArrowheads="1"/>
          </p:cNvSpPr>
          <p:nvPr/>
        </p:nvSpPr>
        <p:spPr bwMode="auto">
          <a:xfrm>
            <a:off x="1843088" y="5259388"/>
            <a:ext cx="62722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es-MX" altLang="ja-JP" sz="1000">
                <a:solidFill>
                  <a:prstClr val="black"/>
                </a:solidFill>
                <a:latin typeface="Times New Roman" panose="02020603050405020304" pitchFamily="18" charset="0"/>
                <a:cs typeface="Times New Roman" panose="02020603050405020304" pitchFamily="18" charset="0"/>
              </a:rPr>
              <a:t>Fuente: Base de datos BID - CIAT 2015.</a:t>
            </a:r>
            <a:r>
              <a:rPr lang="en-US" altLang="ja-JP" sz="800">
                <a:solidFill>
                  <a:prstClr val="black"/>
                </a:solidFill>
              </a:rPr>
              <a:t> </a:t>
            </a:r>
            <a:endParaRPr lang="en-US" altLang="ja-JP">
              <a:solidFill>
                <a:prstClr val="black"/>
              </a:solidFill>
            </a:endParaRPr>
          </a:p>
        </p:txBody>
      </p:sp>
      <p:sp>
        <p:nvSpPr>
          <p:cNvPr id="29703" name="Rectangle 1"/>
          <p:cNvSpPr>
            <a:spLocks noChangeArrowheads="1"/>
          </p:cNvSpPr>
          <p:nvPr/>
        </p:nvSpPr>
        <p:spPr bwMode="auto">
          <a:xfrm>
            <a:off x="0" y="298450"/>
            <a:ext cx="88788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Composición de la presión fiscal, nivel de gobierno (ALC)</a:t>
            </a:r>
            <a:endParaRPr lang="en-US" altLang="es-MX" sz="2200" b="1">
              <a:solidFill>
                <a:srgbClr val="000000"/>
              </a:solidFill>
              <a:latin typeface="Century Gothic" panose="020B0502020202020204" pitchFamily="34" charset="0"/>
            </a:endParaRPr>
          </a:p>
        </p:txBody>
      </p:sp>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8" name="Elipse 7"/>
          <p:cNvSpPr/>
          <p:nvPr/>
        </p:nvSpPr>
        <p:spPr>
          <a:xfrm>
            <a:off x="5576710" y="4903165"/>
            <a:ext cx="722489" cy="539636"/>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06923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531B69BC-A3BE-4298-8835-CD10740F800F}" type="slidenum">
              <a:rPr lang="en-US" altLang="es-MX">
                <a:solidFill>
                  <a:srgbClr val="898989"/>
                </a:solidFill>
              </a:rPr>
              <a:pPr eaLnBrk="1" hangingPunct="1"/>
              <a:t>6</a:t>
            </a:fld>
            <a:endParaRPr lang="en-US" altLang="es-MX">
              <a:solidFill>
                <a:srgbClr val="898989"/>
              </a:solidFill>
            </a:endParaRPr>
          </a:p>
        </p:txBody>
      </p:sp>
      <p:sp>
        <p:nvSpPr>
          <p:cNvPr id="31747" name="Rectangle 1"/>
          <p:cNvSpPr>
            <a:spLocks noChangeArrowheads="1"/>
          </p:cNvSpPr>
          <p:nvPr/>
        </p:nvSpPr>
        <p:spPr bwMode="auto">
          <a:xfrm>
            <a:off x="115888" y="304800"/>
            <a:ext cx="86836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Recaudación municipal total (ALC)</a:t>
            </a:r>
            <a:endParaRPr lang="en-US" altLang="es-MX" sz="2200" b="1">
              <a:solidFill>
                <a:srgbClr val="000000"/>
              </a:solidFill>
              <a:latin typeface="Century Gothic" panose="020B0502020202020204" pitchFamily="34" charset="0"/>
            </a:endParaRPr>
          </a:p>
        </p:txBody>
      </p:sp>
      <p:pic>
        <p:nvPicPr>
          <p:cNvPr id="31749"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7513" y="1343025"/>
            <a:ext cx="9239250" cy="446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extLst>
      <p:ext uri="{BB962C8B-B14F-4D97-AF65-F5344CB8AC3E}">
        <p14:creationId xmlns:p14="http://schemas.microsoft.com/office/powerpoint/2010/main" val="1737059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A99B843D-15CB-4D93-8BA3-3F85BF1B9BE4}" type="slidenum">
              <a:rPr lang="en-US" altLang="es-MX">
                <a:solidFill>
                  <a:srgbClr val="898989"/>
                </a:solidFill>
              </a:rPr>
              <a:pPr eaLnBrk="1" hangingPunct="1"/>
              <a:t>7</a:t>
            </a:fld>
            <a:endParaRPr lang="en-US" altLang="es-MX">
              <a:solidFill>
                <a:srgbClr val="898989"/>
              </a:solidFill>
            </a:endParaRPr>
          </a:p>
        </p:txBody>
      </p:sp>
      <p:sp>
        <p:nvSpPr>
          <p:cNvPr id="33795" name="Rectangle 1"/>
          <p:cNvSpPr>
            <a:spLocks noChangeArrowheads="1"/>
          </p:cNvSpPr>
          <p:nvPr/>
        </p:nvSpPr>
        <p:spPr bwMode="auto">
          <a:xfrm>
            <a:off x="195263" y="339725"/>
            <a:ext cx="86836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Comparativo tres niveles de gobierno (ALC)</a:t>
            </a:r>
            <a:endParaRPr lang="en-US" altLang="es-MX" sz="2200" b="1">
              <a:solidFill>
                <a:srgbClr val="000000"/>
              </a:solidFill>
              <a:latin typeface="Century Gothic" panose="020B0502020202020204" pitchFamily="34" charset="0"/>
            </a:endParaRPr>
          </a:p>
        </p:txBody>
      </p:sp>
      <p:pic>
        <p:nvPicPr>
          <p:cNvPr id="33797"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3088" y="1316038"/>
            <a:ext cx="8516937" cy="456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Tree>
    <p:extLst>
      <p:ext uri="{BB962C8B-B14F-4D97-AF65-F5344CB8AC3E}">
        <p14:creationId xmlns:p14="http://schemas.microsoft.com/office/powerpoint/2010/main" val="439130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695C18AC-E2B4-4BDB-96D4-14AE87504EE7}" type="slidenum">
              <a:rPr lang="en-US" altLang="es-MX">
                <a:solidFill>
                  <a:srgbClr val="898989"/>
                </a:solidFill>
              </a:rPr>
              <a:pPr eaLnBrk="1" hangingPunct="1"/>
              <a:t>8</a:t>
            </a:fld>
            <a:endParaRPr lang="en-US" altLang="es-MX">
              <a:solidFill>
                <a:srgbClr val="898989"/>
              </a:solidFill>
            </a:endParaRPr>
          </a:p>
        </p:txBody>
      </p:sp>
      <p:sp>
        <p:nvSpPr>
          <p:cNvPr id="35843" name="Rectangle 1"/>
          <p:cNvSpPr>
            <a:spLocks noChangeArrowheads="1"/>
          </p:cNvSpPr>
          <p:nvPr/>
        </p:nvSpPr>
        <p:spPr bwMode="auto">
          <a:xfrm>
            <a:off x="150813" y="271463"/>
            <a:ext cx="8948737"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Comparativo regional del perfil municipal (Sistemas federales, ALC)</a:t>
            </a:r>
            <a:endParaRPr lang="en-US" altLang="es-MX" sz="2200" b="1">
              <a:solidFill>
                <a:srgbClr val="000000"/>
              </a:solidFill>
              <a:latin typeface="Century Gothic" panose="020B0502020202020204" pitchFamily="34" charset="0"/>
            </a:endParaRPr>
          </a:p>
        </p:txBody>
      </p:sp>
      <p:pic>
        <p:nvPicPr>
          <p:cNvPr id="35845"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850" y="2095500"/>
            <a:ext cx="82423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2" name="Elipse 1"/>
          <p:cNvSpPr/>
          <p:nvPr/>
        </p:nvSpPr>
        <p:spPr>
          <a:xfrm>
            <a:off x="7755466" y="3420533"/>
            <a:ext cx="722489" cy="539636"/>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788674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fld id="{7468D3E4-2334-4C92-95E4-13503086D995}" type="slidenum">
              <a:rPr lang="en-US" altLang="es-MX">
                <a:solidFill>
                  <a:srgbClr val="898989"/>
                </a:solidFill>
              </a:rPr>
              <a:pPr eaLnBrk="1" hangingPunct="1"/>
              <a:t>9</a:t>
            </a:fld>
            <a:endParaRPr lang="en-US" altLang="es-MX">
              <a:solidFill>
                <a:srgbClr val="898989"/>
              </a:solidFill>
            </a:endParaRPr>
          </a:p>
        </p:txBody>
      </p:sp>
      <p:sp>
        <p:nvSpPr>
          <p:cNvPr id="37891" name="Rectangle 1"/>
          <p:cNvSpPr>
            <a:spLocks noChangeArrowheads="1"/>
          </p:cNvSpPr>
          <p:nvPr/>
        </p:nvSpPr>
        <p:spPr bwMode="auto">
          <a:xfrm>
            <a:off x="195263" y="377825"/>
            <a:ext cx="86836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defTabSz="914400"/>
            <a:r>
              <a:rPr lang="es-MX" altLang="es-MX" sz="2200" b="1">
                <a:solidFill>
                  <a:srgbClr val="000000"/>
                </a:solidFill>
                <a:latin typeface="Century Gothic" panose="020B0502020202020204" pitchFamily="34" charset="0"/>
              </a:rPr>
              <a:t>Perfil fiscal municipal, ALC</a:t>
            </a:r>
            <a:endParaRPr lang="en-US" altLang="es-MX" sz="2200" b="1">
              <a:solidFill>
                <a:srgbClr val="000000"/>
              </a:solidFill>
              <a:latin typeface="Century Gothic" panose="020B0502020202020204" pitchFamily="34" charset="0"/>
            </a:endParaRPr>
          </a:p>
        </p:txBody>
      </p:sp>
      <p:pic>
        <p:nvPicPr>
          <p:cNvPr id="37893" name="Imagen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5613" y="2438400"/>
            <a:ext cx="82327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0" y="6481763"/>
            <a:ext cx="9334500" cy="396875"/>
          </a:xfrm>
          <a:prstGeom prst="rect">
            <a:avLst/>
          </a:prstGeom>
          <a:noFill/>
          <a:ln>
            <a:noFill/>
          </a:ln>
          <a:extLst/>
        </p:spPr>
        <p:txBody>
          <a:bodyPr anchor="ctr">
            <a:spAutoFit/>
          </a:bodyP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914400"/>
            <a:endParaRPr lang="es-MX" altLang="es-MX" sz="1000">
              <a:solidFill>
                <a:prstClr val="black"/>
              </a:solidFill>
              <a:latin typeface="Century Gothic" panose="020B0502020202020204" pitchFamily="34" charset="0"/>
            </a:endParaRPr>
          </a:p>
          <a:p>
            <a:pPr algn="ctr" defTabSz="914400"/>
            <a:r>
              <a:rPr lang="es-ES" altLang="es-MX" sz="1000">
                <a:solidFill>
                  <a:srgbClr val="F2F2F2"/>
                </a:solidFill>
                <a:latin typeface="Century Gothic" panose="020B0502020202020204" pitchFamily="34" charset="0"/>
              </a:rPr>
              <a:t>El Indicador de Productividad de la Gestión Pública Municipal (IPGM) de la Comunidad Mexicana de Gestión Pública para Resultados, AC</a:t>
            </a:r>
          </a:p>
        </p:txBody>
      </p:sp>
      <p:sp>
        <p:nvSpPr>
          <p:cNvPr id="6" name="Elipse 5"/>
          <p:cNvSpPr/>
          <p:nvPr/>
        </p:nvSpPr>
        <p:spPr>
          <a:xfrm>
            <a:off x="327378" y="3690351"/>
            <a:ext cx="1049865" cy="294627"/>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425120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11855</TotalTime>
  <Words>2554</Words>
  <Application>Microsoft Office PowerPoint</Application>
  <PresentationFormat>Presentación en pantalla (4:3)</PresentationFormat>
  <Paragraphs>234</Paragraphs>
  <Slides>29</Slides>
  <Notes>29</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29</vt:i4>
      </vt:variant>
    </vt:vector>
  </HeadingPairs>
  <TitlesOfParts>
    <vt:vector size="38" baseType="lpstr">
      <vt:lpstr>Calibri</vt:lpstr>
      <vt:lpstr>ＭＳ Ｐゴシック</vt:lpstr>
      <vt:lpstr>Arial</vt:lpstr>
      <vt:lpstr>Century Gothic</vt:lpstr>
      <vt:lpstr>Times New Roman</vt:lpstr>
      <vt:lpstr>MS Mincho</vt:lpstr>
      <vt:lpstr>Arial Narrow</vt:lpstr>
      <vt:lpstr>Office Theme</vt:lpstr>
      <vt:lpstr>1_Office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Personal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 Farfan-Mares</dc:creator>
  <cp:lastModifiedBy>Gabriel Farfán Mares</cp:lastModifiedBy>
  <cp:revision>227</cp:revision>
  <dcterms:created xsi:type="dcterms:W3CDTF">2014-06-24T02:42:32Z</dcterms:created>
  <dcterms:modified xsi:type="dcterms:W3CDTF">2016-09-07T15:32:32Z</dcterms:modified>
</cp:coreProperties>
</file>