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70" r:id="rId5"/>
    <p:sldId id="258" r:id="rId6"/>
    <p:sldId id="259" r:id="rId7"/>
    <p:sldId id="267" r:id="rId8"/>
    <p:sldId id="269" r:id="rId9"/>
    <p:sldId id="273" r:id="rId10"/>
    <p:sldId id="262" r:id="rId11"/>
    <p:sldId id="276" r:id="rId12"/>
    <p:sldId id="261" r:id="rId13"/>
    <p:sldId id="272" r:id="rId14"/>
    <p:sldId id="263" r:id="rId15"/>
    <p:sldId id="27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763" autoAdjust="0"/>
  </p:normalViewPr>
  <p:slideViewPr>
    <p:cSldViewPr snapToGrid="0">
      <p:cViewPr varScale="1">
        <p:scale>
          <a:sx n="51" d="100"/>
          <a:sy n="51" d="100"/>
        </p:scale>
        <p:origin x="-50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9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ownloads\Programas%20por%20a&#241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vert="horz"/>
          <a:lstStyle/>
          <a:p>
            <a:pPr>
              <a:defRPr/>
            </a:pPr>
            <a:r>
              <a:rPr lang="es-MX"/>
              <a:t>Número de programas por año</a:t>
            </a:r>
          </a:p>
        </c:rich>
      </c:tx>
      <c:layout>
        <c:manualLayout>
          <c:xMode val="edge"/>
          <c:yMode val="edge"/>
          <c:x val="0.34312064672931331"/>
          <c:y val="4.2522005044605328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5462668816040075E-17"/>
                  <c:y val="-0.3657407407407408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185067526416029E-16"/>
                  <c:y val="-5.55555555555555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166666666666667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4425E-3"/>
                  <c:y val="-4.16666666666668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es-E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3925</c:v>
                </c:pt>
                <c:pt idx="1">
                  <c:v>242</c:v>
                </c:pt>
                <c:pt idx="2">
                  <c:v>80</c:v>
                </c:pt>
                <c:pt idx="3">
                  <c:v>73</c:v>
                </c:pt>
              </c:numCache>
            </c:numRef>
          </c:val>
        </c:ser>
        <c:dLbls/>
        <c:overlap val="100"/>
        <c:axId val="69757184"/>
        <c:axId val="69783552"/>
      </c:barChart>
      <c:catAx>
        <c:axId val="69757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s-ES"/>
          </a:p>
        </c:txPr>
        <c:crossAx val="69783552"/>
        <c:crosses val="autoZero"/>
        <c:auto val="1"/>
        <c:lblAlgn val="ctr"/>
        <c:lblOffset val="100"/>
      </c:catAx>
      <c:valAx>
        <c:axId val="69783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6975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/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85E59-785F-48D1-BC0F-94ED866F459C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34CD0B22-C719-41B9-892F-3C25E737259C}">
      <dgm:prSet phldrT="[Texto]"/>
      <dgm:spPr/>
      <dgm:t>
        <a:bodyPr/>
        <a:lstStyle/>
        <a:p>
          <a:r>
            <a:rPr lang="es-MX" dirty="0" smtClean="0"/>
            <a:t>2012</a:t>
          </a:r>
          <a:endParaRPr lang="es-MX" dirty="0"/>
        </a:p>
      </dgm:t>
    </dgm:pt>
    <dgm:pt modelId="{A31FAE1E-AB12-4BE9-B5B8-C98AC38D878C}" type="parTrans" cxnId="{C2915B40-D886-4A70-B10D-AE19E664D319}">
      <dgm:prSet/>
      <dgm:spPr/>
      <dgm:t>
        <a:bodyPr/>
        <a:lstStyle/>
        <a:p>
          <a:endParaRPr lang="es-MX"/>
        </a:p>
      </dgm:t>
    </dgm:pt>
    <dgm:pt modelId="{A9E1B595-C3BA-412E-B125-717B355900E1}" type="sibTrans" cxnId="{C2915B40-D886-4A70-B10D-AE19E664D319}">
      <dgm:prSet/>
      <dgm:spPr/>
      <dgm:t>
        <a:bodyPr/>
        <a:lstStyle/>
        <a:p>
          <a:endParaRPr lang="es-MX"/>
        </a:p>
      </dgm:t>
    </dgm:pt>
    <dgm:pt modelId="{48C052D4-6B75-427E-92E4-CAEE8790ACD6}">
      <dgm:prSet phldrT="[Texto]"/>
      <dgm:spPr/>
      <dgm:t>
        <a:bodyPr/>
        <a:lstStyle/>
        <a:p>
          <a:r>
            <a:rPr lang="es-MX" dirty="0" smtClean="0"/>
            <a:t>2013</a:t>
          </a:r>
          <a:endParaRPr lang="es-MX" dirty="0"/>
        </a:p>
      </dgm:t>
    </dgm:pt>
    <dgm:pt modelId="{5B658DA7-768D-490A-A6DC-35D2F3234D65}" type="parTrans" cxnId="{99978115-96CE-4A18-863C-B80355F7068C}">
      <dgm:prSet/>
      <dgm:spPr/>
      <dgm:t>
        <a:bodyPr/>
        <a:lstStyle/>
        <a:p>
          <a:endParaRPr lang="es-MX"/>
        </a:p>
      </dgm:t>
    </dgm:pt>
    <dgm:pt modelId="{DF729650-B4AF-4BE4-8DE2-89018178E1E5}" type="sibTrans" cxnId="{99978115-96CE-4A18-863C-B80355F7068C}">
      <dgm:prSet/>
      <dgm:spPr/>
      <dgm:t>
        <a:bodyPr/>
        <a:lstStyle/>
        <a:p>
          <a:endParaRPr lang="es-MX"/>
        </a:p>
      </dgm:t>
    </dgm:pt>
    <dgm:pt modelId="{5A87E5D4-59CB-444D-B527-62F5E44B25CA}">
      <dgm:prSet phldrT="[Texto]"/>
      <dgm:spPr/>
      <dgm:t>
        <a:bodyPr/>
        <a:lstStyle/>
        <a:p>
          <a:r>
            <a:rPr lang="es-MX" dirty="0" smtClean="0"/>
            <a:t>2014</a:t>
          </a:r>
          <a:endParaRPr lang="es-MX" dirty="0"/>
        </a:p>
      </dgm:t>
    </dgm:pt>
    <dgm:pt modelId="{CBB6CE0F-97B9-4263-B9FE-51B665CC228F}" type="parTrans" cxnId="{711E00B1-C9CC-43D8-858E-C81222915D7F}">
      <dgm:prSet/>
      <dgm:spPr/>
      <dgm:t>
        <a:bodyPr/>
        <a:lstStyle/>
        <a:p>
          <a:endParaRPr lang="es-MX"/>
        </a:p>
      </dgm:t>
    </dgm:pt>
    <dgm:pt modelId="{04B6CDDF-13AF-4199-AC76-B5EE18E26D7D}" type="sibTrans" cxnId="{711E00B1-C9CC-43D8-858E-C81222915D7F}">
      <dgm:prSet/>
      <dgm:spPr/>
      <dgm:t>
        <a:bodyPr/>
        <a:lstStyle/>
        <a:p>
          <a:endParaRPr lang="es-MX"/>
        </a:p>
      </dgm:t>
    </dgm:pt>
    <dgm:pt modelId="{F4CE70F4-A6E6-40CF-88A2-9C7023D3EE8B}">
      <dgm:prSet phldrT="[Texto]"/>
      <dgm:spPr/>
      <dgm:t>
        <a:bodyPr/>
        <a:lstStyle/>
        <a:p>
          <a:r>
            <a:rPr lang="es-MX" dirty="0" smtClean="0"/>
            <a:t>2016</a:t>
          </a:r>
          <a:endParaRPr lang="es-MX" dirty="0"/>
        </a:p>
      </dgm:t>
    </dgm:pt>
    <dgm:pt modelId="{19BDA4C6-FF01-4EA7-8323-DFA197141BF0}" type="parTrans" cxnId="{1EA96552-80D3-4623-A501-C4A06538BA1D}">
      <dgm:prSet/>
      <dgm:spPr/>
      <dgm:t>
        <a:bodyPr/>
        <a:lstStyle/>
        <a:p>
          <a:endParaRPr lang="es-MX"/>
        </a:p>
      </dgm:t>
    </dgm:pt>
    <dgm:pt modelId="{6590543E-B538-485A-A0D0-88408A62636A}" type="sibTrans" cxnId="{1EA96552-80D3-4623-A501-C4A06538BA1D}">
      <dgm:prSet/>
      <dgm:spPr/>
      <dgm:t>
        <a:bodyPr/>
        <a:lstStyle/>
        <a:p>
          <a:endParaRPr lang="es-MX"/>
        </a:p>
      </dgm:t>
    </dgm:pt>
    <dgm:pt modelId="{65C8DAE6-363A-470F-84E9-55E8A3E39E82}">
      <dgm:prSet phldrT="[Texto]"/>
      <dgm:spPr/>
      <dgm:t>
        <a:bodyPr/>
        <a:lstStyle/>
        <a:p>
          <a:r>
            <a:rPr lang="es-MX" dirty="0" smtClean="0"/>
            <a:t>2011</a:t>
          </a:r>
          <a:endParaRPr lang="es-MX" dirty="0"/>
        </a:p>
      </dgm:t>
    </dgm:pt>
    <dgm:pt modelId="{D0D85EF7-4190-4AD7-8931-8CF08E10985E}" type="parTrans" cxnId="{97FFDCA2-5C4E-495A-A8BB-097CF8C04737}">
      <dgm:prSet/>
      <dgm:spPr/>
      <dgm:t>
        <a:bodyPr/>
        <a:lstStyle/>
        <a:p>
          <a:endParaRPr lang="es-MX"/>
        </a:p>
      </dgm:t>
    </dgm:pt>
    <dgm:pt modelId="{1169D06C-E545-4FFE-AB45-2543EE4964ED}" type="sibTrans" cxnId="{97FFDCA2-5C4E-495A-A8BB-097CF8C04737}">
      <dgm:prSet/>
      <dgm:spPr/>
      <dgm:t>
        <a:bodyPr/>
        <a:lstStyle/>
        <a:p>
          <a:endParaRPr lang="es-MX"/>
        </a:p>
      </dgm:t>
    </dgm:pt>
    <dgm:pt modelId="{132D309E-36D0-49BB-9808-864914151F7F}" type="pres">
      <dgm:prSet presAssocID="{81985E59-785F-48D1-BC0F-94ED866F459C}" presName="Name0" presStyleCnt="0">
        <dgm:presLayoutVars>
          <dgm:dir/>
          <dgm:animLvl val="lvl"/>
          <dgm:resizeHandles val="exact"/>
        </dgm:presLayoutVars>
      </dgm:prSet>
      <dgm:spPr/>
    </dgm:pt>
    <dgm:pt modelId="{A76DE316-671A-4244-8A03-03904D046B15}" type="pres">
      <dgm:prSet presAssocID="{65C8DAE6-363A-470F-84E9-55E8A3E39E8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6ABF6C-2588-43D4-9737-9A262008F83C}" type="pres">
      <dgm:prSet presAssocID="{1169D06C-E545-4FFE-AB45-2543EE4964ED}" presName="parTxOnlySpace" presStyleCnt="0"/>
      <dgm:spPr/>
    </dgm:pt>
    <dgm:pt modelId="{EACDF458-57E4-4F80-9FD3-4C5AAF6A0F96}" type="pres">
      <dgm:prSet presAssocID="{34CD0B22-C719-41B9-892F-3C25E737259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2EE39B-E084-4E7E-BAD1-A56ED97F9F1E}" type="pres">
      <dgm:prSet presAssocID="{A9E1B595-C3BA-412E-B125-717B355900E1}" presName="parTxOnlySpace" presStyleCnt="0"/>
      <dgm:spPr/>
    </dgm:pt>
    <dgm:pt modelId="{0F87FCB1-3B5B-4356-821A-456A1746325B}" type="pres">
      <dgm:prSet presAssocID="{48C052D4-6B75-427E-92E4-CAEE8790ACD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A1E506-B16A-4E9B-8312-62EDB356156D}" type="pres">
      <dgm:prSet presAssocID="{DF729650-B4AF-4BE4-8DE2-89018178E1E5}" presName="parTxOnlySpace" presStyleCnt="0"/>
      <dgm:spPr/>
    </dgm:pt>
    <dgm:pt modelId="{9900D670-C07A-40CA-BF16-33D3B2FCAF85}" type="pres">
      <dgm:prSet presAssocID="{5A87E5D4-59CB-444D-B527-62F5E44B25C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7B7E48-B2BC-4788-B691-323BE2632860}" type="pres">
      <dgm:prSet presAssocID="{04B6CDDF-13AF-4199-AC76-B5EE18E26D7D}" presName="parTxOnlySpace" presStyleCnt="0"/>
      <dgm:spPr/>
    </dgm:pt>
    <dgm:pt modelId="{52C6A4F8-F7DB-4CCE-B78E-F70F694845BB}" type="pres">
      <dgm:prSet presAssocID="{F4CE70F4-A6E6-40CF-88A2-9C7023D3EE8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559E61B-A0D4-4650-B665-7E5FDB2B25EC}" type="presOf" srcId="{F4CE70F4-A6E6-40CF-88A2-9C7023D3EE8B}" destId="{52C6A4F8-F7DB-4CCE-B78E-F70F694845BB}" srcOrd="0" destOrd="0" presId="urn:microsoft.com/office/officeart/2005/8/layout/chevron1"/>
    <dgm:cxn modelId="{1EA96552-80D3-4623-A501-C4A06538BA1D}" srcId="{81985E59-785F-48D1-BC0F-94ED866F459C}" destId="{F4CE70F4-A6E6-40CF-88A2-9C7023D3EE8B}" srcOrd="4" destOrd="0" parTransId="{19BDA4C6-FF01-4EA7-8323-DFA197141BF0}" sibTransId="{6590543E-B538-485A-A0D0-88408A62636A}"/>
    <dgm:cxn modelId="{711E00B1-C9CC-43D8-858E-C81222915D7F}" srcId="{81985E59-785F-48D1-BC0F-94ED866F459C}" destId="{5A87E5D4-59CB-444D-B527-62F5E44B25CA}" srcOrd="3" destOrd="0" parTransId="{CBB6CE0F-97B9-4263-B9FE-51B665CC228F}" sibTransId="{04B6CDDF-13AF-4199-AC76-B5EE18E26D7D}"/>
    <dgm:cxn modelId="{A06A767C-4F34-4E39-8622-A063482CCC01}" type="presOf" srcId="{48C052D4-6B75-427E-92E4-CAEE8790ACD6}" destId="{0F87FCB1-3B5B-4356-821A-456A1746325B}" srcOrd="0" destOrd="0" presId="urn:microsoft.com/office/officeart/2005/8/layout/chevron1"/>
    <dgm:cxn modelId="{C2915B40-D886-4A70-B10D-AE19E664D319}" srcId="{81985E59-785F-48D1-BC0F-94ED866F459C}" destId="{34CD0B22-C719-41B9-892F-3C25E737259C}" srcOrd="1" destOrd="0" parTransId="{A31FAE1E-AB12-4BE9-B5B8-C98AC38D878C}" sibTransId="{A9E1B595-C3BA-412E-B125-717B355900E1}"/>
    <dgm:cxn modelId="{96EEB679-C81B-4F7E-AC33-2854CA6D56B6}" type="presOf" srcId="{34CD0B22-C719-41B9-892F-3C25E737259C}" destId="{EACDF458-57E4-4F80-9FD3-4C5AAF6A0F96}" srcOrd="0" destOrd="0" presId="urn:microsoft.com/office/officeart/2005/8/layout/chevron1"/>
    <dgm:cxn modelId="{DFB88969-51BE-4E31-91C2-F35891233ACF}" type="presOf" srcId="{5A87E5D4-59CB-444D-B527-62F5E44B25CA}" destId="{9900D670-C07A-40CA-BF16-33D3B2FCAF85}" srcOrd="0" destOrd="0" presId="urn:microsoft.com/office/officeart/2005/8/layout/chevron1"/>
    <dgm:cxn modelId="{99978115-96CE-4A18-863C-B80355F7068C}" srcId="{81985E59-785F-48D1-BC0F-94ED866F459C}" destId="{48C052D4-6B75-427E-92E4-CAEE8790ACD6}" srcOrd="2" destOrd="0" parTransId="{5B658DA7-768D-490A-A6DC-35D2F3234D65}" sibTransId="{DF729650-B4AF-4BE4-8DE2-89018178E1E5}"/>
    <dgm:cxn modelId="{1296293A-D85D-4103-A5F7-B5C503803B76}" type="presOf" srcId="{81985E59-785F-48D1-BC0F-94ED866F459C}" destId="{132D309E-36D0-49BB-9808-864914151F7F}" srcOrd="0" destOrd="0" presId="urn:microsoft.com/office/officeart/2005/8/layout/chevron1"/>
    <dgm:cxn modelId="{97FFDCA2-5C4E-495A-A8BB-097CF8C04737}" srcId="{81985E59-785F-48D1-BC0F-94ED866F459C}" destId="{65C8DAE6-363A-470F-84E9-55E8A3E39E82}" srcOrd="0" destOrd="0" parTransId="{D0D85EF7-4190-4AD7-8931-8CF08E10985E}" sibTransId="{1169D06C-E545-4FFE-AB45-2543EE4964ED}"/>
    <dgm:cxn modelId="{690662F2-C5FC-448E-AA87-44ED01DB75EE}" type="presOf" srcId="{65C8DAE6-363A-470F-84E9-55E8A3E39E82}" destId="{A76DE316-671A-4244-8A03-03904D046B15}" srcOrd="0" destOrd="0" presId="urn:microsoft.com/office/officeart/2005/8/layout/chevron1"/>
    <dgm:cxn modelId="{75683256-C047-481E-9168-5FC6BF24C2BE}" type="presParOf" srcId="{132D309E-36D0-49BB-9808-864914151F7F}" destId="{A76DE316-671A-4244-8A03-03904D046B15}" srcOrd="0" destOrd="0" presId="urn:microsoft.com/office/officeart/2005/8/layout/chevron1"/>
    <dgm:cxn modelId="{616F2B47-A417-445D-9C57-86FF73D8B563}" type="presParOf" srcId="{132D309E-36D0-49BB-9808-864914151F7F}" destId="{6F6ABF6C-2588-43D4-9737-9A262008F83C}" srcOrd="1" destOrd="0" presId="urn:microsoft.com/office/officeart/2005/8/layout/chevron1"/>
    <dgm:cxn modelId="{F6913399-5E25-4F46-97D6-573751B7F5F5}" type="presParOf" srcId="{132D309E-36D0-49BB-9808-864914151F7F}" destId="{EACDF458-57E4-4F80-9FD3-4C5AAF6A0F96}" srcOrd="2" destOrd="0" presId="urn:microsoft.com/office/officeart/2005/8/layout/chevron1"/>
    <dgm:cxn modelId="{55E691A6-1258-4E19-AAD6-E55F21829CC3}" type="presParOf" srcId="{132D309E-36D0-49BB-9808-864914151F7F}" destId="{772EE39B-E084-4E7E-BAD1-A56ED97F9F1E}" srcOrd="3" destOrd="0" presId="urn:microsoft.com/office/officeart/2005/8/layout/chevron1"/>
    <dgm:cxn modelId="{CCD59E7F-AAD1-486C-BE17-334E6EE590E6}" type="presParOf" srcId="{132D309E-36D0-49BB-9808-864914151F7F}" destId="{0F87FCB1-3B5B-4356-821A-456A1746325B}" srcOrd="4" destOrd="0" presId="urn:microsoft.com/office/officeart/2005/8/layout/chevron1"/>
    <dgm:cxn modelId="{CD69B1C6-8EF0-478C-99F4-697846D0636F}" type="presParOf" srcId="{132D309E-36D0-49BB-9808-864914151F7F}" destId="{DBA1E506-B16A-4E9B-8312-62EDB356156D}" srcOrd="5" destOrd="0" presId="urn:microsoft.com/office/officeart/2005/8/layout/chevron1"/>
    <dgm:cxn modelId="{79B8DB52-74FC-43DC-B882-501FEECC3A4B}" type="presParOf" srcId="{132D309E-36D0-49BB-9808-864914151F7F}" destId="{9900D670-C07A-40CA-BF16-33D3B2FCAF85}" srcOrd="6" destOrd="0" presId="urn:microsoft.com/office/officeart/2005/8/layout/chevron1"/>
    <dgm:cxn modelId="{BBF9ABD3-8DDF-4347-A32B-CC5EAA7CF0C6}" type="presParOf" srcId="{132D309E-36D0-49BB-9808-864914151F7F}" destId="{127B7E48-B2BC-4788-B691-323BE2632860}" srcOrd="7" destOrd="0" presId="urn:microsoft.com/office/officeart/2005/8/layout/chevron1"/>
    <dgm:cxn modelId="{22555576-4DDF-462A-88DE-66CCCA96797E}" type="presParOf" srcId="{132D309E-36D0-49BB-9808-864914151F7F}" destId="{52C6A4F8-F7DB-4CCE-B78E-F70F694845B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85E59-785F-48D1-BC0F-94ED866F459C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48C052D4-6B75-427E-92E4-CAEE8790ACD6}">
      <dgm:prSet phldrT="[Texto]"/>
      <dgm:spPr/>
      <dgm:t>
        <a:bodyPr/>
        <a:lstStyle/>
        <a:p>
          <a:r>
            <a:rPr lang="es-MX" dirty="0" smtClean="0"/>
            <a:t>2013</a:t>
          </a:r>
          <a:endParaRPr lang="es-MX" dirty="0"/>
        </a:p>
      </dgm:t>
    </dgm:pt>
    <dgm:pt modelId="{5B658DA7-768D-490A-A6DC-35D2F3234D65}" type="parTrans" cxnId="{99978115-96CE-4A18-863C-B80355F7068C}">
      <dgm:prSet/>
      <dgm:spPr/>
      <dgm:t>
        <a:bodyPr/>
        <a:lstStyle/>
        <a:p>
          <a:endParaRPr lang="es-MX"/>
        </a:p>
      </dgm:t>
    </dgm:pt>
    <dgm:pt modelId="{DF729650-B4AF-4BE4-8DE2-89018178E1E5}" type="sibTrans" cxnId="{99978115-96CE-4A18-863C-B80355F7068C}">
      <dgm:prSet/>
      <dgm:spPr/>
      <dgm:t>
        <a:bodyPr/>
        <a:lstStyle/>
        <a:p>
          <a:endParaRPr lang="es-MX"/>
        </a:p>
      </dgm:t>
    </dgm:pt>
    <dgm:pt modelId="{5A87E5D4-59CB-444D-B527-62F5E44B25CA}">
      <dgm:prSet phldrT="[Texto]"/>
      <dgm:spPr/>
      <dgm:t>
        <a:bodyPr/>
        <a:lstStyle/>
        <a:p>
          <a:r>
            <a:rPr lang="es-MX" dirty="0" smtClean="0"/>
            <a:t>2015</a:t>
          </a:r>
          <a:endParaRPr lang="es-MX" dirty="0"/>
        </a:p>
      </dgm:t>
    </dgm:pt>
    <dgm:pt modelId="{CBB6CE0F-97B9-4263-B9FE-51B665CC228F}" type="parTrans" cxnId="{711E00B1-C9CC-43D8-858E-C81222915D7F}">
      <dgm:prSet/>
      <dgm:spPr/>
      <dgm:t>
        <a:bodyPr/>
        <a:lstStyle/>
        <a:p>
          <a:endParaRPr lang="es-MX"/>
        </a:p>
      </dgm:t>
    </dgm:pt>
    <dgm:pt modelId="{04B6CDDF-13AF-4199-AC76-B5EE18E26D7D}" type="sibTrans" cxnId="{711E00B1-C9CC-43D8-858E-C81222915D7F}">
      <dgm:prSet/>
      <dgm:spPr/>
      <dgm:t>
        <a:bodyPr/>
        <a:lstStyle/>
        <a:p>
          <a:endParaRPr lang="es-MX"/>
        </a:p>
      </dgm:t>
    </dgm:pt>
    <dgm:pt modelId="{F4CE70F4-A6E6-40CF-88A2-9C7023D3EE8B}">
      <dgm:prSet phldrT="[Texto]"/>
      <dgm:spPr/>
      <dgm:t>
        <a:bodyPr/>
        <a:lstStyle/>
        <a:p>
          <a:r>
            <a:rPr lang="es-MX" dirty="0" smtClean="0"/>
            <a:t>2016</a:t>
          </a:r>
          <a:endParaRPr lang="es-MX" dirty="0"/>
        </a:p>
      </dgm:t>
    </dgm:pt>
    <dgm:pt modelId="{19BDA4C6-FF01-4EA7-8323-DFA197141BF0}" type="parTrans" cxnId="{1EA96552-80D3-4623-A501-C4A06538BA1D}">
      <dgm:prSet/>
      <dgm:spPr/>
      <dgm:t>
        <a:bodyPr/>
        <a:lstStyle/>
        <a:p>
          <a:endParaRPr lang="es-MX"/>
        </a:p>
      </dgm:t>
    </dgm:pt>
    <dgm:pt modelId="{6590543E-B538-485A-A0D0-88408A62636A}" type="sibTrans" cxnId="{1EA96552-80D3-4623-A501-C4A06538BA1D}">
      <dgm:prSet/>
      <dgm:spPr/>
      <dgm:t>
        <a:bodyPr/>
        <a:lstStyle/>
        <a:p>
          <a:endParaRPr lang="es-MX"/>
        </a:p>
      </dgm:t>
    </dgm:pt>
    <dgm:pt modelId="{65C8DAE6-363A-470F-84E9-55E8A3E39E82}">
      <dgm:prSet phldrT="[Texto]"/>
      <dgm:spPr/>
      <dgm:t>
        <a:bodyPr/>
        <a:lstStyle/>
        <a:p>
          <a:r>
            <a:rPr lang="es-MX" dirty="0" smtClean="0"/>
            <a:t>2011</a:t>
          </a:r>
          <a:endParaRPr lang="es-MX" dirty="0"/>
        </a:p>
      </dgm:t>
    </dgm:pt>
    <dgm:pt modelId="{D0D85EF7-4190-4AD7-8931-8CF08E10985E}" type="parTrans" cxnId="{97FFDCA2-5C4E-495A-A8BB-097CF8C04737}">
      <dgm:prSet/>
      <dgm:spPr/>
      <dgm:t>
        <a:bodyPr/>
        <a:lstStyle/>
        <a:p>
          <a:endParaRPr lang="es-MX"/>
        </a:p>
      </dgm:t>
    </dgm:pt>
    <dgm:pt modelId="{1169D06C-E545-4FFE-AB45-2543EE4964ED}" type="sibTrans" cxnId="{97FFDCA2-5C4E-495A-A8BB-097CF8C04737}">
      <dgm:prSet/>
      <dgm:spPr/>
      <dgm:t>
        <a:bodyPr/>
        <a:lstStyle/>
        <a:p>
          <a:endParaRPr lang="es-MX"/>
        </a:p>
      </dgm:t>
    </dgm:pt>
    <dgm:pt modelId="{70E30C9E-A171-42A0-8E77-6A6CCC9EA693}">
      <dgm:prSet phldrT="[Texto]"/>
      <dgm:spPr/>
      <dgm:t>
        <a:bodyPr/>
        <a:lstStyle/>
        <a:p>
          <a:r>
            <a:rPr lang="es-MX" smtClean="0"/>
            <a:t>2012</a:t>
          </a:r>
          <a:endParaRPr lang="es-MX" dirty="0"/>
        </a:p>
      </dgm:t>
    </dgm:pt>
    <dgm:pt modelId="{4111AF13-3281-446E-80AA-C59C32FB10A2}" type="parTrans" cxnId="{3A703F61-DF88-4A1C-B109-E4131DF2E16D}">
      <dgm:prSet/>
      <dgm:spPr/>
      <dgm:t>
        <a:bodyPr/>
        <a:lstStyle/>
        <a:p>
          <a:endParaRPr lang="es-MX"/>
        </a:p>
      </dgm:t>
    </dgm:pt>
    <dgm:pt modelId="{C1C82903-8F30-4D28-94F6-E0CB22390906}" type="sibTrans" cxnId="{3A703F61-DF88-4A1C-B109-E4131DF2E16D}">
      <dgm:prSet/>
      <dgm:spPr/>
      <dgm:t>
        <a:bodyPr/>
        <a:lstStyle/>
        <a:p>
          <a:endParaRPr lang="es-MX"/>
        </a:p>
      </dgm:t>
    </dgm:pt>
    <dgm:pt modelId="{132D309E-36D0-49BB-9808-864914151F7F}" type="pres">
      <dgm:prSet presAssocID="{81985E59-785F-48D1-BC0F-94ED866F459C}" presName="Name0" presStyleCnt="0">
        <dgm:presLayoutVars>
          <dgm:dir/>
          <dgm:animLvl val="lvl"/>
          <dgm:resizeHandles val="exact"/>
        </dgm:presLayoutVars>
      </dgm:prSet>
      <dgm:spPr/>
    </dgm:pt>
    <dgm:pt modelId="{A76DE316-671A-4244-8A03-03904D046B15}" type="pres">
      <dgm:prSet presAssocID="{65C8DAE6-363A-470F-84E9-55E8A3E39E8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6ABF6C-2588-43D4-9737-9A262008F83C}" type="pres">
      <dgm:prSet presAssocID="{1169D06C-E545-4FFE-AB45-2543EE4964ED}" presName="parTxOnlySpace" presStyleCnt="0"/>
      <dgm:spPr/>
    </dgm:pt>
    <dgm:pt modelId="{6EA5F657-4F6C-4269-B3B8-D77E62E195BD}" type="pres">
      <dgm:prSet presAssocID="{70E30C9E-A171-42A0-8E77-6A6CCC9EA69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2677AA-A673-4DB2-8F0D-2044FBF1FBEC}" type="pres">
      <dgm:prSet presAssocID="{C1C82903-8F30-4D28-94F6-E0CB22390906}" presName="parTxOnlySpace" presStyleCnt="0"/>
      <dgm:spPr/>
    </dgm:pt>
    <dgm:pt modelId="{0F87FCB1-3B5B-4356-821A-456A1746325B}" type="pres">
      <dgm:prSet presAssocID="{48C052D4-6B75-427E-92E4-CAEE8790ACD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A1E506-B16A-4E9B-8312-62EDB356156D}" type="pres">
      <dgm:prSet presAssocID="{DF729650-B4AF-4BE4-8DE2-89018178E1E5}" presName="parTxOnlySpace" presStyleCnt="0"/>
      <dgm:spPr/>
    </dgm:pt>
    <dgm:pt modelId="{9900D670-C07A-40CA-BF16-33D3B2FCAF85}" type="pres">
      <dgm:prSet presAssocID="{5A87E5D4-59CB-444D-B527-62F5E44B25C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7B7E48-B2BC-4788-B691-323BE2632860}" type="pres">
      <dgm:prSet presAssocID="{04B6CDDF-13AF-4199-AC76-B5EE18E26D7D}" presName="parTxOnlySpace" presStyleCnt="0"/>
      <dgm:spPr/>
    </dgm:pt>
    <dgm:pt modelId="{52C6A4F8-F7DB-4CCE-B78E-F70F694845BB}" type="pres">
      <dgm:prSet presAssocID="{F4CE70F4-A6E6-40CF-88A2-9C7023D3EE8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EA96552-80D3-4623-A501-C4A06538BA1D}" srcId="{81985E59-785F-48D1-BC0F-94ED866F459C}" destId="{F4CE70F4-A6E6-40CF-88A2-9C7023D3EE8B}" srcOrd="4" destOrd="0" parTransId="{19BDA4C6-FF01-4EA7-8323-DFA197141BF0}" sibTransId="{6590543E-B538-485A-A0D0-88408A62636A}"/>
    <dgm:cxn modelId="{711E00B1-C9CC-43D8-858E-C81222915D7F}" srcId="{81985E59-785F-48D1-BC0F-94ED866F459C}" destId="{5A87E5D4-59CB-444D-B527-62F5E44B25CA}" srcOrd="3" destOrd="0" parTransId="{CBB6CE0F-97B9-4263-B9FE-51B665CC228F}" sibTransId="{04B6CDDF-13AF-4199-AC76-B5EE18E26D7D}"/>
    <dgm:cxn modelId="{4E4F1055-4D23-4795-B1A8-7C010124B5AC}" type="presOf" srcId="{48C052D4-6B75-427E-92E4-CAEE8790ACD6}" destId="{0F87FCB1-3B5B-4356-821A-456A1746325B}" srcOrd="0" destOrd="0" presId="urn:microsoft.com/office/officeart/2005/8/layout/chevron1"/>
    <dgm:cxn modelId="{5B92D079-1023-462E-A0EC-FDCEF900F5A9}" type="presOf" srcId="{F4CE70F4-A6E6-40CF-88A2-9C7023D3EE8B}" destId="{52C6A4F8-F7DB-4CCE-B78E-F70F694845BB}" srcOrd="0" destOrd="0" presId="urn:microsoft.com/office/officeart/2005/8/layout/chevron1"/>
    <dgm:cxn modelId="{3A703F61-DF88-4A1C-B109-E4131DF2E16D}" srcId="{81985E59-785F-48D1-BC0F-94ED866F459C}" destId="{70E30C9E-A171-42A0-8E77-6A6CCC9EA693}" srcOrd="1" destOrd="0" parTransId="{4111AF13-3281-446E-80AA-C59C32FB10A2}" sibTransId="{C1C82903-8F30-4D28-94F6-E0CB22390906}"/>
    <dgm:cxn modelId="{F38B560C-440D-4F23-923A-80ED8ED71543}" type="presOf" srcId="{5A87E5D4-59CB-444D-B527-62F5E44B25CA}" destId="{9900D670-C07A-40CA-BF16-33D3B2FCAF85}" srcOrd="0" destOrd="0" presId="urn:microsoft.com/office/officeart/2005/8/layout/chevron1"/>
    <dgm:cxn modelId="{99978115-96CE-4A18-863C-B80355F7068C}" srcId="{81985E59-785F-48D1-BC0F-94ED866F459C}" destId="{48C052D4-6B75-427E-92E4-CAEE8790ACD6}" srcOrd="2" destOrd="0" parTransId="{5B658DA7-768D-490A-A6DC-35D2F3234D65}" sibTransId="{DF729650-B4AF-4BE4-8DE2-89018178E1E5}"/>
    <dgm:cxn modelId="{768D7D7F-AFDE-49A2-8FD0-25296C3A2404}" type="presOf" srcId="{65C8DAE6-363A-470F-84E9-55E8A3E39E82}" destId="{A76DE316-671A-4244-8A03-03904D046B15}" srcOrd="0" destOrd="0" presId="urn:microsoft.com/office/officeart/2005/8/layout/chevron1"/>
    <dgm:cxn modelId="{97FFDCA2-5C4E-495A-A8BB-097CF8C04737}" srcId="{81985E59-785F-48D1-BC0F-94ED866F459C}" destId="{65C8DAE6-363A-470F-84E9-55E8A3E39E82}" srcOrd="0" destOrd="0" parTransId="{D0D85EF7-4190-4AD7-8931-8CF08E10985E}" sibTransId="{1169D06C-E545-4FFE-AB45-2543EE4964ED}"/>
    <dgm:cxn modelId="{44CE7C32-274E-4E5A-B3A8-0312F5C18064}" type="presOf" srcId="{81985E59-785F-48D1-BC0F-94ED866F459C}" destId="{132D309E-36D0-49BB-9808-864914151F7F}" srcOrd="0" destOrd="0" presId="urn:microsoft.com/office/officeart/2005/8/layout/chevron1"/>
    <dgm:cxn modelId="{C9DF62A0-8C9F-4A34-814C-365129EF0889}" type="presOf" srcId="{70E30C9E-A171-42A0-8E77-6A6CCC9EA693}" destId="{6EA5F657-4F6C-4269-B3B8-D77E62E195BD}" srcOrd="0" destOrd="0" presId="urn:microsoft.com/office/officeart/2005/8/layout/chevron1"/>
    <dgm:cxn modelId="{AF660650-5B60-4B98-8617-4838446E08D1}" type="presParOf" srcId="{132D309E-36D0-49BB-9808-864914151F7F}" destId="{A76DE316-671A-4244-8A03-03904D046B15}" srcOrd="0" destOrd="0" presId="urn:microsoft.com/office/officeart/2005/8/layout/chevron1"/>
    <dgm:cxn modelId="{FEE131A8-4559-4081-837F-D0F2FDD608E7}" type="presParOf" srcId="{132D309E-36D0-49BB-9808-864914151F7F}" destId="{6F6ABF6C-2588-43D4-9737-9A262008F83C}" srcOrd="1" destOrd="0" presId="urn:microsoft.com/office/officeart/2005/8/layout/chevron1"/>
    <dgm:cxn modelId="{29B3B985-3958-4134-A591-A39F511BD86E}" type="presParOf" srcId="{132D309E-36D0-49BB-9808-864914151F7F}" destId="{6EA5F657-4F6C-4269-B3B8-D77E62E195BD}" srcOrd="2" destOrd="0" presId="urn:microsoft.com/office/officeart/2005/8/layout/chevron1"/>
    <dgm:cxn modelId="{2369F082-E138-4DE0-8EF4-25F0C3C23FCC}" type="presParOf" srcId="{132D309E-36D0-49BB-9808-864914151F7F}" destId="{BD2677AA-A673-4DB2-8F0D-2044FBF1FBEC}" srcOrd="3" destOrd="0" presId="urn:microsoft.com/office/officeart/2005/8/layout/chevron1"/>
    <dgm:cxn modelId="{900B26DA-58F8-4C2C-8739-F3A330A0D811}" type="presParOf" srcId="{132D309E-36D0-49BB-9808-864914151F7F}" destId="{0F87FCB1-3B5B-4356-821A-456A1746325B}" srcOrd="4" destOrd="0" presId="urn:microsoft.com/office/officeart/2005/8/layout/chevron1"/>
    <dgm:cxn modelId="{31D1DE51-6B32-40F5-9B8D-B12604B1714D}" type="presParOf" srcId="{132D309E-36D0-49BB-9808-864914151F7F}" destId="{DBA1E506-B16A-4E9B-8312-62EDB356156D}" srcOrd="5" destOrd="0" presId="urn:microsoft.com/office/officeart/2005/8/layout/chevron1"/>
    <dgm:cxn modelId="{97A677E0-C9A1-4C51-8044-1D06E508860B}" type="presParOf" srcId="{132D309E-36D0-49BB-9808-864914151F7F}" destId="{9900D670-C07A-40CA-BF16-33D3B2FCAF85}" srcOrd="6" destOrd="0" presId="urn:microsoft.com/office/officeart/2005/8/layout/chevron1"/>
    <dgm:cxn modelId="{3DB92DAE-901A-464C-B9D5-21890AE84B63}" type="presParOf" srcId="{132D309E-36D0-49BB-9808-864914151F7F}" destId="{127B7E48-B2BC-4788-B691-323BE2632860}" srcOrd="7" destOrd="0" presId="urn:microsoft.com/office/officeart/2005/8/layout/chevron1"/>
    <dgm:cxn modelId="{899182CC-3C2A-43FB-A6E6-B5E87991A1B4}" type="presParOf" srcId="{132D309E-36D0-49BB-9808-864914151F7F}" destId="{52C6A4F8-F7DB-4CCE-B78E-F70F694845B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072A2-0DB8-48E5-AD3A-651FAE63190D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13B58A6-9194-4857-ABC9-CC50354BE085}">
      <dgm:prSet phldrT="[Texto]" custT="1"/>
      <dgm:spPr/>
      <dgm:t>
        <a:bodyPr/>
        <a:lstStyle/>
        <a:p>
          <a:r>
            <a:rPr lang="es-MX" sz="1600" b="0" dirty="0" smtClean="0"/>
            <a:t>Sistema estatal de Planeación</a:t>
          </a:r>
          <a:endParaRPr lang="es-MX" sz="1600" b="0" dirty="0"/>
        </a:p>
      </dgm:t>
    </dgm:pt>
    <dgm:pt modelId="{7CC6ED88-094A-4958-A532-DE1992C14167}" type="parTrans" cxnId="{EA80D460-4805-4913-B6BD-377762C74B5A}">
      <dgm:prSet/>
      <dgm:spPr/>
      <dgm:t>
        <a:bodyPr/>
        <a:lstStyle/>
        <a:p>
          <a:endParaRPr lang="es-MX" sz="6000">
            <a:solidFill>
              <a:schemeClr val="tx2"/>
            </a:solidFill>
          </a:endParaRPr>
        </a:p>
      </dgm:t>
    </dgm:pt>
    <dgm:pt modelId="{E9868B42-923A-44C5-88B0-316B23D4AAFC}" type="sibTrans" cxnId="{EA80D460-4805-4913-B6BD-377762C74B5A}">
      <dgm:prSet custT="1"/>
      <dgm:spPr/>
      <dgm:t>
        <a:bodyPr/>
        <a:lstStyle/>
        <a:p>
          <a:endParaRPr lang="es-MX" sz="6000">
            <a:solidFill>
              <a:schemeClr val="tx2"/>
            </a:solidFill>
          </a:endParaRPr>
        </a:p>
      </dgm:t>
    </dgm:pt>
    <dgm:pt modelId="{13D5C32F-9900-4767-AEE0-60FE847500A1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600" b="0" dirty="0" smtClean="0"/>
            <a:t>Sistema de presupuesto</a:t>
          </a:r>
          <a:endParaRPr lang="es-MX" sz="1600" b="0" dirty="0"/>
        </a:p>
      </dgm:t>
    </dgm:pt>
    <dgm:pt modelId="{53BE8012-18C3-4BB0-8EBE-6CC5915DA08E}" type="parTrans" cxnId="{3264AC77-E75F-465A-960F-084D63D7B005}">
      <dgm:prSet/>
      <dgm:spPr/>
      <dgm:t>
        <a:bodyPr/>
        <a:lstStyle/>
        <a:p>
          <a:endParaRPr lang="es-MX" sz="6000">
            <a:solidFill>
              <a:schemeClr val="tx2"/>
            </a:solidFill>
          </a:endParaRPr>
        </a:p>
      </dgm:t>
    </dgm:pt>
    <dgm:pt modelId="{F517027D-08F6-4B2E-A15E-01F81C5A8FA9}" type="sibTrans" cxnId="{3264AC77-E75F-465A-960F-084D63D7B005}">
      <dgm:prSet custT="1"/>
      <dgm:spPr/>
      <dgm:t>
        <a:bodyPr/>
        <a:lstStyle/>
        <a:p>
          <a:endParaRPr lang="es-MX" sz="6000">
            <a:solidFill>
              <a:schemeClr val="tx2"/>
            </a:solidFill>
          </a:endParaRPr>
        </a:p>
      </dgm:t>
    </dgm:pt>
    <dgm:pt modelId="{799AE740-FEA4-4180-BFFB-0B1640EF6EF5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600" b="0" dirty="0" smtClean="0"/>
            <a:t>Sistema de Contabilidad </a:t>
          </a:r>
          <a:endParaRPr lang="es-MX" sz="1600" b="0" dirty="0"/>
        </a:p>
      </dgm:t>
    </dgm:pt>
    <dgm:pt modelId="{7B99F64B-B42D-4750-A266-A889DB7A853E}" type="parTrans" cxnId="{21545EBA-5208-4A25-B79A-112680548764}">
      <dgm:prSet/>
      <dgm:spPr/>
      <dgm:t>
        <a:bodyPr/>
        <a:lstStyle/>
        <a:p>
          <a:endParaRPr lang="es-MX" sz="6000">
            <a:solidFill>
              <a:schemeClr val="tx2"/>
            </a:solidFill>
          </a:endParaRPr>
        </a:p>
      </dgm:t>
    </dgm:pt>
    <dgm:pt modelId="{32ABCA60-5185-4CE5-9D04-6069844E5B1E}" type="sibTrans" cxnId="{21545EBA-5208-4A25-B79A-112680548764}">
      <dgm:prSet custT="1"/>
      <dgm:spPr/>
      <dgm:t>
        <a:bodyPr/>
        <a:lstStyle/>
        <a:p>
          <a:endParaRPr lang="es-MX" sz="6000">
            <a:solidFill>
              <a:schemeClr val="tx2"/>
            </a:solidFill>
          </a:endParaRPr>
        </a:p>
      </dgm:t>
    </dgm:pt>
    <dgm:pt modelId="{76FF40A6-D21D-4A9E-BE2E-4ECFC1D60B90}">
      <dgm:prSet phldrT="[Texto]" custT="1"/>
      <dgm:spPr/>
      <dgm:t>
        <a:bodyPr/>
        <a:lstStyle/>
        <a:p>
          <a:r>
            <a:rPr lang="es-MX" sz="1600" b="0" dirty="0" smtClean="0"/>
            <a:t>Sistema de Contrataciones adquisiciones y arrendamiento</a:t>
          </a:r>
          <a:endParaRPr lang="es-MX" sz="1600" b="0" dirty="0"/>
        </a:p>
      </dgm:t>
    </dgm:pt>
    <dgm:pt modelId="{BA4EB4B2-3E5A-411C-ABE7-9B1831B82B61}" type="parTrans" cxnId="{67552CF7-36B6-4B56-9FA8-74C3FA591525}">
      <dgm:prSet/>
      <dgm:spPr/>
      <dgm:t>
        <a:bodyPr/>
        <a:lstStyle/>
        <a:p>
          <a:endParaRPr lang="es-MX" sz="6000">
            <a:solidFill>
              <a:schemeClr val="tx2"/>
            </a:solidFill>
          </a:endParaRPr>
        </a:p>
      </dgm:t>
    </dgm:pt>
    <dgm:pt modelId="{F981F968-6FB6-4BDE-A7FF-027BAD442F83}" type="sibTrans" cxnId="{67552CF7-36B6-4B56-9FA8-74C3FA591525}">
      <dgm:prSet custT="1"/>
      <dgm:spPr/>
      <dgm:t>
        <a:bodyPr/>
        <a:lstStyle/>
        <a:p>
          <a:endParaRPr lang="es-MX" sz="6000">
            <a:solidFill>
              <a:schemeClr val="tx2"/>
            </a:solidFill>
          </a:endParaRPr>
        </a:p>
      </dgm:t>
    </dgm:pt>
    <dgm:pt modelId="{69D49E2C-C1E0-402D-9A26-CEE315ECA69B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600" b="0" dirty="0" smtClean="0">
              <a:solidFill>
                <a:schemeClr val="tx1"/>
              </a:solidFill>
            </a:rPr>
            <a:t>Sistema de administración de bienes</a:t>
          </a:r>
          <a:endParaRPr lang="es-MX" sz="1600" b="0" dirty="0">
            <a:solidFill>
              <a:schemeClr val="tx1"/>
            </a:solidFill>
          </a:endParaRPr>
        </a:p>
      </dgm:t>
    </dgm:pt>
    <dgm:pt modelId="{578C990B-F1D5-4525-819C-DC74E7966E2D}" type="parTrans" cxnId="{762E4852-A004-4603-BF6B-E7FE4F98DC2A}">
      <dgm:prSet/>
      <dgm:spPr/>
      <dgm:t>
        <a:bodyPr/>
        <a:lstStyle/>
        <a:p>
          <a:endParaRPr lang="es-MX" sz="6000">
            <a:solidFill>
              <a:schemeClr val="tx2"/>
            </a:solidFill>
          </a:endParaRPr>
        </a:p>
      </dgm:t>
    </dgm:pt>
    <dgm:pt modelId="{63F5C16B-18D2-4BEF-AD82-E5E56ED6B01C}" type="sibTrans" cxnId="{762E4852-A004-4603-BF6B-E7FE4F98DC2A}">
      <dgm:prSet custT="1"/>
      <dgm:spPr/>
      <dgm:t>
        <a:bodyPr/>
        <a:lstStyle/>
        <a:p>
          <a:endParaRPr lang="es-MX" sz="6000">
            <a:solidFill>
              <a:schemeClr val="tx2"/>
            </a:solidFill>
          </a:endParaRPr>
        </a:p>
      </dgm:t>
    </dgm:pt>
    <dgm:pt modelId="{A1212A81-C292-4597-AF86-64DC9E4E01C4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600" b="0" dirty="0" smtClean="0"/>
            <a:t>Sistema de monitoreo y evaluación</a:t>
          </a:r>
          <a:endParaRPr lang="es-MX" sz="1600" b="0" dirty="0"/>
        </a:p>
      </dgm:t>
    </dgm:pt>
    <dgm:pt modelId="{8446AD05-979C-4513-B3BC-743C0FD8AD93}" type="parTrans" cxnId="{24AC591D-F5B4-4355-B48F-2B44038672AF}">
      <dgm:prSet/>
      <dgm:spPr/>
      <dgm:t>
        <a:bodyPr/>
        <a:lstStyle/>
        <a:p>
          <a:endParaRPr lang="es-MX" sz="6000">
            <a:solidFill>
              <a:schemeClr val="tx2"/>
            </a:solidFill>
          </a:endParaRPr>
        </a:p>
      </dgm:t>
    </dgm:pt>
    <dgm:pt modelId="{65B5BE90-C888-46BF-A837-4D9A60F2E632}" type="sibTrans" cxnId="{24AC591D-F5B4-4355-B48F-2B44038672AF}">
      <dgm:prSet custT="1"/>
      <dgm:spPr/>
      <dgm:t>
        <a:bodyPr/>
        <a:lstStyle/>
        <a:p>
          <a:endParaRPr lang="es-MX" sz="6000">
            <a:solidFill>
              <a:schemeClr val="tx2"/>
            </a:solidFill>
          </a:endParaRPr>
        </a:p>
      </dgm:t>
    </dgm:pt>
    <dgm:pt modelId="{48F98679-4EA1-4B61-BF80-B1A575F2C105}" type="pres">
      <dgm:prSet presAssocID="{4CE072A2-0DB8-48E5-AD3A-651FAE6319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AF9F67E-E55E-4BD6-9CCD-866533699CAB}" type="pres">
      <dgm:prSet presAssocID="{4CE072A2-0DB8-48E5-AD3A-651FAE63190D}" presName="cycle" presStyleCnt="0"/>
      <dgm:spPr/>
    </dgm:pt>
    <dgm:pt modelId="{151F6C51-66F1-4E7D-B672-8A662A8CDE76}" type="pres">
      <dgm:prSet presAssocID="{A13B58A6-9194-4857-ABC9-CC50354BE085}" presName="nodeFirstNode" presStyleLbl="node1" presStyleIdx="0" presStyleCnt="6" custScaleX="110000" custScaleY="133100" custRadScaleRad="1026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53DDF6-2D0C-4AEE-B815-8771DB0E3A4C}" type="pres">
      <dgm:prSet presAssocID="{E9868B42-923A-44C5-88B0-316B23D4AAFC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378C1D0F-1067-463A-86CF-978295D05F8C}" type="pres">
      <dgm:prSet presAssocID="{13D5C32F-9900-4767-AEE0-60FE847500A1}" presName="nodeFollowingNodes" presStyleLbl="node1" presStyleIdx="1" presStyleCnt="6" custScaleX="110000" custScaleY="133100" custRadScaleRad="118993" custRadScaleInc="146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BEA74C-6AB0-47C7-8371-C190DD5FE7A1}" type="pres">
      <dgm:prSet presAssocID="{799AE740-FEA4-4180-BFFB-0B1640EF6EF5}" presName="nodeFollowingNodes" presStyleLbl="node1" presStyleIdx="2" presStyleCnt="6" custScaleX="110000" custScaleY="133100" custRadScaleRad="118825" custRadScaleInc="-1726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B8EC1D-A0EA-46B3-8A2E-A549F1A0A44D}" type="pres">
      <dgm:prSet presAssocID="{76FF40A6-D21D-4A9E-BE2E-4ECFC1D60B90}" presName="nodeFollowingNodes" presStyleLbl="node1" presStyleIdx="3" presStyleCnt="6" custScaleX="110000" custScaleY="133100" custRadScaleRad="94651" custRadScaleInc="31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E4B3B6-7C0B-42FC-9F28-49BD5DF82CA5}" type="pres">
      <dgm:prSet presAssocID="{69D49E2C-C1E0-402D-9A26-CEE315ECA69B}" presName="nodeFollowingNodes" presStyleLbl="node1" presStyleIdx="4" presStyleCnt="6" custScaleX="110000" custScaleY="133100" custRadScaleRad="125659" custRadScaleInc="170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C41B18-DBAB-4337-9A87-FFF9AA421ACF}" type="pres">
      <dgm:prSet presAssocID="{A1212A81-C292-4597-AF86-64DC9E4E01C4}" presName="nodeFollowingNodes" presStyleLbl="node1" presStyleIdx="5" presStyleCnt="6" custScaleX="110000" custScaleY="133100" custRadScaleRad="119824" custRadScaleInc="-149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74AD648-C740-406A-8C46-6F0F6C03D306}" type="presOf" srcId="{A13B58A6-9194-4857-ABC9-CC50354BE085}" destId="{151F6C51-66F1-4E7D-B672-8A662A8CDE76}" srcOrd="0" destOrd="0" presId="urn:microsoft.com/office/officeart/2005/8/layout/cycle3"/>
    <dgm:cxn modelId="{19F6152F-AEFB-47AE-97DE-C664DBF571DE}" type="presOf" srcId="{69D49E2C-C1E0-402D-9A26-CEE315ECA69B}" destId="{01E4B3B6-7C0B-42FC-9F28-49BD5DF82CA5}" srcOrd="0" destOrd="0" presId="urn:microsoft.com/office/officeart/2005/8/layout/cycle3"/>
    <dgm:cxn modelId="{3264AC77-E75F-465A-960F-084D63D7B005}" srcId="{4CE072A2-0DB8-48E5-AD3A-651FAE63190D}" destId="{13D5C32F-9900-4767-AEE0-60FE847500A1}" srcOrd="1" destOrd="0" parTransId="{53BE8012-18C3-4BB0-8EBE-6CC5915DA08E}" sibTransId="{F517027D-08F6-4B2E-A15E-01F81C5A8FA9}"/>
    <dgm:cxn modelId="{24AC591D-F5B4-4355-B48F-2B44038672AF}" srcId="{4CE072A2-0DB8-48E5-AD3A-651FAE63190D}" destId="{A1212A81-C292-4597-AF86-64DC9E4E01C4}" srcOrd="5" destOrd="0" parTransId="{8446AD05-979C-4513-B3BC-743C0FD8AD93}" sibTransId="{65B5BE90-C888-46BF-A837-4D9A60F2E632}"/>
    <dgm:cxn modelId="{247620CC-256C-45D7-842A-0BA7F8CA6F4B}" type="presOf" srcId="{A1212A81-C292-4597-AF86-64DC9E4E01C4}" destId="{28C41B18-DBAB-4337-9A87-FFF9AA421ACF}" srcOrd="0" destOrd="0" presId="urn:microsoft.com/office/officeart/2005/8/layout/cycle3"/>
    <dgm:cxn modelId="{762E4852-A004-4603-BF6B-E7FE4F98DC2A}" srcId="{4CE072A2-0DB8-48E5-AD3A-651FAE63190D}" destId="{69D49E2C-C1E0-402D-9A26-CEE315ECA69B}" srcOrd="4" destOrd="0" parTransId="{578C990B-F1D5-4525-819C-DC74E7966E2D}" sibTransId="{63F5C16B-18D2-4BEF-AD82-E5E56ED6B01C}"/>
    <dgm:cxn modelId="{FE7B8DE2-CA29-41D5-8A73-04BBE2DD4DBC}" type="presOf" srcId="{13D5C32F-9900-4767-AEE0-60FE847500A1}" destId="{378C1D0F-1067-463A-86CF-978295D05F8C}" srcOrd="0" destOrd="0" presId="urn:microsoft.com/office/officeart/2005/8/layout/cycle3"/>
    <dgm:cxn modelId="{EA80D460-4805-4913-B6BD-377762C74B5A}" srcId="{4CE072A2-0DB8-48E5-AD3A-651FAE63190D}" destId="{A13B58A6-9194-4857-ABC9-CC50354BE085}" srcOrd="0" destOrd="0" parTransId="{7CC6ED88-094A-4958-A532-DE1992C14167}" sibTransId="{E9868B42-923A-44C5-88B0-316B23D4AAFC}"/>
    <dgm:cxn modelId="{67552CF7-36B6-4B56-9FA8-74C3FA591525}" srcId="{4CE072A2-0DB8-48E5-AD3A-651FAE63190D}" destId="{76FF40A6-D21D-4A9E-BE2E-4ECFC1D60B90}" srcOrd="3" destOrd="0" parTransId="{BA4EB4B2-3E5A-411C-ABE7-9B1831B82B61}" sibTransId="{F981F968-6FB6-4BDE-A7FF-027BAD442F83}"/>
    <dgm:cxn modelId="{260FE19D-CDC1-403A-A8CD-744E1C4F4847}" type="presOf" srcId="{E9868B42-923A-44C5-88B0-316B23D4AAFC}" destId="{1F53DDF6-2D0C-4AEE-B815-8771DB0E3A4C}" srcOrd="0" destOrd="0" presId="urn:microsoft.com/office/officeart/2005/8/layout/cycle3"/>
    <dgm:cxn modelId="{76E344AF-301B-43FE-A788-82AC3CCFFEE9}" type="presOf" srcId="{4CE072A2-0DB8-48E5-AD3A-651FAE63190D}" destId="{48F98679-4EA1-4B61-BF80-B1A575F2C105}" srcOrd="0" destOrd="0" presId="urn:microsoft.com/office/officeart/2005/8/layout/cycle3"/>
    <dgm:cxn modelId="{8A10B17F-81CD-4B45-9122-3CA729DC07B9}" type="presOf" srcId="{799AE740-FEA4-4180-BFFB-0B1640EF6EF5}" destId="{CDBEA74C-6AB0-47C7-8371-C190DD5FE7A1}" srcOrd="0" destOrd="0" presId="urn:microsoft.com/office/officeart/2005/8/layout/cycle3"/>
    <dgm:cxn modelId="{B4284B31-F838-45C0-9BBA-DEB0C86FC5C2}" type="presOf" srcId="{76FF40A6-D21D-4A9E-BE2E-4ECFC1D60B90}" destId="{C9B8EC1D-A0EA-46B3-8A2E-A549F1A0A44D}" srcOrd="0" destOrd="0" presId="urn:microsoft.com/office/officeart/2005/8/layout/cycle3"/>
    <dgm:cxn modelId="{21545EBA-5208-4A25-B79A-112680548764}" srcId="{4CE072A2-0DB8-48E5-AD3A-651FAE63190D}" destId="{799AE740-FEA4-4180-BFFB-0B1640EF6EF5}" srcOrd="2" destOrd="0" parTransId="{7B99F64B-B42D-4750-A266-A889DB7A853E}" sibTransId="{32ABCA60-5185-4CE5-9D04-6069844E5B1E}"/>
    <dgm:cxn modelId="{B3BB1CCF-A938-48FC-961D-6B489F768E8F}" type="presParOf" srcId="{48F98679-4EA1-4B61-BF80-B1A575F2C105}" destId="{EAF9F67E-E55E-4BD6-9CCD-866533699CAB}" srcOrd="0" destOrd="0" presId="urn:microsoft.com/office/officeart/2005/8/layout/cycle3"/>
    <dgm:cxn modelId="{901695E0-53AD-42A2-9803-8335B2F13556}" type="presParOf" srcId="{EAF9F67E-E55E-4BD6-9CCD-866533699CAB}" destId="{151F6C51-66F1-4E7D-B672-8A662A8CDE76}" srcOrd="0" destOrd="0" presId="urn:microsoft.com/office/officeart/2005/8/layout/cycle3"/>
    <dgm:cxn modelId="{02074EED-B42D-47B1-94DA-81B68FC1B0C1}" type="presParOf" srcId="{EAF9F67E-E55E-4BD6-9CCD-866533699CAB}" destId="{1F53DDF6-2D0C-4AEE-B815-8771DB0E3A4C}" srcOrd="1" destOrd="0" presId="urn:microsoft.com/office/officeart/2005/8/layout/cycle3"/>
    <dgm:cxn modelId="{D945F288-AC1B-4236-9F23-25218011D723}" type="presParOf" srcId="{EAF9F67E-E55E-4BD6-9CCD-866533699CAB}" destId="{378C1D0F-1067-463A-86CF-978295D05F8C}" srcOrd="2" destOrd="0" presId="urn:microsoft.com/office/officeart/2005/8/layout/cycle3"/>
    <dgm:cxn modelId="{78A5DB6A-7016-4E6D-9F50-7B52E48C044A}" type="presParOf" srcId="{EAF9F67E-E55E-4BD6-9CCD-866533699CAB}" destId="{CDBEA74C-6AB0-47C7-8371-C190DD5FE7A1}" srcOrd="3" destOrd="0" presId="urn:microsoft.com/office/officeart/2005/8/layout/cycle3"/>
    <dgm:cxn modelId="{A00693CA-E5CC-41EF-B772-6EFA6C7FC648}" type="presParOf" srcId="{EAF9F67E-E55E-4BD6-9CCD-866533699CAB}" destId="{C9B8EC1D-A0EA-46B3-8A2E-A549F1A0A44D}" srcOrd="4" destOrd="0" presId="urn:microsoft.com/office/officeart/2005/8/layout/cycle3"/>
    <dgm:cxn modelId="{1D4437CB-5367-4864-95D7-26C1D757B17E}" type="presParOf" srcId="{EAF9F67E-E55E-4BD6-9CCD-866533699CAB}" destId="{01E4B3B6-7C0B-42FC-9F28-49BD5DF82CA5}" srcOrd="5" destOrd="0" presId="urn:microsoft.com/office/officeart/2005/8/layout/cycle3"/>
    <dgm:cxn modelId="{D60132B6-CAAB-4043-AF3B-21AA50C8CC2E}" type="presParOf" srcId="{EAF9F67E-E55E-4BD6-9CCD-866533699CAB}" destId="{28C41B18-DBAB-4337-9A87-FFF9AA421AC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E70DA8-FD86-49D8-BA1E-070714B04E6B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MX"/>
        </a:p>
      </dgm:t>
    </dgm:pt>
    <dgm:pt modelId="{1CD1C505-0E40-48B9-92E5-6CAE93861538}">
      <dgm:prSet/>
      <dgm:spPr/>
      <dgm:t>
        <a:bodyPr/>
        <a:lstStyle/>
        <a:p>
          <a:pPr rtl="0"/>
          <a:r>
            <a:rPr lang="es-MX" smtClean="0"/>
            <a:t>Marco </a:t>
          </a:r>
          <a:r>
            <a:rPr lang="es-MX" dirty="0" smtClean="0"/>
            <a:t>de desempeño estratégico</a:t>
          </a:r>
          <a:endParaRPr lang="es-MX" dirty="0"/>
        </a:p>
      </dgm:t>
    </dgm:pt>
    <dgm:pt modelId="{46156415-7216-4B4B-A59F-818A18F27999}" type="parTrans" cxnId="{F1DED89C-B702-4704-A15C-4688EB38F06E}">
      <dgm:prSet/>
      <dgm:spPr/>
      <dgm:t>
        <a:bodyPr/>
        <a:lstStyle/>
        <a:p>
          <a:endParaRPr lang="es-MX"/>
        </a:p>
      </dgm:t>
    </dgm:pt>
    <dgm:pt modelId="{16A27C20-7F3B-450E-BDC8-870B8123F86B}" type="sibTrans" cxnId="{F1DED89C-B702-4704-A15C-4688EB38F06E}">
      <dgm:prSet/>
      <dgm:spPr/>
      <dgm:t>
        <a:bodyPr/>
        <a:lstStyle/>
        <a:p>
          <a:endParaRPr lang="es-MX"/>
        </a:p>
      </dgm:t>
    </dgm:pt>
    <dgm:pt modelId="{BACD98AB-FE3F-404F-BC4A-4FA066B37DA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MX" dirty="0" smtClean="0"/>
            <a:t>Identificación de </a:t>
          </a:r>
          <a:r>
            <a:rPr lang="es-MX" b="1" dirty="0" smtClean="0"/>
            <a:t>programas potenciales </a:t>
          </a:r>
          <a:endParaRPr lang="es-MX" b="1" dirty="0"/>
        </a:p>
      </dgm:t>
    </dgm:pt>
    <dgm:pt modelId="{6BB8BDF6-5966-4868-96DB-1BBD27E2E004}" type="parTrans" cxnId="{1A816E0C-70F8-4767-8360-7D974D6AFFC1}">
      <dgm:prSet/>
      <dgm:spPr/>
      <dgm:t>
        <a:bodyPr/>
        <a:lstStyle/>
        <a:p>
          <a:endParaRPr lang="es-MX"/>
        </a:p>
      </dgm:t>
    </dgm:pt>
    <dgm:pt modelId="{A2A0D22B-436B-46F7-ACA8-ACAEC6761172}" type="sibTrans" cxnId="{1A816E0C-70F8-4767-8360-7D974D6AFFC1}">
      <dgm:prSet/>
      <dgm:spPr/>
      <dgm:t>
        <a:bodyPr/>
        <a:lstStyle/>
        <a:p>
          <a:endParaRPr lang="es-MX"/>
        </a:p>
      </dgm:t>
    </dgm:pt>
    <dgm:pt modelId="{51A2580E-7BFF-4C0D-8183-70C7677845EE}">
      <dgm:prSet/>
      <dgm:spPr/>
      <dgm:t>
        <a:bodyPr/>
        <a:lstStyle/>
        <a:p>
          <a:pPr rtl="0"/>
          <a:r>
            <a:rPr lang="es-MX" dirty="0" smtClean="0"/>
            <a:t>Identificación de bienes y servicios necesarios (PT, PI)</a:t>
          </a:r>
          <a:endParaRPr lang="es-MX" dirty="0"/>
        </a:p>
      </dgm:t>
    </dgm:pt>
    <dgm:pt modelId="{B97F0EBC-8DEB-4BFA-901F-1963DA2E76A3}" type="parTrans" cxnId="{25D00F30-7E91-4146-B3B6-C9A67A8041AA}">
      <dgm:prSet/>
      <dgm:spPr/>
      <dgm:t>
        <a:bodyPr/>
        <a:lstStyle/>
        <a:p>
          <a:endParaRPr lang="es-MX"/>
        </a:p>
      </dgm:t>
    </dgm:pt>
    <dgm:pt modelId="{A6336279-A7C9-4397-8B9A-147D8CDECD5B}" type="sibTrans" cxnId="{25D00F30-7E91-4146-B3B6-C9A67A8041AA}">
      <dgm:prSet/>
      <dgm:spPr/>
      <dgm:t>
        <a:bodyPr/>
        <a:lstStyle/>
        <a:p>
          <a:endParaRPr lang="es-MX"/>
        </a:p>
      </dgm:t>
    </dgm:pt>
    <dgm:pt modelId="{AB2D4A5A-7F19-4AD4-81D5-C0074928DE41}">
      <dgm:prSet/>
      <dgm:spPr/>
      <dgm:t>
        <a:bodyPr/>
        <a:lstStyle/>
        <a:p>
          <a:pPr rtl="0"/>
          <a:r>
            <a:rPr lang="es-MX" dirty="0" smtClean="0"/>
            <a:t>Sectorización</a:t>
          </a:r>
          <a:endParaRPr lang="es-MX" dirty="0"/>
        </a:p>
      </dgm:t>
    </dgm:pt>
    <dgm:pt modelId="{7A867B3B-EFA0-4A99-AAAE-FCF23574F302}" type="parTrans" cxnId="{0CD768ED-E925-4210-813B-4B860E26D568}">
      <dgm:prSet/>
      <dgm:spPr/>
      <dgm:t>
        <a:bodyPr/>
        <a:lstStyle/>
        <a:p>
          <a:endParaRPr lang="es-MX"/>
        </a:p>
      </dgm:t>
    </dgm:pt>
    <dgm:pt modelId="{D211BEEA-E429-49A1-8221-B773625FDB40}" type="sibTrans" cxnId="{0CD768ED-E925-4210-813B-4B860E26D568}">
      <dgm:prSet/>
      <dgm:spPr/>
      <dgm:t>
        <a:bodyPr/>
        <a:lstStyle/>
        <a:p>
          <a:endParaRPr lang="es-MX"/>
        </a:p>
      </dgm:t>
    </dgm:pt>
    <dgm:pt modelId="{796E520C-208B-42C8-9A3F-BF86507206B7}">
      <dgm:prSet/>
      <dgm:spPr/>
      <dgm:t>
        <a:bodyPr/>
        <a:lstStyle/>
        <a:p>
          <a:pPr rtl="0"/>
          <a:r>
            <a:rPr lang="es-MX" dirty="0" smtClean="0"/>
            <a:t>Actividades y presupuesto necesarios por UR</a:t>
          </a:r>
          <a:endParaRPr lang="es-MX" dirty="0"/>
        </a:p>
      </dgm:t>
    </dgm:pt>
    <dgm:pt modelId="{C7C24992-B83F-482B-9265-639D772FE7ED}" type="parTrans" cxnId="{618DFCA2-2718-4A34-800F-AE4A728E11D0}">
      <dgm:prSet/>
      <dgm:spPr/>
      <dgm:t>
        <a:bodyPr/>
        <a:lstStyle/>
        <a:p>
          <a:endParaRPr lang="es-MX"/>
        </a:p>
      </dgm:t>
    </dgm:pt>
    <dgm:pt modelId="{D467763F-F030-4F32-BDC9-B8037598946E}" type="sibTrans" cxnId="{618DFCA2-2718-4A34-800F-AE4A728E11D0}">
      <dgm:prSet/>
      <dgm:spPr/>
      <dgm:t>
        <a:bodyPr/>
        <a:lstStyle/>
        <a:p>
          <a:endParaRPr lang="es-MX"/>
        </a:p>
      </dgm:t>
    </dgm:pt>
    <dgm:pt modelId="{2EB00F3E-E250-4AC8-B109-5885B9F4B077}">
      <dgm:prSet/>
      <dgm:spPr/>
      <dgm:t>
        <a:bodyPr/>
        <a:lstStyle/>
        <a:p>
          <a:pPr rtl="0"/>
          <a:r>
            <a:rPr lang="es-MX" dirty="0" smtClean="0"/>
            <a:t>Consenso con </a:t>
          </a:r>
          <a:r>
            <a:rPr lang="es-MX" dirty="0" err="1" smtClean="0"/>
            <a:t>URs</a:t>
          </a:r>
          <a:r>
            <a:rPr lang="es-MX" dirty="0" smtClean="0"/>
            <a:t> participantes</a:t>
          </a:r>
          <a:endParaRPr lang="es-MX" dirty="0"/>
        </a:p>
      </dgm:t>
    </dgm:pt>
    <dgm:pt modelId="{FF2109C8-458F-4193-9E45-3DE787D102F7}" type="parTrans" cxnId="{DFE0F490-071B-406E-AC2A-532E8BC1E317}">
      <dgm:prSet/>
      <dgm:spPr/>
      <dgm:t>
        <a:bodyPr/>
        <a:lstStyle/>
        <a:p>
          <a:endParaRPr lang="es-MX"/>
        </a:p>
      </dgm:t>
    </dgm:pt>
    <dgm:pt modelId="{2F8F33AD-AF11-4648-A9A6-AE62FF6F1A13}" type="sibTrans" cxnId="{DFE0F490-071B-406E-AC2A-532E8BC1E317}">
      <dgm:prSet/>
      <dgm:spPr/>
      <dgm:t>
        <a:bodyPr/>
        <a:lstStyle/>
        <a:p>
          <a:endParaRPr lang="es-MX"/>
        </a:p>
      </dgm:t>
    </dgm:pt>
    <dgm:pt modelId="{869AD184-07ED-4777-858E-BE9A4AC05FD4}" type="pres">
      <dgm:prSet presAssocID="{B9E70DA8-FD86-49D8-BA1E-070714B04E6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873F378-80A4-4925-8195-84A34016C0E0}" type="pres">
      <dgm:prSet presAssocID="{B9E70DA8-FD86-49D8-BA1E-070714B04E6B}" presName="arrow" presStyleLbl="bgShp" presStyleIdx="0" presStyleCnt="1"/>
      <dgm:spPr/>
    </dgm:pt>
    <dgm:pt modelId="{AF04B8CA-28B3-4942-9580-44365BD37836}" type="pres">
      <dgm:prSet presAssocID="{B9E70DA8-FD86-49D8-BA1E-070714B04E6B}" presName="linearProcess" presStyleCnt="0"/>
      <dgm:spPr/>
    </dgm:pt>
    <dgm:pt modelId="{4D943DFD-B047-4B50-87CA-FA4A3FE7765D}" type="pres">
      <dgm:prSet presAssocID="{1CD1C505-0E40-48B9-92E5-6CAE93861538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F86C80-8668-4B98-82D1-0BFE6C609C81}" type="pres">
      <dgm:prSet presAssocID="{16A27C20-7F3B-450E-BDC8-870B8123F86B}" presName="sibTrans" presStyleCnt="0"/>
      <dgm:spPr/>
    </dgm:pt>
    <dgm:pt modelId="{C778D0E6-7D18-414F-AF4E-CFB616C048FA}" type="pres">
      <dgm:prSet presAssocID="{AB2D4A5A-7F19-4AD4-81D5-C0074928DE41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E8D8BE-8D94-43DA-89B1-F11E2EB97B12}" type="pres">
      <dgm:prSet presAssocID="{D211BEEA-E429-49A1-8221-B773625FDB40}" presName="sibTrans" presStyleCnt="0"/>
      <dgm:spPr/>
    </dgm:pt>
    <dgm:pt modelId="{94F50E84-9A82-4094-A15E-0F41BAABD11A}" type="pres">
      <dgm:prSet presAssocID="{51A2580E-7BFF-4C0D-8183-70C7677845EE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6F735D-8B6E-402C-86AC-4BFA2BF26D7D}" type="pres">
      <dgm:prSet presAssocID="{A6336279-A7C9-4397-8B9A-147D8CDECD5B}" presName="sibTrans" presStyleCnt="0"/>
      <dgm:spPr/>
    </dgm:pt>
    <dgm:pt modelId="{7FAE2929-3F8C-46CF-B125-26EC0663ABEE}" type="pres">
      <dgm:prSet presAssocID="{BACD98AB-FE3F-404F-BC4A-4FA066B37DA6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C63807-127F-4AFD-9185-F73BFAF8E1E7}" type="pres">
      <dgm:prSet presAssocID="{A2A0D22B-436B-46F7-ACA8-ACAEC6761172}" presName="sibTrans" presStyleCnt="0"/>
      <dgm:spPr/>
    </dgm:pt>
    <dgm:pt modelId="{7DB20D9F-2CF6-472C-95FB-2A7A22096600}" type="pres">
      <dgm:prSet presAssocID="{2EB00F3E-E250-4AC8-B109-5885B9F4B077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61868F-0D75-413F-A31C-B7975FA38FD9}" type="pres">
      <dgm:prSet presAssocID="{2F8F33AD-AF11-4648-A9A6-AE62FF6F1A13}" presName="sibTrans" presStyleCnt="0"/>
      <dgm:spPr/>
    </dgm:pt>
    <dgm:pt modelId="{3A8838E7-3817-450A-9094-C541A26F5BCE}" type="pres">
      <dgm:prSet presAssocID="{796E520C-208B-42C8-9A3F-BF86507206B7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1DED89C-B702-4704-A15C-4688EB38F06E}" srcId="{B9E70DA8-FD86-49D8-BA1E-070714B04E6B}" destId="{1CD1C505-0E40-48B9-92E5-6CAE93861538}" srcOrd="0" destOrd="0" parTransId="{46156415-7216-4B4B-A59F-818A18F27999}" sibTransId="{16A27C20-7F3B-450E-BDC8-870B8123F86B}"/>
    <dgm:cxn modelId="{0FC2A42E-74C9-4FEB-A32C-E1FE5D01B6A9}" type="presOf" srcId="{B9E70DA8-FD86-49D8-BA1E-070714B04E6B}" destId="{869AD184-07ED-4777-858E-BE9A4AC05FD4}" srcOrd="0" destOrd="0" presId="urn:microsoft.com/office/officeart/2005/8/layout/hProcess9"/>
    <dgm:cxn modelId="{618DFCA2-2718-4A34-800F-AE4A728E11D0}" srcId="{B9E70DA8-FD86-49D8-BA1E-070714B04E6B}" destId="{796E520C-208B-42C8-9A3F-BF86507206B7}" srcOrd="5" destOrd="0" parTransId="{C7C24992-B83F-482B-9265-639D772FE7ED}" sibTransId="{D467763F-F030-4F32-BDC9-B8037598946E}"/>
    <dgm:cxn modelId="{0CD768ED-E925-4210-813B-4B860E26D568}" srcId="{B9E70DA8-FD86-49D8-BA1E-070714B04E6B}" destId="{AB2D4A5A-7F19-4AD4-81D5-C0074928DE41}" srcOrd="1" destOrd="0" parTransId="{7A867B3B-EFA0-4A99-AAAE-FCF23574F302}" sibTransId="{D211BEEA-E429-49A1-8221-B773625FDB40}"/>
    <dgm:cxn modelId="{1664B260-3AF6-44F8-95C7-210C9655F0E0}" type="presOf" srcId="{BACD98AB-FE3F-404F-BC4A-4FA066B37DA6}" destId="{7FAE2929-3F8C-46CF-B125-26EC0663ABEE}" srcOrd="0" destOrd="0" presId="urn:microsoft.com/office/officeart/2005/8/layout/hProcess9"/>
    <dgm:cxn modelId="{2B35BBE6-EC40-4DAC-9C66-B7C4997CC4F5}" type="presOf" srcId="{AB2D4A5A-7F19-4AD4-81D5-C0074928DE41}" destId="{C778D0E6-7D18-414F-AF4E-CFB616C048FA}" srcOrd="0" destOrd="0" presId="urn:microsoft.com/office/officeart/2005/8/layout/hProcess9"/>
    <dgm:cxn modelId="{E8C039E8-E404-4DD2-9611-FE2752F36F0F}" type="presOf" srcId="{1CD1C505-0E40-48B9-92E5-6CAE93861538}" destId="{4D943DFD-B047-4B50-87CA-FA4A3FE7765D}" srcOrd="0" destOrd="0" presId="urn:microsoft.com/office/officeart/2005/8/layout/hProcess9"/>
    <dgm:cxn modelId="{DFE0F490-071B-406E-AC2A-532E8BC1E317}" srcId="{B9E70DA8-FD86-49D8-BA1E-070714B04E6B}" destId="{2EB00F3E-E250-4AC8-B109-5885B9F4B077}" srcOrd="4" destOrd="0" parTransId="{FF2109C8-458F-4193-9E45-3DE787D102F7}" sibTransId="{2F8F33AD-AF11-4648-A9A6-AE62FF6F1A13}"/>
    <dgm:cxn modelId="{19B6DB63-1180-4E3A-B1FA-EDF69FEDF172}" type="presOf" srcId="{2EB00F3E-E250-4AC8-B109-5885B9F4B077}" destId="{7DB20D9F-2CF6-472C-95FB-2A7A22096600}" srcOrd="0" destOrd="0" presId="urn:microsoft.com/office/officeart/2005/8/layout/hProcess9"/>
    <dgm:cxn modelId="{25D00F30-7E91-4146-B3B6-C9A67A8041AA}" srcId="{B9E70DA8-FD86-49D8-BA1E-070714B04E6B}" destId="{51A2580E-7BFF-4C0D-8183-70C7677845EE}" srcOrd="2" destOrd="0" parTransId="{B97F0EBC-8DEB-4BFA-901F-1963DA2E76A3}" sibTransId="{A6336279-A7C9-4397-8B9A-147D8CDECD5B}"/>
    <dgm:cxn modelId="{A61F5ADC-A802-400E-8754-8847BFA6F479}" type="presOf" srcId="{796E520C-208B-42C8-9A3F-BF86507206B7}" destId="{3A8838E7-3817-450A-9094-C541A26F5BCE}" srcOrd="0" destOrd="0" presId="urn:microsoft.com/office/officeart/2005/8/layout/hProcess9"/>
    <dgm:cxn modelId="{1A816E0C-70F8-4767-8360-7D974D6AFFC1}" srcId="{B9E70DA8-FD86-49D8-BA1E-070714B04E6B}" destId="{BACD98AB-FE3F-404F-BC4A-4FA066B37DA6}" srcOrd="3" destOrd="0" parTransId="{6BB8BDF6-5966-4868-96DB-1BBD27E2E004}" sibTransId="{A2A0D22B-436B-46F7-ACA8-ACAEC6761172}"/>
    <dgm:cxn modelId="{8BAD7ECD-723D-4BD4-95FC-E72E17FA1BD6}" type="presOf" srcId="{51A2580E-7BFF-4C0D-8183-70C7677845EE}" destId="{94F50E84-9A82-4094-A15E-0F41BAABD11A}" srcOrd="0" destOrd="0" presId="urn:microsoft.com/office/officeart/2005/8/layout/hProcess9"/>
    <dgm:cxn modelId="{FC96CD34-E9DD-48BA-B58C-2715F4F07B08}" type="presParOf" srcId="{869AD184-07ED-4777-858E-BE9A4AC05FD4}" destId="{4873F378-80A4-4925-8195-84A34016C0E0}" srcOrd="0" destOrd="0" presId="urn:microsoft.com/office/officeart/2005/8/layout/hProcess9"/>
    <dgm:cxn modelId="{260352F0-12F6-46B4-B262-EF9FBF912AC2}" type="presParOf" srcId="{869AD184-07ED-4777-858E-BE9A4AC05FD4}" destId="{AF04B8CA-28B3-4942-9580-44365BD37836}" srcOrd="1" destOrd="0" presId="urn:microsoft.com/office/officeart/2005/8/layout/hProcess9"/>
    <dgm:cxn modelId="{1C33C2D4-5C90-43D9-85E7-6B6C78AC98C5}" type="presParOf" srcId="{AF04B8CA-28B3-4942-9580-44365BD37836}" destId="{4D943DFD-B047-4B50-87CA-FA4A3FE7765D}" srcOrd="0" destOrd="0" presId="urn:microsoft.com/office/officeart/2005/8/layout/hProcess9"/>
    <dgm:cxn modelId="{8F899F34-17E0-4ECC-B9E4-6EAFA6CAF1F7}" type="presParOf" srcId="{AF04B8CA-28B3-4942-9580-44365BD37836}" destId="{D3F86C80-8668-4B98-82D1-0BFE6C609C81}" srcOrd="1" destOrd="0" presId="urn:microsoft.com/office/officeart/2005/8/layout/hProcess9"/>
    <dgm:cxn modelId="{657C8BC3-9801-408A-89B6-DE22F8179502}" type="presParOf" srcId="{AF04B8CA-28B3-4942-9580-44365BD37836}" destId="{C778D0E6-7D18-414F-AF4E-CFB616C048FA}" srcOrd="2" destOrd="0" presId="urn:microsoft.com/office/officeart/2005/8/layout/hProcess9"/>
    <dgm:cxn modelId="{F998E923-19B8-4DB7-B8D9-0D11A3A35D9B}" type="presParOf" srcId="{AF04B8CA-28B3-4942-9580-44365BD37836}" destId="{F4E8D8BE-8D94-43DA-89B1-F11E2EB97B12}" srcOrd="3" destOrd="0" presId="urn:microsoft.com/office/officeart/2005/8/layout/hProcess9"/>
    <dgm:cxn modelId="{72A53913-DD5B-4F89-8BC9-7D15206377A5}" type="presParOf" srcId="{AF04B8CA-28B3-4942-9580-44365BD37836}" destId="{94F50E84-9A82-4094-A15E-0F41BAABD11A}" srcOrd="4" destOrd="0" presId="urn:microsoft.com/office/officeart/2005/8/layout/hProcess9"/>
    <dgm:cxn modelId="{BBBBB272-16B5-41C7-BE16-7D3BDF558A7B}" type="presParOf" srcId="{AF04B8CA-28B3-4942-9580-44365BD37836}" destId="{B66F735D-8B6E-402C-86AC-4BFA2BF26D7D}" srcOrd="5" destOrd="0" presId="urn:microsoft.com/office/officeart/2005/8/layout/hProcess9"/>
    <dgm:cxn modelId="{E07D83CA-F02A-4E03-9558-57C2AE26AAEC}" type="presParOf" srcId="{AF04B8CA-28B3-4942-9580-44365BD37836}" destId="{7FAE2929-3F8C-46CF-B125-26EC0663ABEE}" srcOrd="6" destOrd="0" presId="urn:microsoft.com/office/officeart/2005/8/layout/hProcess9"/>
    <dgm:cxn modelId="{8D8D85C2-47C4-4A41-9C7C-4D84FCABADEF}" type="presParOf" srcId="{AF04B8CA-28B3-4942-9580-44365BD37836}" destId="{9CC63807-127F-4AFD-9185-F73BFAF8E1E7}" srcOrd="7" destOrd="0" presId="urn:microsoft.com/office/officeart/2005/8/layout/hProcess9"/>
    <dgm:cxn modelId="{9A860168-4510-46F4-AF06-1A310BF1D20D}" type="presParOf" srcId="{AF04B8CA-28B3-4942-9580-44365BD37836}" destId="{7DB20D9F-2CF6-472C-95FB-2A7A22096600}" srcOrd="8" destOrd="0" presId="urn:microsoft.com/office/officeart/2005/8/layout/hProcess9"/>
    <dgm:cxn modelId="{774B4D2C-9C09-47CB-88D6-B405A3BEE470}" type="presParOf" srcId="{AF04B8CA-28B3-4942-9580-44365BD37836}" destId="{6761868F-0D75-413F-A31C-B7975FA38FD9}" srcOrd="9" destOrd="0" presId="urn:microsoft.com/office/officeart/2005/8/layout/hProcess9"/>
    <dgm:cxn modelId="{A10E6B6D-30BF-46CB-ADF7-84FBBA74D44A}" type="presParOf" srcId="{AF04B8CA-28B3-4942-9580-44365BD37836}" destId="{3A8838E7-3817-450A-9094-C541A26F5BC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C6F6F0-8F18-4309-B658-07FE66B62AD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3660D0C-86B3-4D31-91AB-D068BE27057D}">
      <dgm:prSet custT="1"/>
      <dgm:spPr/>
      <dgm:t>
        <a:bodyPr/>
        <a:lstStyle/>
        <a:p>
          <a:pPr rtl="0"/>
          <a:r>
            <a:rPr lang="es-MX" sz="1600" dirty="0" smtClean="0"/>
            <a:t>Completar vacíos de información</a:t>
          </a:r>
        </a:p>
      </dgm:t>
    </dgm:pt>
    <dgm:pt modelId="{6220B3DE-62BC-4FD3-9B3D-B61F7495D956}" type="parTrans" cxnId="{ED77E5B3-344D-452C-825C-02E1A98F1A26}">
      <dgm:prSet/>
      <dgm:spPr/>
      <dgm:t>
        <a:bodyPr/>
        <a:lstStyle/>
        <a:p>
          <a:endParaRPr lang="es-MX"/>
        </a:p>
      </dgm:t>
    </dgm:pt>
    <dgm:pt modelId="{A71D8BA6-9D10-4085-83E3-8801E40116D2}" type="sibTrans" cxnId="{ED77E5B3-344D-452C-825C-02E1A98F1A26}">
      <dgm:prSet/>
      <dgm:spPr/>
      <dgm:t>
        <a:bodyPr/>
        <a:lstStyle/>
        <a:p>
          <a:endParaRPr lang="es-MX"/>
        </a:p>
      </dgm:t>
    </dgm:pt>
    <dgm:pt modelId="{11C39081-B9FA-4A1E-9F37-D41332171B0F}">
      <dgm:prSet custT="1"/>
      <dgm:spPr/>
      <dgm:t>
        <a:bodyPr/>
        <a:lstStyle/>
        <a:p>
          <a:pPr rtl="0"/>
          <a:r>
            <a:rPr lang="es-MX" sz="1600" dirty="0" smtClean="0"/>
            <a:t>Planeación de la inversión</a:t>
          </a:r>
          <a:endParaRPr lang="es-MX" sz="1600" dirty="0"/>
        </a:p>
      </dgm:t>
    </dgm:pt>
    <dgm:pt modelId="{E388652E-3141-4D67-BE2F-F8B70EE6DD26}" type="parTrans" cxnId="{C1C30AF7-DEEA-41B8-BF92-2F3FC76BDBF0}">
      <dgm:prSet/>
      <dgm:spPr/>
      <dgm:t>
        <a:bodyPr/>
        <a:lstStyle/>
        <a:p>
          <a:endParaRPr lang="es-MX"/>
        </a:p>
      </dgm:t>
    </dgm:pt>
    <dgm:pt modelId="{861B7A2F-2E84-4841-82BD-440A122D46AF}" type="sibTrans" cxnId="{C1C30AF7-DEEA-41B8-BF92-2F3FC76BDBF0}">
      <dgm:prSet/>
      <dgm:spPr/>
      <dgm:t>
        <a:bodyPr/>
        <a:lstStyle/>
        <a:p>
          <a:endParaRPr lang="es-MX"/>
        </a:p>
      </dgm:t>
    </dgm:pt>
    <dgm:pt modelId="{B986241B-C5AA-47BD-AA37-DC4F008938B4}">
      <dgm:prSet custT="1"/>
      <dgm:spPr/>
      <dgm:t>
        <a:bodyPr/>
        <a:lstStyle/>
        <a:p>
          <a:pPr rtl="0"/>
          <a:r>
            <a:rPr lang="es-MX" sz="1600" dirty="0" smtClean="0"/>
            <a:t>Consistencia de programas</a:t>
          </a:r>
          <a:endParaRPr lang="es-MX" sz="1600" dirty="0"/>
        </a:p>
      </dgm:t>
    </dgm:pt>
    <dgm:pt modelId="{9B26A702-2293-4111-8A2A-A68E54E105E3}" type="parTrans" cxnId="{CB09803C-952B-4029-8DC0-6C86C55F74DD}">
      <dgm:prSet/>
      <dgm:spPr/>
      <dgm:t>
        <a:bodyPr/>
        <a:lstStyle/>
        <a:p>
          <a:endParaRPr lang="es-MX"/>
        </a:p>
      </dgm:t>
    </dgm:pt>
    <dgm:pt modelId="{3549BE1B-1E55-48A6-9C2F-AF0CD6CF1F01}" type="sibTrans" cxnId="{CB09803C-952B-4029-8DC0-6C86C55F74DD}">
      <dgm:prSet/>
      <dgm:spPr/>
      <dgm:t>
        <a:bodyPr/>
        <a:lstStyle/>
        <a:p>
          <a:endParaRPr lang="es-MX"/>
        </a:p>
      </dgm:t>
    </dgm:pt>
    <dgm:pt modelId="{7505FB12-9478-419E-8C9F-BA877278B903}">
      <dgm:prSet/>
      <dgm:spPr/>
      <dgm:t>
        <a:bodyPr/>
        <a:lstStyle/>
        <a:p>
          <a:pPr rtl="0"/>
          <a:r>
            <a:rPr lang="es-MX" dirty="0" smtClean="0"/>
            <a:t>Continuar mejorando  el diseño y consistencia metodológica de los</a:t>
          </a:r>
          <a:r>
            <a:rPr lang="es-MX" b="1" dirty="0" smtClean="0"/>
            <a:t> nuevos programas, de los </a:t>
          </a:r>
          <a:r>
            <a:rPr lang="es-MX" b="1" dirty="0" err="1" smtClean="0"/>
            <a:t>PF´s</a:t>
          </a:r>
          <a:r>
            <a:rPr lang="es-MX" b="1" dirty="0" smtClean="0"/>
            <a:t> y </a:t>
          </a:r>
          <a:r>
            <a:rPr lang="es-MX" b="1" dirty="0" err="1" smtClean="0"/>
            <a:t>PI´s</a:t>
          </a:r>
          <a:r>
            <a:rPr lang="es-MX" b="1" dirty="0" smtClean="0"/>
            <a:t>.</a:t>
          </a:r>
          <a:endParaRPr lang="es-MX" dirty="0"/>
        </a:p>
      </dgm:t>
    </dgm:pt>
    <dgm:pt modelId="{A945478F-C01A-45BF-B302-36396D7D4F03}" type="parTrans" cxnId="{DED67715-FCFA-431A-9C4E-E1A2636AC10C}">
      <dgm:prSet/>
      <dgm:spPr/>
      <dgm:t>
        <a:bodyPr/>
        <a:lstStyle/>
        <a:p>
          <a:endParaRPr lang="es-MX"/>
        </a:p>
      </dgm:t>
    </dgm:pt>
    <dgm:pt modelId="{0313FE03-2A22-4E11-9D9D-279548BB82E3}" type="sibTrans" cxnId="{DED67715-FCFA-431A-9C4E-E1A2636AC10C}">
      <dgm:prSet/>
      <dgm:spPr/>
      <dgm:t>
        <a:bodyPr/>
        <a:lstStyle/>
        <a:p>
          <a:endParaRPr lang="es-MX"/>
        </a:p>
      </dgm:t>
    </dgm:pt>
    <dgm:pt modelId="{47327225-E91D-479C-9F87-097CED226027}">
      <dgm:prSet/>
      <dgm:spPr/>
      <dgm:t>
        <a:bodyPr/>
        <a:lstStyle/>
        <a:p>
          <a:pPr rtl="0"/>
          <a:r>
            <a:rPr lang="es-MX" dirty="0" smtClean="0"/>
            <a:t>Generación de Registros administrativos de</a:t>
          </a:r>
          <a:r>
            <a:rPr lang="es-MX" b="1" dirty="0" smtClean="0"/>
            <a:t>  gestión y resultados</a:t>
          </a:r>
          <a:r>
            <a:rPr lang="es-MX" dirty="0" smtClean="0"/>
            <a:t> para alimentar nuevos  indicadores</a:t>
          </a:r>
          <a:endParaRPr lang="es-MX" dirty="0"/>
        </a:p>
      </dgm:t>
    </dgm:pt>
    <dgm:pt modelId="{7EF8E322-2085-4974-B9A6-487B377BE65A}" type="parTrans" cxnId="{446A1909-F5D7-439F-92B9-69C4021405EA}">
      <dgm:prSet/>
      <dgm:spPr/>
      <dgm:t>
        <a:bodyPr/>
        <a:lstStyle/>
        <a:p>
          <a:endParaRPr lang="es-MX"/>
        </a:p>
      </dgm:t>
    </dgm:pt>
    <dgm:pt modelId="{372147D4-3505-4604-B998-C7DB4D81A293}" type="sibTrans" cxnId="{446A1909-F5D7-439F-92B9-69C4021405EA}">
      <dgm:prSet/>
      <dgm:spPr/>
      <dgm:t>
        <a:bodyPr/>
        <a:lstStyle/>
        <a:p>
          <a:endParaRPr lang="es-MX"/>
        </a:p>
      </dgm:t>
    </dgm:pt>
    <dgm:pt modelId="{78B093CC-6DFB-4E78-AD96-C7BA0382547B}">
      <dgm:prSet custT="1"/>
      <dgm:spPr/>
      <dgm:t>
        <a:bodyPr/>
        <a:lstStyle/>
        <a:p>
          <a:pPr rtl="0"/>
          <a:r>
            <a:rPr lang="es-MX" sz="1600" dirty="0" smtClean="0"/>
            <a:t>Uso de la información del  desempeño</a:t>
          </a:r>
          <a:endParaRPr lang="es-MX" sz="1600" dirty="0"/>
        </a:p>
      </dgm:t>
    </dgm:pt>
    <dgm:pt modelId="{D0F737C7-DB18-492A-B12A-515D30BF948F}" type="parTrans" cxnId="{DE1792E4-23CD-44D3-88D1-F049155DD205}">
      <dgm:prSet/>
      <dgm:spPr/>
      <dgm:t>
        <a:bodyPr/>
        <a:lstStyle/>
        <a:p>
          <a:endParaRPr lang="es-MX"/>
        </a:p>
      </dgm:t>
    </dgm:pt>
    <dgm:pt modelId="{2BC10ADC-B072-40CC-A500-B8052E5E33E1}" type="sibTrans" cxnId="{DE1792E4-23CD-44D3-88D1-F049155DD205}">
      <dgm:prSet/>
      <dgm:spPr/>
      <dgm:t>
        <a:bodyPr/>
        <a:lstStyle/>
        <a:p>
          <a:endParaRPr lang="es-MX"/>
        </a:p>
      </dgm:t>
    </dgm:pt>
    <dgm:pt modelId="{311D9366-BFE1-4E46-98C5-BCE6B945B535}">
      <dgm:prSet/>
      <dgm:spPr/>
      <dgm:t>
        <a:bodyPr/>
        <a:lstStyle/>
        <a:p>
          <a:pPr rtl="0"/>
          <a:r>
            <a:rPr lang="es-MX" dirty="0" smtClean="0"/>
            <a:t>Definir un mecanismo para asegurar el uso de la información del </a:t>
          </a:r>
          <a:r>
            <a:rPr lang="es-MX" b="1" dirty="0" smtClean="0"/>
            <a:t>desempeño en la asignación de recursos.</a:t>
          </a:r>
          <a:endParaRPr lang="es-MX" b="0" dirty="0"/>
        </a:p>
      </dgm:t>
    </dgm:pt>
    <dgm:pt modelId="{627B2309-B665-4C02-8BAA-7F4DFDCC574F}" type="parTrans" cxnId="{2F379CF2-E632-4BA2-BFB7-4172C40748D9}">
      <dgm:prSet/>
      <dgm:spPr/>
      <dgm:t>
        <a:bodyPr/>
        <a:lstStyle/>
        <a:p>
          <a:endParaRPr lang="es-MX"/>
        </a:p>
      </dgm:t>
    </dgm:pt>
    <dgm:pt modelId="{32C1CD5B-3DAC-4BB1-8CD1-36BB2DC4B1BF}" type="sibTrans" cxnId="{2F379CF2-E632-4BA2-BFB7-4172C40748D9}">
      <dgm:prSet/>
      <dgm:spPr/>
      <dgm:t>
        <a:bodyPr/>
        <a:lstStyle/>
        <a:p>
          <a:endParaRPr lang="es-MX"/>
        </a:p>
      </dgm:t>
    </dgm:pt>
    <dgm:pt modelId="{B03D49E0-FAF6-4323-8EB8-1BC43F392C59}">
      <dgm:prSet/>
      <dgm:spPr/>
      <dgm:t>
        <a:bodyPr/>
        <a:lstStyle/>
        <a:p>
          <a:pPr rtl="0"/>
          <a:r>
            <a:rPr lang="es-MX" dirty="0" smtClean="0"/>
            <a:t>Incorporar la </a:t>
          </a:r>
          <a:r>
            <a:rPr lang="es-MX" b="1" dirty="0" smtClean="0"/>
            <a:t>planeación de la inversión </a:t>
          </a:r>
          <a:r>
            <a:rPr lang="es-MX" dirty="0" smtClean="0"/>
            <a:t>(enfoque plurianual)  a los ejercicios de </a:t>
          </a:r>
          <a:r>
            <a:rPr lang="es-MX" b="1" dirty="0" smtClean="0"/>
            <a:t>integración de presupuesto</a:t>
          </a:r>
          <a:r>
            <a:rPr lang="es-MX" dirty="0" smtClean="0"/>
            <a:t>, no únicamente el gasto operativo. </a:t>
          </a:r>
          <a:endParaRPr lang="es-MX" dirty="0"/>
        </a:p>
      </dgm:t>
    </dgm:pt>
    <dgm:pt modelId="{263DD1A0-F973-4DE2-ADB0-FA36943BCA4D}" type="parTrans" cxnId="{93E34D78-E6B2-4914-9180-8A52A4293DD4}">
      <dgm:prSet/>
      <dgm:spPr/>
      <dgm:t>
        <a:bodyPr/>
        <a:lstStyle/>
        <a:p>
          <a:endParaRPr lang="es-MX"/>
        </a:p>
      </dgm:t>
    </dgm:pt>
    <dgm:pt modelId="{F75E1E08-DDA3-4C3C-BD20-23FE1E37BB6E}" type="sibTrans" cxnId="{93E34D78-E6B2-4914-9180-8A52A4293DD4}">
      <dgm:prSet/>
      <dgm:spPr/>
      <dgm:t>
        <a:bodyPr/>
        <a:lstStyle/>
        <a:p>
          <a:endParaRPr lang="es-MX"/>
        </a:p>
      </dgm:t>
    </dgm:pt>
    <dgm:pt modelId="{FEB3C7D7-BF7D-4361-BD30-F0FE95A3AD6B}" type="pres">
      <dgm:prSet presAssocID="{6FC6F6F0-8F18-4309-B658-07FE66B62AD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B0E6E0F-37A4-4CA1-B328-E4BD10314B16}" type="pres">
      <dgm:prSet presAssocID="{B986241B-C5AA-47BD-AA37-DC4F008938B4}" presName="horFlow" presStyleCnt="0"/>
      <dgm:spPr/>
    </dgm:pt>
    <dgm:pt modelId="{FFDCD26E-FC1F-4F47-8CF7-2AE117066250}" type="pres">
      <dgm:prSet presAssocID="{B986241B-C5AA-47BD-AA37-DC4F008938B4}" presName="bigChev" presStyleLbl="node1" presStyleIdx="0" presStyleCnt="4"/>
      <dgm:spPr/>
      <dgm:t>
        <a:bodyPr/>
        <a:lstStyle/>
        <a:p>
          <a:endParaRPr lang="es-MX"/>
        </a:p>
      </dgm:t>
    </dgm:pt>
    <dgm:pt modelId="{5DC01C81-E628-4FFA-A85C-8DC11FEC9567}" type="pres">
      <dgm:prSet presAssocID="{A945478F-C01A-45BF-B302-36396D7D4F03}" presName="parTrans" presStyleCnt="0"/>
      <dgm:spPr/>
    </dgm:pt>
    <dgm:pt modelId="{7DD91776-894D-4A3D-A7C4-463969B6DA3E}" type="pres">
      <dgm:prSet presAssocID="{7505FB12-9478-419E-8C9F-BA877278B903}" presName="node" presStyleLbl="alignAccFollowNode1" presStyleIdx="0" presStyleCnt="4" custScaleX="4370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151544-BC34-41D0-B684-60F98D878071}" type="pres">
      <dgm:prSet presAssocID="{B986241B-C5AA-47BD-AA37-DC4F008938B4}" presName="vSp" presStyleCnt="0"/>
      <dgm:spPr/>
    </dgm:pt>
    <dgm:pt modelId="{E8697D0E-2AA4-4618-B292-C7A87F8252DA}" type="pres">
      <dgm:prSet presAssocID="{73660D0C-86B3-4D31-91AB-D068BE27057D}" presName="horFlow" presStyleCnt="0"/>
      <dgm:spPr/>
    </dgm:pt>
    <dgm:pt modelId="{499BE168-D013-4391-B865-5FD1D3C24FC5}" type="pres">
      <dgm:prSet presAssocID="{73660D0C-86B3-4D31-91AB-D068BE27057D}" presName="bigChev" presStyleLbl="node1" presStyleIdx="1" presStyleCnt="4" custScaleX="110000"/>
      <dgm:spPr/>
      <dgm:t>
        <a:bodyPr/>
        <a:lstStyle/>
        <a:p>
          <a:endParaRPr lang="es-MX"/>
        </a:p>
      </dgm:t>
    </dgm:pt>
    <dgm:pt modelId="{FB55BD06-9528-4F2D-98D3-0EC6646177D2}" type="pres">
      <dgm:prSet presAssocID="{7EF8E322-2085-4974-B9A6-487B377BE65A}" presName="parTrans" presStyleCnt="0"/>
      <dgm:spPr/>
    </dgm:pt>
    <dgm:pt modelId="{639A060C-6787-484F-A30E-3AE9FBD9D5C0}" type="pres">
      <dgm:prSet presAssocID="{47327225-E91D-479C-9F87-097CED226027}" presName="node" presStyleLbl="alignAccFollowNode1" presStyleIdx="1" presStyleCnt="4" custScaleX="431489" custLinFactNeighborX="260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E95E1A-3A80-4E62-B34B-690618CEB31E}" type="pres">
      <dgm:prSet presAssocID="{73660D0C-86B3-4D31-91AB-D068BE27057D}" presName="vSp" presStyleCnt="0"/>
      <dgm:spPr/>
    </dgm:pt>
    <dgm:pt modelId="{F9F37533-C3C8-44BD-80FF-A1DFD3E27943}" type="pres">
      <dgm:prSet presAssocID="{78B093CC-6DFB-4E78-AD96-C7BA0382547B}" presName="horFlow" presStyleCnt="0"/>
      <dgm:spPr/>
    </dgm:pt>
    <dgm:pt modelId="{AB720BAC-50ED-4D01-ACEF-0C45E40BC12F}" type="pres">
      <dgm:prSet presAssocID="{78B093CC-6DFB-4E78-AD96-C7BA0382547B}" presName="bigChev" presStyleLbl="node1" presStyleIdx="2" presStyleCnt="4" custScaleX="103826" custScaleY="94760"/>
      <dgm:spPr/>
      <dgm:t>
        <a:bodyPr/>
        <a:lstStyle/>
        <a:p>
          <a:endParaRPr lang="es-MX"/>
        </a:p>
      </dgm:t>
    </dgm:pt>
    <dgm:pt modelId="{C4235545-0602-4219-A0FB-D8A9615EED2A}" type="pres">
      <dgm:prSet presAssocID="{627B2309-B665-4C02-8BAA-7F4DFDCC574F}" presName="parTrans" presStyleCnt="0"/>
      <dgm:spPr/>
    </dgm:pt>
    <dgm:pt modelId="{D65415C8-1434-4EB2-BF3C-3B52550CA1F5}" type="pres">
      <dgm:prSet presAssocID="{311D9366-BFE1-4E46-98C5-BCE6B945B535}" presName="node" presStyleLbl="alignAccFollowNode1" presStyleIdx="2" presStyleCnt="4" custScaleX="440112" custLinFactNeighborX="126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816CD3-9E58-4FF7-8B33-0D35C0DC2296}" type="pres">
      <dgm:prSet presAssocID="{78B093CC-6DFB-4E78-AD96-C7BA0382547B}" presName="vSp" presStyleCnt="0"/>
      <dgm:spPr/>
    </dgm:pt>
    <dgm:pt modelId="{FD96E423-5E34-44ED-A13D-29157C99AEC9}" type="pres">
      <dgm:prSet presAssocID="{11C39081-B9FA-4A1E-9F37-D41332171B0F}" presName="horFlow" presStyleCnt="0"/>
      <dgm:spPr/>
    </dgm:pt>
    <dgm:pt modelId="{48AE1ECD-B63F-48DC-ABD6-084381B77473}" type="pres">
      <dgm:prSet presAssocID="{11C39081-B9FA-4A1E-9F37-D41332171B0F}" presName="bigChev" presStyleLbl="node1" presStyleIdx="3" presStyleCnt="4" custScaleX="101100" custScaleY="109029"/>
      <dgm:spPr/>
      <dgm:t>
        <a:bodyPr/>
        <a:lstStyle/>
        <a:p>
          <a:endParaRPr lang="es-MX"/>
        </a:p>
      </dgm:t>
    </dgm:pt>
    <dgm:pt modelId="{40B3CE77-288D-4D63-A4F5-3397C2949DC6}" type="pres">
      <dgm:prSet presAssocID="{263DD1A0-F973-4DE2-ADB0-FA36943BCA4D}" presName="parTrans" presStyleCnt="0"/>
      <dgm:spPr/>
    </dgm:pt>
    <dgm:pt modelId="{D7AEED8E-B94A-4C39-B22C-EF8B4C4CC925}" type="pres">
      <dgm:prSet presAssocID="{B03D49E0-FAF6-4323-8EB8-1BC43F392C59}" presName="node" presStyleLbl="alignAccFollowNode1" presStyleIdx="3" presStyleCnt="4" custScaleX="456751" custLinFactNeighborX="119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9A67FBA-ABDC-4DD1-8A81-6E6F62AE1DBA}" type="presOf" srcId="{7505FB12-9478-419E-8C9F-BA877278B903}" destId="{7DD91776-894D-4A3D-A7C4-463969B6DA3E}" srcOrd="0" destOrd="0" presId="urn:microsoft.com/office/officeart/2005/8/layout/lProcess3"/>
    <dgm:cxn modelId="{DED67715-FCFA-431A-9C4E-E1A2636AC10C}" srcId="{B986241B-C5AA-47BD-AA37-DC4F008938B4}" destId="{7505FB12-9478-419E-8C9F-BA877278B903}" srcOrd="0" destOrd="0" parTransId="{A945478F-C01A-45BF-B302-36396D7D4F03}" sibTransId="{0313FE03-2A22-4E11-9D9D-279548BB82E3}"/>
    <dgm:cxn modelId="{DFF5BCF3-0542-43F0-AE90-9232B31EA30B}" type="presOf" srcId="{47327225-E91D-479C-9F87-097CED226027}" destId="{639A060C-6787-484F-A30E-3AE9FBD9D5C0}" srcOrd="0" destOrd="0" presId="urn:microsoft.com/office/officeart/2005/8/layout/lProcess3"/>
    <dgm:cxn modelId="{C1C30AF7-DEEA-41B8-BF92-2F3FC76BDBF0}" srcId="{6FC6F6F0-8F18-4309-B658-07FE66B62AD9}" destId="{11C39081-B9FA-4A1E-9F37-D41332171B0F}" srcOrd="3" destOrd="0" parTransId="{E388652E-3141-4D67-BE2F-F8B70EE6DD26}" sibTransId="{861B7A2F-2E84-4841-82BD-440A122D46AF}"/>
    <dgm:cxn modelId="{446A1909-F5D7-439F-92B9-69C4021405EA}" srcId="{73660D0C-86B3-4D31-91AB-D068BE27057D}" destId="{47327225-E91D-479C-9F87-097CED226027}" srcOrd="0" destOrd="0" parTransId="{7EF8E322-2085-4974-B9A6-487B377BE65A}" sibTransId="{372147D4-3505-4604-B998-C7DB4D81A293}"/>
    <dgm:cxn modelId="{2F379CF2-E632-4BA2-BFB7-4172C40748D9}" srcId="{78B093CC-6DFB-4E78-AD96-C7BA0382547B}" destId="{311D9366-BFE1-4E46-98C5-BCE6B945B535}" srcOrd="0" destOrd="0" parTransId="{627B2309-B665-4C02-8BAA-7F4DFDCC574F}" sibTransId="{32C1CD5B-3DAC-4BB1-8CD1-36BB2DC4B1BF}"/>
    <dgm:cxn modelId="{AD439585-B50C-4128-8E13-40F23503F470}" type="presOf" srcId="{B03D49E0-FAF6-4323-8EB8-1BC43F392C59}" destId="{D7AEED8E-B94A-4C39-B22C-EF8B4C4CC925}" srcOrd="0" destOrd="0" presId="urn:microsoft.com/office/officeart/2005/8/layout/lProcess3"/>
    <dgm:cxn modelId="{E80033BB-8AA5-45AA-BCE5-B34C03F6F15A}" type="presOf" srcId="{73660D0C-86B3-4D31-91AB-D068BE27057D}" destId="{499BE168-D013-4391-B865-5FD1D3C24FC5}" srcOrd="0" destOrd="0" presId="urn:microsoft.com/office/officeart/2005/8/layout/lProcess3"/>
    <dgm:cxn modelId="{D90EF432-8A61-46AF-A6F0-211340258C5F}" type="presOf" srcId="{B986241B-C5AA-47BD-AA37-DC4F008938B4}" destId="{FFDCD26E-FC1F-4F47-8CF7-2AE117066250}" srcOrd="0" destOrd="0" presId="urn:microsoft.com/office/officeart/2005/8/layout/lProcess3"/>
    <dgm:cxn modelId="{9C8E2722-3A44-434B-9F81-D6217CF9A166}" type="presOf" srcId="{311D9366-BFE1-4E46-98C5-BCE6B945B535}" destId="{D65415C8-1434-4EB2-BF3C-3B52550CA1F5}" srcOrd="0" destOrd="0" presId="urn:microsoft.com/office/officeart/2005/8/layout/lProcess3"/>
    <dgm:cxn modelId="{26F7687C-4128-4EB6-A2E1-7C6441D68426}" type="presOf" srcId="{11C39081-B9FA-4A1E-9F37-D41332171B0F}" destId="{48AE1ECD-B63F-48DC-ABD6-084381B77473}" srcOrd="0" destOrd="0" presId="urn:microsoft.com/office/officeart/2005/8/layout/lProcess3"/>
    <dgm:cxn modelId="{93E34D78-E6B2-4914-9180-8A52A4293DD4}" srcId="{11C39081-B9FA-4A1E-9F37-D41332171B0F}" destId="{B03D49E0-FAF6-4323-8EB8-1BC43F392C59}" srcOrd="0" destOrd="0" parTransId="{263DD1A0-F973-4DE2-ADB0-FA36943BCA4D}" sibTransId="{F75E1E08-DDA3-4C3C-BD20-23FE1E37BB6E}"/>
    <dgm:cxn modelId="{CB09803C-952B-4029-8DC0-6C86C55F74DD}" srcId="{6FC6F6F0-8F18-4309-B658-07FE66B62AD9}" destId="{B986241B-C5AA-47BD-AA37-DC4F008938B4}" srcOrd="0" destOrd="0" parTransId="{9B26A702-2293-4111-8A2A-A68E54E105E3}" sibTransId="{3549BE1B-1E55-48A6-9C2F-AF0CD6CF1F01}"/>
    <dgm:cxn modelId="{DE1792E4-23CD-44D3-88D1-F049155DD205}" srcId="{6FC6F6F0-8F18-4309-B658-07FE66B62AD9}" destId="{78B093CC-6DFB-4E78-AD96-C7BA0382547B}" srcOrd="2" destOrd="0" parTransId="{D0F737C7-DB18-492A-B12A-515D30BF948F}" sibTransId="{2BC10ADC-B072-40CC-A500-B8052E5E33E1}"/>
    <dgm:cxn modelId="{ED77E5B3-344D-452C-825C-02E1A98F1A26}" srcId="{6FC6F6F0-8F18-4309-B658-07FE66B62AD9}" destId="{73660D0C-86B3-4D31-91AB-D068BE27057D}" srcOrd="1" destOrd="0" parTransId="{6220B3DE-62BC-4FD3-9B3D-B61F7495D956}" sibTransId="{A71D8BA6-9D10-4085-83E3-8801E40116D2}"/>
    <dgm:cxn modelId="{3FB2290A-6599-4548-BC51-8D6941C9E2DB}" type="presOf" srcId="{78B093CC-6DFB-4E78-AD96-C7BA0382547B}" destId="{AB720BAC-50ED-4D01-ACEF-0C45E40BC12F}" srcOrd="0" destOrd="0" presId="urn:microsoft.com/office/officeart/2005/8/layout/lProcess3"/>
    <dgm:cxn modelId="{36BE7EC3-95AB-4988-B350-C2C4CB7DE3CE}" type="presOf" srcId="{6FC6F6F0-8F18-4309-B658-07FE66B62AD9}" destId="{FEB3C7D7-BF7D-4361-BD30-F0FE95A3AD6B}" srcOrd="0" destOrd="0" presId="urn:microsoft.com/office/officeart/2005/8/layout/lProcess3"/>
    <dgm:cxn modelId="{2609E982-6A01-4772-BADF-B2C792D9F261}" type="presParOf" srcId="{FEB3C7D7-BF7D-4361-BD30-F0FE95A3AD6B}" destId="{0B0E6E0F-37A4-4CA1-B328-E4BD10314B16}" srcOrd="0" destOrd="0" presId="urn:microsoft.com/office/officeart/2005/8/layout/lProcess3"/>
    <dgm:cxn modelId="{E1945B16-6C5B-476B-AD29-51F0ADDAA189}" type="presParOf" srcId="{0B0E6E0F-37A4-4CA1-B328-E4BD10314B16}" destId="{FFDCD26E-FC1F-4F47-8CF7-2AE117066250}" srcOrd="0" destOrd="0" presId="urn:microsoft.com/office/officeart/2005/8/layout/lProcess3"/>
    <dgm:cxn modelId="{A452F2C5-2BDE-4B3A-B1BE-5A1F4C8C19C6}" type="presParOf" srcId="{0B0E6E0F-37A4-4CA1-B328-E4BD10314B16}" destId="{5DC01C81-E628-4FFA-A85C-8DC11FEC9567}" srcOrd="1" destOrd="0" presId="urn:microsoft.com/office/officeart/2005/8/layout/lProcess3"/>
    <dgm:cxn modelId="{0202C8B2-1BB1-4020-87CF-7BF580960CBD}" type="presParOf" srcId="{0B0E6E0F-37A4-4CA1-B328-E4BD10314B16}" destId="{7DD91776-894D-4A3D-A7C4-463969B6DA3E}" srcOrd="2" destOrd="0" presId="urn:microsoft.com/office/officeart/2005/8/layout/lProcess3"/>
    <dgm:cxn modelId="{DB9136FD-71AC-4083-824C-5BF14FD7B892}" type="presParOf" srcId="{FEB3C7D7-BF7D-4361-BD30-F0FE95A3AD6B}" destId="{4B151544-BC34-41D0-B684-60F98D878071}" srcOrd="1" destOrd="0" presId="urn:microsoft.com/office/officeart/2005/8/layout/lProcess3"/>
    <dgm:cxn modelId="{DDFBED64-7B08-4857-984B-D8A3F6B37225}" type="presParOf" srcId="{FEB3C7D7-BF7D-4361-BD30-F0FE95A3AD6B}" destId="{E8697D0E-2AA4-4618-B292-C7A87F8252DA}" srcOrd="2" destOrd="0" presId="urn:microsoft.com/office/officeart/2005/8/layout/lProcess3"/>
    <dgm:cxn modelId="{650EA457-2FE9-431C-BAAF-50B633B281BD}" type="presParOf" srcId="{E8697D0E-2AA4-4618-B292-C7A87F8252DA}" destId="{499BE168-D013-4391-B865-5FD1D3C24FC5}" srcOrd="0" destOrd="0" presId="urn:microsoft.com/office/officeart/2005/8/layout/lProcess3"/>
    <dgm:cxn modelId="{62D4D420-54DC-473E-9258-3C7A80C0C6D9}" type="presParOf" srcId="{E8697D0E-2AA4-4618-B292-C7A87F8252DA}" destId="{FB55BD06-9528-4F2D-98D3-0EC6646177D2}" srcOrd="1" destOrd="0" presId="urn:microsoft.com/office/officeart/2005/8/layout/lProcess3"/>
    <dgm:cxn modelId="{BB7B0A0A-75F5-451D-82F9-744384C76D2D}" type="presParOf" srcId="{E8697D0E-2AA4-4618-B292-C7A87F8252DA}" destId="{639A060C-6787-484F-A30E-3AE9FBD9D5C0}" srcOrd="2" destOrd="0" presId="urn:microsoft.com/office/officeart/2005/8/layout/lProcess3"/>
    <dgm:cxn modelId="{2F1C1F69-6882-4EDE-BDC3-CF1F182A354D}" type="presParOf" srcId="{FEB3C7D7-BF7D-4361-BD30-F0FE95A3AD6B}" destId="{3DE95E1A-3A80-4E62-B34B-690618CEB31E}" srcOrd="3" destOrd="0" presId="urn:microsoft.com/office/officeart/2005/8/layout/lProcess3"/>
    <dgm:cxn modelId="{C6770952-5C95-45E6-92E5-567AA4BB3749}" type="presParOf" srcId="{FEB3C7D7-BF7D-4361-BD30-F0FE95A3AD6B}" destId="{F9F37533-C3C8-44BD-80FF-A1DFD3E27943}" srcOrd="4" destOrd="0" presId="urn:microsoft.com/office/officeart/2005/8/layout/lProcess3"/>
    <dgm:cxn modelId="{7BB8A095-BE5C-4F8B-A5A8-82E0132F7920}" type="presParOf" srcId="{F9F37533-C3C8-44BD-80FF-A1DFD3E27943}" destId="{AB720BAC-50ED-4D01-ACEF-0C45E40BC12F}" srcOrd="0" destOrd="0" presId="urn:microsoft.com/office/officeart/2005/8/layout/lProcess3"/>
    <dgm:cxn modelId="{1FE1FF47-3CAB-442E-BBF6-F82BA3B17411}" type="presParOf" srcId="{F9F37533-C3C8-44BD-80FF-A1DFD3E27943}" destId="{C4235545-0602-4219-A0FB-D8A9615EED2A}" srcOrd="1" destOrd="0" presId="urn:microsoft.com/office/officeart/2005/8/layout/lProcess3"/>
    <dgm:cxn modelId="{AF0AC878-D47B-43F7-AE1B-B3A768377074}" type="presParOf" srcId="{F9F37533-C3C8-44BD-80FF-A1DFD3E27943}" destId="{D65415C8-1434-4EB2-BF3C-3B52550CA1F5}" srcOrd="2" destOrd="0" presId="urn:microsoft.com/office/officeart/2005/8/layout/lProcess3"/>
    <dgm:cxn modelId="{4B54A345-8935-4A29-8C67-EAEA2CE0B06F}" type="presParOf" srcId="{FEB3C7D7-BF7D-4361-BD30-F0FE95A3AD6B}" destId="{CC816CD3-9E58-4FF7-8B33-0D35C0DC2296}" srcOrd="5" destOrd="0" presId="urn:microsoft.com/office/officeart/2005/8/layout/lProcess3"/>
    <dgm:cxn modelId="{B41866EC-EDC3-4E7C-B19A-8064B82B9E33}" type="presParOf" srcId="{FEB3C7D7-BF7D-4361-BD30-F0FE95A3AD6B}" destId="{FD96E423-5E34-44ED-A13D-29157C99AEC9}" srcOrd="6" destOrd="0" presId="urn:microsoft.com/office/officeart/2005/8/layout/lProcess3"/>
    <dgm:cxn modelId="{F06EE6CA-B1EA-4AE2-82F2-0E53C05B81CA}" type="presParOf" srcId="{FD96E423-5E34-44ED-A13D-29157C99AEC9}" destId="{48AE1ECD-B63F-48DC-ABD6-084381B77473}" srcOrd="0" destOrd="0" presId="urn:microsoft.com/office/officeart/2005/8/layout/lProcess3"/>
    <dgm:cxn modelId="{0C462832-513A-4595-969B-008BB0F22459}" type="presParOf" srcId="{FD96E423-5E34-44ED-A13D-29157C99AEC9}" destId="{40B3CE77-288D-4D63-A4F5-3397C2949DC6}" srcOrd="1" destOrd="0" presId="urn:microsoft.com/office/officeart/2005/8/layout/lProcess3"/>
    <dgm:cxn modelId="{0FEF8BBC-BD87-42B3-B9B3-43D54F2FC296}" type="presParOf" srcId="{FD96E423-5E34-44ED-A13D-29157C99AEC9}" destId="{D7AEED8E-B94A-4C39-B22C-EF8B4C4CC92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6DE316-671A-4244-8A03-03904D046B15}">
      <dsp:nvSpPr>
        <dsp:cNvPr id="0" name=""/>
        <dsp:cNvSpPr/>
      </dsp:nvSpPr>
      <dsp:spPr>
        <a:xfrm>
          <a:off x="2567" y="1718692"/>
          <a:ext cx="2284883" cy="9139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2011</a:t>
          </a:r>
          <a:endParaRPr lang="es-MX" sz="4200" kern="1200" dirty="0"/>
        </a:p>
      </dsp:txBody>
      <dsp:txXfrm>
        <a:off x="2567" y="1718692"/>
        <a:ext cx="2284883" cy="913953"/>
      </dsp:txXfrm>
    </dsp:sp>
    <dsp:sp modelId="{EACDF458-57E4-4F80-9FD3-4C5AAF6A0F96}">
      <dsp:nvSpPr>
        <dsp:cNvPr id="0" name=""/>
        <dsp:cNvSpPr/>
      </dsp:nvSpPr>
      <dsp:spPr>
        <a:xfrm>
          <a:off x="2058962" y="1718692"/>
          <a:ext cx="2284883" cy="913953"/>
        </a:xfrm>
        <a:prstGeom prst="chevron">
          <a:avLst/>
        </a:prstGeom>
        <a:solidFill>
          <a:schemeClr val="accent5">
            <a:hueOff val="623814"/>
            <a:satOff val="-12622"/>
            <a:lumOff val="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2012</a:t>
          </a:r>
          <a:endParaRPr lang="es-MX" sz="4200" kern="1200" dirty="0"/>
        </a:p>
      </dsp:txBody>
      <dsp:txXfrm>
        <a:off x="2058962" y="1718692"/>
        <a:ext cx="2284883" cy="913953"/>
      </dsp:txXfrm>
    </dsp:sp>
    <dsp:sp modelId="{0F87FCB1-3B5B-4356-821A-456A1746325B}">
      <dsp:nvSpPr>
        <dsp:cNvPr id="0" name=""/>
        <dsp:cNvSpPr/>
      </dsp:nvSpPr>
      <dsp:spPr>
        <a:xfrm>
          <a:off x="4115358" y="1718692"/>
          <a:ext cx="2284883" cy="913953"/>
        </a:xfrm>
        <a:prstGeom prst="chevron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2013</a:t>
          </a:r>
          <a:endParaRPr lang="es-MX" sz="4200" kern="1200" dirty="0"/>
        </a:p>
      </dsp:txBody>
      <dsp:txXfrm>
        <a:off x="4115358" y="1718692"/>
        <a:ext cx="2284883" cy="913953"/>
      </dsp:txXfrm>
    </dsp:sp>
    <dsp:sp modelId="{9900D670-C07A-40CA-BF16-33D3B2FCAF85}">
      <dsp:nvSpPr>
        <dsp:cNvPr id="0" name=""/>
        <dsp:cNvSpPr/>
      </dsp:nvSpPr>
      <dsp:spPr>
        <a:xfrm>
          <a:off x="6171753" y="1718692"/>
          <a:ext cx="2284883" cy="913953"/>
        </a:xfrm>
        <a:prstGeom prst="chevron">
          <a:avLst/>
        </a:prstGeom>
        <a:solidFill>
          <a:schemeClr val="accent5">
            <a:hueOff val="1871443"/>
            <a:satOff val="-37867"/>
            <a:lumOff val="11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2014</a:t>
          </a:r>
          <a:endParaRPr lang="es-MX" sz="4200" kern="1200" dirty="0"/>
        </a:p>
      </dsp:txBody>
      <dsp:txXfrm>
        <a:off x="6171753" y="1718692"/>
        <a:ext cx="2284883" cy="913953"/>
      </dsp:txXfrm>
    </dsp:sp>
    <dsp:sp modelId="{52C6A4F8-F7DB-4CCE-B78E-F70F694845BB}">
      <dsp:nvSpPr>
        <dsp:cNvPr id="0" name=""/>
        <dsp:cNvSpPr/>
      </dsp:nvSpPr>
      <dsp:spPr>
        <a:xfrm>
          <a:off x="8228148" y="1718692"/>
          <a:ext cx="2284883" cy="913953"/>
        </a:xfrm>
        <a:prstGeom prst="chevron">
          <a:avLst/>
        </a:prstGeom>
        <a:solidFill>
          <a:schemeClr val="accent5">
            <a:hueOff val="2495257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2016</a:t>
          </a:r>
          <a:endParaRPr lang="es-MX" sz="4200" kern="1200" dirty="0"/>
        </a:p>
      </dsp:txBody>
      <dsp:txXfrm>
        <a:off x="8228148" y="1718692"/>
        <a:ext cx="2284883" cy="9139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6DE316-671A-4244-8A03-03904D046B15}">
      <dsp:nvSpPr>
        <dsp:cNvPr id="0" name=""/>
        <dsp:cNvSpPr/>
      </dsp:nvSpPr>
      <dsp:spPr>
        <a:xfrm>
          <a:off x="2567" y="1718692"/>
          <a:ext cx="2284883" cy="913953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2011</a:t>
          </a:r>
          <a:endParaRPr lang="es-MX" sz="4200" kern="1200" dirty="0"/>
        </a:p>
      </dsp:txBody>
      <dsp:txXfrm>
        <a:off x="2567" y="1718692"/>
        <a:ext cx="2284883" cy="913953"/>
      </dsp:txXfrm>
    </dsp:sp>
    <dsp:sp modelId="{6EA5F657-4F6C-4269-B3B8-D77E62E195BD}">
      <dsp:nvSpPr>
        <dsp:cNvPr id="0" name=""/>
        <dsp:cNvSpPr/>
      </dsp:nvSpPr>
      <dsp:spPr>
        <a:xfrm>
          <a:off x="2058962" y="1718692"/>
          <a:ext cx="2284883" cy="913953"/>
        </a:xfrm>
        <a:prstGeom prst="chevron">
          <a:avLst/>
        </a:prstGeom>
        <a:solidFill>
          <a:schemeClr val="accent1">
            <a:shade val="80000"/>
            <a:hueOff val="-112539"/>
            <a:satOff val="-11848"/>
            <a:lumOff val="87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smtClean="0"/>
            <a:t>2012</a:t>
          </a:r>
          <a:endParaRPr lang="es-MX" sz="4200" kern="1200" dirty="0"/>
        </a:p>
      </dsp:txBody>
      <dsp:txXfrm>
        <a:off x="2058962" y="1718692"/>
        <a:ext cx="2284883" cy="913953"/>
      </dsp:txXfrm>
    </dsp:sp>
    <dsp:sp modelId="{0F87FCB1-3B5B-4356-821A-456A1746325B}">
      <dsp:nvSpPr>
        <dsp:cNvPr id="0" name=""/>
        <dsp:cNvSpPr/>
      </dsp:nvSpPr>
      <dsp:spPr>
        <a:xfrm>
          <a:off x="4115358" y="1718692"/>
          <a:ext cx="2284883" cy="913953"/>
        </a:xfrm>
        <a:prstGeom prst="chevron">
          <a:avLst/>
        </a:prstGeom>
        <a:solidFill>
          <a:schemeClr val="accent1">
            <a:shade val="80000"/>
            <a:hueOff val="-225077"/>
            <a:satOff val="-23696"/>
            <a:lumOff val="1755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2013</a:t>
          </a:r>
          <a:endParaRPr lang="es-MX" sz="4200" kern="1200" dirty="0"/>
        </a:p>
      </dsp:txBody>
      <dsp:txXfrm>
        <a:off x="4115358" y="1718692"/>
        <a:ext cx="2284883" cy="913953"/>
      </dsp:txXfrm>
    </dsp:sp>
    <dsp:sp modelId="{9900D670-C07A-40CA-BF16-33D3B2FCAF85}">
      <dsp:nvSpPr>
        <dsp:cNvPr id="0" name=""/>
        <dsp:cNvSpPr/>
      </dsp:nvSpPr>
      <dsp:spPr>
        <a:xfrm>
          <a:off x="6171753" y="1718692"/>
          <a:ext cx="2284883" cy="913953"/>
        </a:xfrm>
        <a:prstGeom prst="chevron">
          <a:avLst/>
        </a:prstGeom>
        <a:solidFill>
          <a:schemeClr val="accent1">
            <a:shade val="80000"/>
            <a:hueOff val="-337616"/>
            <a:satOff val="-35543"/>
            <a:lumOff val="263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2015</a:t>
          </a:r>
          <a:endParaRPr lang="es-MX" sz="4200" kern="1200" dirty="0"/>
        </a:p>
      </dsp:txBody>
      <dsp:txXfrm>
        <a:off x="6171753" y="1718692"/>
        <a:ext cx="2284883" cy="913953"/>
      </dsp:txXfrm>
    </dsp:sp>
    <dsp:sp modelId="{52C6A4F8-F7DB-4CCE-B78E-F70F694845BB}">
      <dsp:nvSpPr>
        <dsp:cNvPr id="0" name=""/>
        <dsp:cNvSpPr/>
      </dsp:nvSpPr>
      <dsp:spPr>
        <a:xfrm>
          <a:off x="8228148" y="1718692"/>
          <a:ext cx="2284883" cy="913953"/>
        </a:xfrm>
        <a:prstGeom prst="chevron">
          <a:avLst/>
        </a:prstGeom>
        <a:solidFill>
          <a:schemeClr val="accent1">
            <a:shade val="80000"/>
            <a:hueOff val="-450155"/>
            <a:satOff val="-47391"/>
            <a:lumOff val="3510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2016</a:t>
          </a:r>
          <a:endParaRPr lang="es-MX" sz="4200" kern="1200" dirty="0"/>
        </a:p>
      </dsp:txBody>
      <dsp:txXfrm>
        <a:off x="8228148" y="1718692"/>
        <a:ext cx="2284883" cy="9139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53DDF6-2D0C-4AEE-B815-8771DB0E3A4C}">
      <dsp:nvSpPr>
        <dsp:cNvPr id="0" name=""/>
        <dsp:cNvSpPr/>
      </dsp:nvSpPr>
      <dsp:spPr>
        <a:xfrm>
          <a:off x="1603788" y="-43634"/>
          <a:ext cx="4328353" cy="4328353"/>
        </a:xfrm>
        <a:prstGeom prst="circularArrow">
          <a:avLst>
            <a:gd name="adj1" fmla="val 5274"/>
            <a:gd name="adj2" fmla="val 312630"/>
            <a:gd name="adj3" fmla="val 14059560"/>
            <a:gd name="adj4" fmla="val 17226362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F6C51-66F1-4E7D-B672-8A662A8CDE76}">
      <dsp:nvSpPr>
        <dsp:cNvPr id="0" name=""/>
        <dsp:cNvSpPr/>
      </dsp:nvSpPr>
      <dsp:spPr>
        <a:xfrm>
          <a:off x="2867369" y="-133026"/>
          <a:ext cx="1801190" cy="1089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Sistema estatal de Planeación</a:t>
          </a:r>
          <a:endParaRPr lang="es-MX" sz="1600" b="0" kern="1200" dirty="0"/>
        </a:p>
      </dsp:txBody>
      <dsp:txXfrm>
        <a:off x="2867369" y="-133026"/>
        <a:ext cx="1801190" cy="1089720"/>
      </dsp:txXfrm>
    </dsp:sp>
    <dsp:sp modelId="{378C1D0F-1067-463A-86CF-978295D05F8C}">
      <dsp:nvSpPr>
        <dsp:cNvPr id="0" name=""/>
        <dsp:cNvSpPr/>
      </dsp:nvSpPr>
      <dsp:spPr>
        <a:xfrm>
          <a:off x="4797940" y="823771"/>
          <a:ext cx="1801190" cy="1089720"/>
        </a:xfrm>
        <a:prstGeom prst="roundRect">
          <a:avLst/>
        </a:prstGeom>
        <a:solidFill>
          <a:schemeClr val="accent5"/>
        </a:solidFill>
        <a:ln w="19050" cap="rnd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Sistema de presupuesto</a:t>
          </a:r>
          <a:endParaRPr lang="es-MX" sz="1600" b="0" kern="1200" dirty="0"/>
        </a:p>
      </dsp:txBody>
      <dsp:txXfrm>
        <a:off x="4797940" y="823771"/>
        <a:ext cx="1801190" cy="1089720"/>
      </dsp:txXfrm>
    </dsp:sp>
    <dsp:sp modelId="{CDBEA74C-6AB0-47C7-8371-C190DD5FE7A1}">
      <dsp:nvSpPr>
        <dsp:cNvPr id="0" name=""/>
        <dsp:cNvSpPr/>
      </dsp:nvSpPr>
      <dsp:spPr>
        <a:xfrm>
          <a:off x="4813689" y="2374714"/>
          <a:ext cx="1801190" cy="108972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Sistema de Contabilidad </a:t>
          </a:r>
          <a:endParaRPr lang="es-MX" sz="1600" b="0" kern="1200" dirty="0"/>
        </a:p>
      </dsp:txBody>
      <dsp:txXfrm>
        <a:off x="4813689" y="2374714"/>
        <a:ext cx="1801190" cy="1089720"/>
      </dsp:txXfrm>
    </dsp:sp>
    <dsp:sp modelId="{C9B8EC1D-A0EA-46B3-8A2E-A549F1A0A44D}">
      <dsp:nvSpPr>
        <dsp:cNvPr id="0" name=""/>
        <dsp:cNvSpPr/>
      </dsp:nvSpPr>
      <dsp:spPr>
        <a:xfrm>
          <a:off x="2820071" y="3284225"/>
          <a:ext cx="1801190" cy="1089720"/>
        </a:xfrm>
        <a:prstGeom prst="roundRect">
          <a:avLst/>
        </a:prstGeom>
        <a:solidFill>
          <a:schemeClr val="accent5">
            <a:hueOff val="1497154"/>
            <a:satOff val="-30293"/>
            <a:lumOff val="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Sistema de Contrataciones adquisiciones y arrendamiento</a:t>
          </a:r>
          <a:endParaRPr lang="es-MX" sz="1600" b="0" kern="1200" dirty="0"/>
        </a:p>
      </dsp:txBody>
      <dsp:txXfrm>
        <a:off x="2820071" y="3284225"/>
        <a:ext cx="1801190" cy="1089720"/>
      </dsp:txXfrm>
    </dsp:sp>
    <dsp:sp modelId="{01E4B3B6-7C0B-42FC-9F28-49BD5DF82CA5}">
      <dsp:nvSpPr>
        <dsp:cNvPr id="0" name=""/>
        <dsp:cNvSpPr/>
      </dsp:nvSpPr>
      <dsp:spPr>
        <a:xfrm>
          <a:off x="810685" y="2422016"/>
          <a:ext cx="1801190" cy="1089720"/>
        </a:xfrm>
        <a:prstGeom prst="roundRect">
          <a:avLst/>
        </a:prstGeom>
        <a:solidFill>
          <a:schemeClr val="accent2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>
              <a:solidFill>
                <a:schemeClr val="tx1"/>
              </a:solidFill>
            </a:rPr>
            <a:t>Sistema de administración de bienes</a:t>
          </a:r>
          <a:endParaRPr lang="es-MX" sz="1600" b="0" kern="1200" dirty="0">
            <a:solidFill>
              <a:schemeClr val="tx1"/>
            </a:solidFill>
          </a:endParaRPr>
        </a:p>
      </dsp:txBody>
      <dsp:txXfrm>
        <a:off x="810685" y="2422016"/>
        <a:ext cx="1801190" cy="1089720"/>
      </dsp:txXfrm>
    </dsp:sp>
    <dsp:sp modelId="{28C41B18-DBAB-4337-9A87-FFF9AA421ACF}">
      <dsp:nvSpPr>
        <dsp:cNvPr id="0" name=""/>
        <dsp:cNvSpPr/>
      </dsp:nvSpPr>
      <dsp:spPr>
        <a:xfrm>
          <a:off x="921020" y="823760"/>
          <a:ext cx="1801190" cy="1089720"/>
        </a:xfrm>
        <a:prstGeom prst="roundRect">
          <a:avLst/>
        </a:prstGeom>
        <a:solidFill>
          <a:schemeClr val="accent5"/>
        </a:solidFill>
        <a:ln w="19050" cap="rnd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Sistema de monitoreo y evaluación</a:t>
          </a:r>
          <a:endParaRPr lang="es-MX" sz="1600" b="0" kern="1200" dirty="0"/>
        </a:p>
      </dsp:txBody>
      <dsp:txXfrm>
        <a:off x="921020" y="823760"/>
        <a:ext cx="1801190" cy="10897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73F378-80A4-4925-8195-84A34016C0E0}">
      <dsp:nvSpPr>
        <dsp:cNvPr id="0" name=""/>
        <dsp:cNvSpPr/>
      </dsp:nvSpPr>
      <dsp:spPr>
        <a:xfrm>
          <a:off x="794582" y="0"/>
          <a:ext cx="9005262" cy="4414335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43DFD-B047-4B50-87CA-FA4A3FE7765D}">
      <dsp:nvSpPr>
        <dsp:cNvPr id="0" name=""/>
        <dsp:cNvSpPr/>
      </dsp:nvSpPr>
      <dsp:spPr>
        <a:xfrm>
          <a:off x="2909" y="1324300"/>
          <a:ext cx="1694177" cy="1765734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smtClean="0"/>
            <a:t>Marco </a:t>
          </a:r>
          <a:r>
            <a:rPr lang="es-MX" sz="1700" kern="1200" dirty="0" smtClean="0"/>
            <a:t>de desempeño estratégico</a:t>
          </a:r>
          <a:endParaRPr lang="es-MX" sz="1700" kern="1200" dirty="0"/>
        </a:p>
      </dsp:txBody>
      <dsp:txXfrm>
        <a:off x="2909" y="1324300"/>
        <a:ext cx="1694177" cy="1765734"/>
      </dsp:txXfrm>
    </dsp:sp>
    <dsp:sp modelId="{C778D0E6-7D18-414F-AF4E-CFB616C048FA}">
      <dsp:nvSpPr>
        <dsp:cNvPr id="0" name=""/>
        <dsp:cNvSpPr/>
      </dsp:nvSpPr>
      <dsp:spPr>
        <a:xfrm>
          <a:off x="1781795" y="1324300"/>
          <a:ext cx="1694177" cy="1765734"/>
        </a:xfrm>
        <a:prstGeom prst="roundRect">
          <a:avLst/>
        </a:prstGeom>
        <a:solidFill>
          <a:schemeClr val="accent3">
            <a:shade val="50000"/>
            <a:hueOff val="-149593"/>
            <a:satOff val="-3343"/>
            <a:lumOff val="152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Sectorización</a:t>
          </a:r>
          <a:endParaRPr lang="es-MX" sz="1700" kern="1200" dirty="0"/>
        </a:p>
      </dsp:txBody>
      <dsp:txXfrm>
        <a:off x="1781795" y="1324300"/>
        <a:ext cx="1694177" cy="1765734"/>
      </dsp:txXfrm>
    </dsp:sp>
    <dsp:sp modelId="{94F50E84-9A82-4094-A15E-0F41BAABD11A}">
      <dsp:nvSpPr>
        <dsp:cNvPr id="0" name=""/>
        <dsp:cNvSpPr/>
      </dsp:nvSpPr>
      <dsp:spPr>
        <a:xfrm>
          <a:off x="3560681" y="1324300"/>
          <a:ext cx="1694177" cy="1765734"/>
        </a:xfrm>
        <a:prstGeom prst="roundRect">
          <a:avLst/>
        </a:prstGeom>
        <a:solidFill>
          <a:schemeClr val="accent3">
            <a:shade val="50000"/>
            <a:hueOff val="-299185"/>
            <a:satOff val="-6685"/>
            <a:lumOff val="305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Identificación de bienes y servicios necesarios (PT, PI)</a:t>
          </a:r>
          <a:endParaRPr lang="es-MX" sz="1700" kern="1200" dirty="0"/>
        </a:p>
      </dsp:txBody>
      <dsp:txXfrm>
        <a:off x="3560681" y="1324300"/>
        <a:ext cx="1694177" cy="1765734"/>
      </dsp:txXfrm>
    </dsp:sp>
    <dsp:sp modelId="{7FAE2929-3F8C-46CF-B125-26EC0663ABEE}">
      <dsp:nvSpPr>
        <dsp:cNvPr id="0" name=""/>
        <dsp:cNvSpPr/>
      </dsp:nvSpPr>
      <dsp:spPr>
        <a:xfrm>
          <a:off x="5339567" y="1324300"/>
          <a:ext cx="1694177" cy="1765734"/>
        </a:xfrm>
        <a:prstGeom prst="roundRect">
          <a:avLst/>
        </a:prstGeom>
        <a:solidFill>
          <a:schemeClr val="accent2"/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Identificación de </a:t>
          </a:r>
          <a:r>
            <a:rPr lang="es-MX" sz="1700" b="1" kern="1200" dirty="0" smtClean="0"/>
            <a:t>programas potenciales </a:t>
          </a:r>
          <a:endParaRPr lang="es-MX" sz="1700" b="1" kern="1200" dirty="0"/>
        </a:p>
      </dsp:txBody>
      <dsp:txXfrm>
        <a:off x="5339567" y="1324300"/>
        <a:ext cx="1694177" cy="1765734"/>
      </dsp:txXfrm>
    </dsp:sp>
    <dsp:sp modelId="{7DB20D9F-2CF6-472C-95FB-2A7A22096600}">
      <dsp:nvSpPr>
        <dsp:cNvPr id="0" name=""/>
        <dsp:cNvSpPr/>
      </dsp:nvSpPr>
      <dsp:spPr>
        <a:xfrm>
          <a:off x="7118453" y="1324300"/>
          <a:ext cx="1694177" cy="1765734"/>
        </a:xfrm>
        <a:prstGeom prst="roundRect">
          <a:avLst/>
        </a:prstGeom>
        <a:solidFill>
          <a:schemeClr val="accent3">
            <a:shade val="50000"/>
            <a:hueOff val="-299185"/>
            <a:satOff val="-6685"/>
            <a:lumOff val="305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Consenso con </a:t>
          </a:r>
          <a:r>
            <a:rPr lang="es-MX" sz="1700" kern="1200" dirty="0" err="1" smtClean="0"/>
            <a:t>URs</a:t>
          </a:r>
          <a:r>
            <a:rPr lang="es-MX" sz="1700" kern="1200" dirty="0" smtClean="0"/>
            <a:t> participantes</a:t>
          </a:r>
          <a:endParaRPr lang="es-MX" sz="1700" kern="1200" dirty="0"/>
        </a:p>
      </dsp:txBody>
      <dsp:txXfrm>
        <a:off x="7118453" y="1324300"/>
        <a:ext cx="1694177" cy="1765734"/>
      </dsp:txXfrm>
    </dsp:sp>
    <dsp:sp modelId="{3A8838E7-3817-450A-9094-C541A26F5BCE}">
      <dsp:nvSpPr>
        <dsp:cNvPr id="0" name=""/>
        <dsp:cNvSpPr/>
      </dsp:nvSpPr>
      <dsp:spPr>
        <a:xfrm>
          <a:off x="8897339" y="1324300"/>
          <a:ext cx="1694177" cy="1765734"/>
        </a:xfrm>
        <a:prstGeom prst="roundRect">
          <a:avLst/>
        </a:prstGeom>
        <a:solidFill>
          <a:schemeClr val="accent3">
            <a:shade val="50000"/>
            <a:hueOff val="-149593"/>
            <a:satOff val="-3343"/>
            <a:lumOff val="152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Actividades y presupuesto necesarios por UR</a:t>
          </a:r>
          <a:endParaRPr lang="es-MX" sz="1700" kern="1200" dirty="0"/>
        </a:p>
      </dsp:txBody>
      <dsp:txXfrm>
        <a:off x="8897339" y="1324300"/>
        <a:ext cx="1694177" cy="17657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DCD26E-FC1F-4F47-8CF7-2AE117066250}">
      <dsp:nvSpPr>
        <dsp:cNvPr id="0" name=""/>
        <dsp:cNvSpPr/>
      </dsp:nvSpPr>
      <dsp:spPr>
        <a:xfrm>
          <a:off x="4527" y="456698"/>
          <a:ext cx="2404306" cy="9617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Consistencia de programas</a:t>
          </a:r>
          <a:endParaRPr lang="es-MX" sz="1600" kern="1200" dirty="0"/>
        </a:p>
      </dsp:txBody>
      <dsp:txXfrm>
        <a:off x="4527" y="456698"/>
        <a:ext cx="2404306" cy="961722"/>
      </dsp:txXfrm>
    </dsp:sp>
    <dsp:sp modelId="{7DD91776-894D-4A3D-A7C4-463969B6DA3E}">
      <dsp:nvSpPr>
        <dsp:cNvPr id="0" name=""/>
        <dsp:cNvSpPr/>
      </dsp:nvSpPr>
      <dsp:spPr>
        <a:xfrm>
          <a:off x="2096273" y="538444"/>
          <a:ext cx="8721398" cy="7982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Continuar mejorando  el diseño y consistencia metodológica de los</a:t>
          </a:r>
          <a:r>
            <a:rPr lang="es-MX" sz="1900" b="1" kern="1200" dirty="0" smtClean="0"/>
            <a:t> nuevos programas, de los </a:t>
          </a:r>
          <a:r>
            <a:rPr lang="es-MX" sz="1900" b="1" kern="1200" dirty="0" err="1" smtClean="0"/>
            <a:t>PF´s</a:t>
          </a:r>
          <a:r>
            <a:rPr lang="es-MX" sz="1900" b="1" kern="1200" dirty="0" smtClean="0"/>
            <a:t> y </a:t>
          </a:r>
          <a:r>
            <a:rPr lang="es-MX" sz="1900" b="1" kern="1200" dirty="0" err="1" smtClean="0"/>
            <a:t>PI´s</a:t>
          </a:r>
          <a:r>
            <a:rPr lang="es-MX" sz="1900" b="1" kern="1200" dirty="0" smtClean="0"/>
            <a:t>.</a:t>
          </a:r>
          <a:endParaRPr lang="es-MX" sz="1900" kern="1200" dirty="0"/>
        </a:p>
      </dsp:txBody>
      <dsp:txXfrm>
        <a:off x="2096273" y="538444"/>
        <a:ext cx="8721398" cy="798229"/>
      </dsp:txXfrm>
    </dsp:sp>
    <dsp:sp modelId="{499BE168-D013-4391-B865-5FD1D3C24FC5}">
      <dsp:nvSpPr>
        <dsp:cNvPr id="0" name=""/>
        <dsp:cNvSpPr/>
      </dsp:nvSpPr>
      <dsp:spPr>
        <a:xfrm>
          <a:off x="4527" y="1553061"/>
          <a:ext cx="2644737" cy="9617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Completar vacíos de información</a:t>
          </a:r>
        </a:p>
      </dsp:txBody>
      <dsp:txXfrm>
        <a:off x="4527" y="1553061"/>
        <a:ext cx="2644737" cy="961722"/>
      </dsp:txXfrm>
    </dsp:sp>
    <dsp:sp modelId="{639A060C-6787-484F-A30E-3AE9FBD9D5C0}">
      <dsp:nvSpPr>
        <dsp:cNvPr id="0" name=""/>
        <dsp:cNvSpPr/>
      </dsp:nvSpPr>
      <dsp:spPr>
        <a:xfrm>
          <a:off x="2418254" y="1634808"/>
          <a:ext cx="8610683" cy="7982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Generación de Registros administrativos de</a:t>
          </a:r>
          <a:r>
            <a:rPr lang="es-MX" sz="1900" b="1" kern="1200" dirty="0" smtClean="0"/>
            <a:t>  gestión y resultados</a:t>
          </a:r>
          <a:r>
            <a:rPr lang="es-MX" sz="1900" kern="1200" dirty="0" smtClean="0"/>
            <a:t> para alimentar nuevos  indicadores</a:t>
          </a:r>
          <a:endParaRPr lang="es-MX" sz="1900" kern="1200" dirty="0"/>
        </a:p>
      </dsp:txBody>
      <dsp:txXfrm>
        <a:off x="2418254" y="1634808"/>
        <a:ext cx="8610683" cy="798229"/>
      </dsp:txXfrm>
    </dsp:sp>
    <dsp:sp modelId="{AB720BAC-50ED-4D01-ACEF-0C45E40BC12F}">
      <dsp:nvSpPr>
        <dsp:cNvPr id="0" name=""/>
        <dsp:cNvSpPr/>
      </dsp:nvSpPr>
      <dsp:spPr>
        <a:xfrm>
          <a:off x="4527" y="2649425"/>
          <a:ext cx="2496295" cy="911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Uso de la información del  desempeño</a:t>
          </a:r>
          <a:endParaRPr lang="es-MX" sz="1600" kern="1200" dirty="0"/>
        </a:p>
      </dsp:txBody>
      <dsp:txXfrm>
        <a:off x="4527" y="2649425"/>
        <a:ext cx="2496295" cy="911328"/>
      </dsp:txXfrm>
    </dsp:sp>
    <dsp:sp modelId="{D65415C8-1434-4EB2-BF3C-3B52550CA1F5}">
      <dsp:nvSpPr>
        <dsp:cNvPr id="0" name=""/>
        <dsp:cNvSpPr/>
      </dsp:nvSpPr>
      <dsp:spPr>
        <a:xfrm>
          <a:off x="2227713" y="2705975"/>
          <a:ext cx="8782762" cy="7982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Definir un mecanismo para asegurar el uso de la información del </a:t>
          </a:r>
          <a:r>
            <a:rPr lang="es-MX" sz="1900" b="1" kern="1200" dirty="0" smtClean="0"/>
            <a:t>desempeño en la asignación de recursos.</a:t>
          </a:r>
          <a:endParaRPr lang="es-MX" sz="1900" b="0" kern="1200" dirty="0"/>
        </a:p>
      </dsp:txBody>
      <dsp:txXfrm>
        <a:off x="2227713" y="2705975"/>
        <a:ext cx="8782762" cy="798229"/>
      </dsp:txXfrm>
    </dsp:sp>
    <dsp:sp modelId="{48AE1ECD-B63F-48DC-ABD6-084381B77473}">
      <dsp:nvSpPr>
        <dsp:cNvPr id="0" name=""/>
        <dsp:cNvSpPr/>
      </dsp:nvSpPr>
      <dsp:spPr>
        <a:xfrm>
          <a:off x="4527" y="3695395"/>
          <a:ext cx="2430753" cy="10485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Planeación de la inversión</a:t>
          </a:r>
          <a:endParaRPr lang="es-MX" sz="1600" kern="1200" dirty="0"/>
        </a:p>
      </dsp:txBody>
      <dsp:txXfrm>
        <a:off x="4527" y="3695395"/>
        <a:ext cx="2430753" cy="1048556"/>
      </dsp:txXfrm>
    </dsp:sp>
    <dsp:sp modelId="{D7AEED8E-B94A-4C39-B22C-EF8B4C4CC925}">
      <dsp:nvSpPr>
        <dsp:cNvPr id="0" name=""/>
        <dsp:cNvSpPr/>
      </dsp:nvSpPr>
      <dsp:spPr>
        <a:xfrm>
          <a:off x="2127248" y="3820558"/>
          <a:ext cx="9114805" cy="79822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Incorporar la </a:t>
          </a:r>
          <a:r>
            <a:rPr lang="es-MX" sz="1900" b="1" kern="1200" dirty="0" smtClean="0"/>
            <a:t>planeación de la inversión </a:t>
          </a:r>
          <a:r>
            <a:rPr lang="es-MX" sz="1900" kern="1200" dirty="0" smtClean="0"/>
            <a:t>(enfoque plurianual)  a los ejercicios de </a:t>
          </a:r>
          <a:r>
            <a:rPr lang="es-MX" sz="1900" b="1" kern="1200" dirty="0" smtClean="0"/>
            <a:t>integración de presupuesto</a:t>
          </a:r>
          <a:r>
            <a:rPr lang="es-MX" sz="1900" kern="1200" dirty="0" smtClean="0"/>
            <a:t>, no únicamente el gasto operativo. </a:t>
          </a:r>
          <a:endParaRPr lang="es-MX" sz="1900" kern="1200" dirty="0"/>
        </a:p>
      </dsp:txBody>
      <dsp:txXfrm>
        <a:off x="2127248" y="3820558"/>
        <a:ext cx="9114805" cy="798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BC7D5-AC41-46EB-9ECF-FA2F4ED18B9C}" type="datetimeFigureOut">
              <a:rPr lang="es-MX" smtClean="0"/>
              <a:pPr/>
              <a:t>24/04/2017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C821-166A-4118-84C9-04E054ACA35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2997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72626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Estas son las sesiones de trabajo.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 smtClean="0"/>
              <a:t>Imaginen</a:t>
            </a:r>
            <a:r>
              <a:rPr lang="es-MX" baseline="0" dirty="0" smtClean="0"/>
              <a:t> poner de acuerdo a 20 dependencias sobre indicadores que midan su desempeño, sobres los productos que generan y sus duplicidades; esta discusión enriqueció mucho el diseño los programas.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Nosotros como facilitadores de mesas, conocíamos la metodología, pero no el sector a detalle, entonces, conocer la problemática y desarrollo te da mucha sobre sensibilidad sobre los temas.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77213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dirty="0" smtClean="0"/>
              <a:t>Oaxaca es un estado pobre, disperso (570 municipios) y por lo tanto tiene necesidades muy particulares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Los </a:t>
            </a:r>
            <a:r>
              <a:rPr lang="es-MX" sz="1200" b="1" dirty="0" smtClean="0"/>
              <a:t>recursos son limitados 5% de los recursos son</a:t>
            </a:r>
            <a:r>
              <a:rPr lang="es-MX" sz="1200" b="1" baseline="0" dirty="0" smtClean="0"/>
              <a:t> propios</a:t>
            </a:r>
            <a:r>
              <a:rPr lang="es-MX" sz="1200" dirty="0" smtClean="0"/>
              <a:t> y es necesario que exista </a:t>
            </a:r>
            <a:r>
              <a:rPr lang="es-MX" sz="1200" b="1" dirty="0" smtClean="0"/>
              <a:t>control</a:t>
            </a:r>
            <a:r>
              <a:rPr lang="es-MX" sz="1200" b="1" baseline="0" dirty="0" smtClean="0"/>
              <a:t> </a:t>
            </a:r>
            <a:r>
              <a:rPr lang="es-MX" sz="1200" b="1" dirty="0" smtClean="0"/>
              <a:t> eficaz</a:t>
            </a:r>
            <a:r>
              <a:rPr lang="es-MX" sz="1200" dirty="0" smtClean="0"/>
              <a:t> y </a:t>
            </a:r>
            <a:r>
              <a:rPr lang="es-MX" sz="1200" b="1" dirty="0" smtClean="0"/>
              <a:t>eficiente</a:t>
            </a:r>
            <a:r>
              <a:rPr lang="es-MX" sz="1200" dirty="0" smtClean="0"/>
              <a:t> del gasto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Para ello es necesario </a:t>
            </a:r>
            <a:r>
              <a:rPr lang="es-MX" sz="1200" b="1" dirty="0" smtClean="0"/>
              <a:t>planear,</a:t>
            </a:r>
            <a:r>
              <a:rPr lang="es-MX" sz="1200" dirty="0" smtClean="0"/>
              <a:t> </a:t>
            </a:r>
            <a:r>
              <a:rPr lang="es-MX" sz="1200" b="1" dirty="0" smtClean="0"/>
              <a:t>organizar</a:t>
            </a:r>
            <a:r>
              <a:rPr lang="es-MX" sz="1200" dirty="0" smtClean="0"/>
              <a:t> y </a:t>
            </a:r>
            <a:r>
              <a:rPr lang="es-MX" sz="1200" b="1" dirty="0" smtClean="0"/>
              <a:t>orientar a resultados los productos</a:t>
            </a:r>
            <a:r>
              <a:rPr lang="es-MX" sz="1200" dirty="0" smtClean="0"/>
              <a:t> que entregan las entidades públicas a la población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Dotar de un sentido de </a:t>
            </a:r>
            <a:r>
              <a:rPr lang="es-MX" sz="1200" b="1" dirty="0" smtClean="0"/>
              <a:t>realidad </a:t>
            </a:r>
            <a:r>
              <a:rPr lang="es-MX" sz="1200" dirty="0" smtClean="0"/>
              <a:t>a la </a:t>
            </a:r>
            <a:r>
              <a:rPr lang="es-MX" sz="1200" b="1" dirty="0" smtClean="0"/>
              <a:t>planeación estratégica</a:t>
            </a:r>
            <a:r>
              <a:rPr lang="es-MX" sz="1200" dirty="0" smtClean="0"/>
              <a:t>, como la única base legítima para estructurar el gasto, tanto operativo como de inversión.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Sin planeación no se puede </a:t>
            </a:r>
            <a:r>
              <a:rPr lang="es-MX" sz="1200" b="1" dirty="0" smtClean="0"/>
              <a:t>evaluar.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 smtClean="0"/>
              <a:t>Sin evaluar</a:t>
            </a:r>
            <a:r>
              <a:rPr lang="es-MX" sz="1200" b="1" dirty="0" smtClean="0"/>
              <a:t> </a:t>
            </a:r>
            <a:r>
              <a:rPr lang="es-MX" sz="1200" dirty="0" smtClean="0"/>
              <a:t>no se puede </a:t>
            </a:r>
            <a:r>
              <a:rPr lang="es-MX" sz="1200" b="1" dirty="0" smtClean="0"/>
              <a:t>mejorar.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MX" sz="1200" dirty="0" smtClean="0"/>
          </a:p>
          <a:p>
            <a:endParaRPr lang="es-MX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09451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s-MX" sz="1200" dirty="0" smtClean="0"/>
              <a:t>Continuar trabajando con las UR’S en dotar de mayor consistencia  metodológica al </a:t>
            </a:r>
            <a:r>
              <a:rPr lang="es-MX" sz="1200" b="1" dirty="0" smtClean="0"/>
              <a:t>diseño de los programas.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1200" dirty="0" smtClean="0"/>
          </a:p>
          <a:p>
            <a:pPr marL="228600" indent="-228600" algn="just">
              <a:buFont typeface="+mj-lt"/>
              <a:buAutoNum type="arabicPeriod"/>
            </a:pPr>
            <a:r>
              <a:rPr lang="es-MX" sz="1200" dirty="0" smtClean="0"/>
              <a:t>Trabajar de manera detallada con las </a:t>
            </a:r>
            <a:r>
              <a:rPr lang="es-MX" sz="1200" dirty="0" err="1" smtClean="0"/>
              <a:t>UR’s</a:t>
            </a:r>
            <a:r>
              <a:rPr lang="es-MX" sz="1200" dirty="0" smtClean="0"/>
              <a:t> para asegurar la </a:t>
            </a:r>
            <a:r>
              <a:rPr lang="es-MX" sz="1200" b="1" dirty="0" smtClean="0"/>
              <a:t>consistencia entre presupuesto y metas, fortalecer el seguimiento.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1200" dirty="0" smtClean="0"/>
          </a:p>
          <a:p>
            <a:pPr marL="228600" indent="-228600" algn="just">
              <a:buFont typeface="+mj-lt"/>
              <a:buAutoNum type="arabicPeriod"/>
            </a:pPr>
            <a:r>
              <a:rPr lang="es-MX" sz="1200" dirty="0" smtClean="0"/>
              <a:t>Impulsar el desarrollo las capacidades técnicas y fortalecer a las áreas de planeación y evaluación de la AP, en la generación de nuevos </a:t>
            </a:r>
            <a:r>
              <a:rPr lang="es-MX" sz="1200" b="1" dirty="0" smtClean="0"/>
              <a:t>registros administrativos </a:t>
            </a:r>
            <a:r>
              <a:rPr lang="es-MX" sz="1200" dirty="0" smtClean="0"/>
              <a:t>de</a:t>
            </a:r>
            <a:r>
              <a:rPr lang="es-MX" sz="1200" b="1" dirty="0" smtClean="0"/>
              <a:t> su gestión y resultados</a:t>
            </a:r>
            <a:r>
              <a:rPr lang="es-MX" sz="1200" dirty="0" smtClean="0"/>
              <a:t>, para alimentar y asegurar el monitoreo y evaluación de sus indicadores para que</a:t>
            </a:r>
            <a:r>
              <a:rPr lang="es-MX" sz="1200" baseline="0" dirty="0" smtClean="0"/>
              <a:t> con base en el desempeño se generen incentivos para mejorar</a:t>
            </a:r>
            <a:r>
              <a:rPr lang="es-MX" sz="1200" dirty="0" smtClean="0"/>
              <a:t>.</a:t>
            </a:r>
          </a:p>
          <a:p>
            <a:pPr marL="228600" indent="-228600" algn="just">
              <a:buFont typeface="+mj-lt"/>
              <a:buAutoNum type="arabicPeriod"/>
            </a:pPr>
            <a:endParaRPr lang="es-MX" sz="1200" dirty="0" smtClean="0"/>
          </a:p>
          <a:p>
            <a:pPr marL="228600" indent="-228600" algn="just">
              <a:buFont typeface="+mj-lt"/>
              <a:buAutoNum type="arabicPeriod"/>
            </a:pPr>
            <a:r>
              <a:rPr lang="es-MX" sz="1200" dirty="0" smtClean="0"/>
              <a:t>Incorporar la </a:t>
            </a:r>
            <a:r>
              <a:rPr lang="es-MX" sz="1200" b="1" dirty="0" smtClean="0"/>
              <a:t>planeación de la inversión </a:t>
            </a:r>
            <a:r>
              <a:rPr lang="es-MX" sz="1200" dirty="0" smtClean="0"/>
              <a:t>(enfoque plurianual)  a los ejercicios de </a:t>
            </a:r>
            <a:r>
              <a:rPr lang="es-MX" sz="1200" b="1" dirty="0" smtClean="0"/>
              <a:t>integración del presupuesto no solo el</a:t>
            </a:r>
            <a:r>
              <a:rPr lang="es-MX" sz="1200" dirty="0" smtClean="0"/>
              <a:t> </a:t>
            </a:r>
            <a:r>
              <a:rPr lang="es-MX" sz="1200" b="1" dirty="0" smtClean="0"/>
              <a:t>gasto operativo</a:t>
            </a:r>
            <a:r>
              <a:rPr lang="es-MX" sz="1200" dirty="0" smtClean="0"/>
              <a:t>. 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86121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 smtClean="0"/>
              <a:t>Se ha avanzado pero todavía hay un camino largo que recorrer para la planeación estratégica del</a:t>
            </a:r>
            <a:r>
              <a:rPr lang="es-MX" baseline="0" dirty="0" smtClean="0"/>
              <a:t> gasto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Para ello se debe: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Fortalecer capacidades en las áreas de planeación y evaluación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s-MX" baseline="0" dirty="0" smtClean="0"/>
          </a:p>
          <a:p>
            <a:pPr algn="just"/>
            <a:r>
              <a:rPr lang="es-MX" sz="2000" dirty="0" smtClean="0"/>
              <a:t>Se deberá asegurar que todos los futuros </a:t>
            </a:r>
            <a:r>
              <a:rPr lang="es-MX" sz="2000" b="1" dirty="0" smtClean="0"/>
              <a:t>instrumentos de planeación </a:t>
            </a:r>
            <a:r>
              <a:rPr lang="es-MX" sz="2000" dirty="0" smtClean="0"/>
              <a:t>cuenten con: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dirty="0" smtClean="0"/>
              <a:t>La </a:t>
            </a:r>
            <a:r>
              <a:rPr lang="es-MX" b="1" dirty="0" smtClean="0"/>
              <a:t>participación y consenso </a:t>
            </a:r>
            <a:r>
              <a:rPr lang="es-MX" dirty="0" smtClean="0"/>
              <a:t>de las unidades responsables </a:t>
            </a:r>
            <a:r>
              <a:rPr lang="es-MX" b="1" dirty="0" smtClean="0"/>
              <a:t>de cada sector</a:t>
            </a:r>
            <a:r>
              <a:rPr lang="es-MX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b="1" dirty="0" smtClean="0"/>
              <a:t>Diagnósticos </a:t>
            </a:r>
            <a:r>
              <a:rPr lang="es-MX" dirty="0" smtClean="0"/>
              <a:t>claros y sustentados, así como de </a:t>
            </a:r>
            <a:r>
              <a:rPr lang="es-MX" b="1" dirty="0" smtClean="0"/>
              <a:t>consistencia metodológica </a:t>
            </a:r>
            <a:r>
              <a:rPr lang="es-MX" dirty="0" smtClean="0"/>
              <a:t>necesaria para poder ser evaluados.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dirty="0" smtClean="0"/>
              <a:t> </a:t>
            </a:r>
            <a:r>
              <a:rPr lang="es-MX" b="1" dirty="0" smtClean="0"/>
              <a:t>Una arquitectura financiera real</a:t>
            </a:r>
            <a:r>
              <a:rPr lang="es-MX" dirty="0" smtClean="0"/>
              <a:t> que permita financiar los bienes y servicios necesarios para el logro de los objetivos, y </a:t>
            </a:r>
            <a:r>
              <a:rPr lang="es-MX" b="1" dirty="0" smtClean="0"/>
              <a:t>garantizando viabilidad </a:t>
            </a:r>
            <a:r>
              <a:rPr lang="es-MX" dirty="0" smtClean="0"/>
              <a:t>financiera, conforme a las fuentes de financiamiento disponibles y sus lineamientos, las fuentes de la federación tienen restricciones que hay que considerar.</a:t>
            </a:r>
            <a:endParaRPr lang="es-MX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12387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 smtClean="0"/>
              <a:t>Para</a:t>
            </a:r>
            <a:r>
              <a:rPr lang="es-MX" baseline="0" dirty="0" smtClean="0"/>
              <a:t> dotar de  mayor consistencia y formalidad a este ejercicio, así como para asegurar su continuidad La normatividad vigente como la nueva ley estatal de planeación incorpora ya esta lógica para estructurar el presupuesto y todos los conceptos técnicos que deberán incluirse en los instrumentos de planeación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La nueva administración ya no partirá de cero, existe un marco normativo, de procesos y herramientas que permitirán orientar el presupuesto a resultados y retroalimentar la gestión para su mejora, es </a:t>
            </a:r>
            <a:r>
              <a:rPr lang="es-MX" b="1" baseline="0" dirty="0" smtClean="0"/>
              <a:t>muy importante </a:t>
            </a:r>
            <a:r>
              <a:rPr lang="es-MX" baseline="0" dirty="0" smtClean="0"/>
              <a:t>que den continuidad a estos trabajos.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43891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nuestros colegas de Egresos</a:t>
            </a:r>
            <a:r>
              <a:rPr lang="es-MX" sz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la JG</a:t>
            </a:r>
            <a:r>
              <a:rPr lang="es-MX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 su alta convicción</a:t>
            </a:r>
            <a:r>
              <a:rPr lang="es-MX" sz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compromiso y por todo el </a:t>
            </a:r>
            <a:r>
              <a:rPr lang="es-MX" sz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ardúo</a:t>
            </a:r>
            <a:r>
              <a:rPr lang="es-MX" sz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trabajo conjunto</a:t>
            </a:r>
            <a:endParaRPr lang="es-MX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ejecutoras de gasto que confiaron y trabajaron con nosotros para hacer esto posible.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Dr. </a:t>
            </a:r>
            <a:r>
              <a:rPr lang="es-MX" sz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Arnaud</a:t>
            </a:r>
            <a:r>
              <a:rPr lang="es-MX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titular</a:t>
            </a:r>
            <a:r>
              <a:rPr lang="es-MX" sz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SEFIN</a:t>
            </a:r>
            <a:r>
              <a:rPr lang="es-MX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a nuestros jefes por motivarnos a mejorar</a:t>
            </a:r>
            <a:r>
              <a:rPr lang="es-MX" sz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</a:t>
            </a:r>
            <a:r>
              <a:rPr lang="es-MX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confiar en nosotros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Banco Mundial por su apoyo técnico durante en el proceso.</a:t>
            </a:r>
            <a:endParaRPr lang="es-MX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 smtClean="0"/>
              <a:t>Y a todos ustedes, gracias los presentes, por su atención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4207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Les</a:t>
            </a:r>
            <a:r>
              <a:rPr lang="es-MX" baseline="0" dirty="0" smtClean="0"/>
              <a:t> voy a platicar muy rápidamente el contexto del cual partimos para llegar a esta reingeniería…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3261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PBR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 smtClean="0"/>
              <a:t>Nuestro marco normativo no estaba orientado a resultados,</a:t>
            </a:r>
            <a:r>
              <a:rPr lang="es-MX" baseline="0" dirty="0" smtClean="0"/>
              <a:t> teníamos una ley de planeación de 1985, que no establecía criterios claros para la planeación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Los sistemas estaban de inversión estaban completamente desvinculados entre si y de la planeación, se tenían que hacer traducciones entre sistemas.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Instrumentos de planeación 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 metodología específica, sin indicadores, metas y desvinculados del presupuesto </a:t>
            </a:r>
            <a:r>
              <a:rPr lang="es-MX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por ende la EPP no estaba basada en la planeación</a:t>
            </a:r>
            <a:r>
              <a:rPr lang="es-MX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Bajas capacidades técnicas y alta rotación del personal de planeación y evaluación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Oaxaca</a:t>
            </a:r>
            <a:r>
              <a:rPr lang="es-MX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estado pobre y muy peculiar.</a:t>
            </a:r>
            <a:endParaRPr lang="es-MX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MX" dirty="0" smtClean="0"/>
          </a:p>
          <a:p>
            <a:r>
              <a:rPr lang="es-MX" b="1" dirty="0" smtClean="0"/>
              <a:t>EPP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 smtClean="0"/>
              <a:t>Teníamos 3925 cosas</a:t>
            </a:r>
            <a:r>
              <a:rPr lang="es-MX" baseline="0" dirty="0" smtClean="0"/>
              <a:t> a las que llamábamos programas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no teníamos una definición precisa de lo que es programa o un proyecto y cuando buscábamos una referencia federal tampoco existía.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la EPP tenía un enfoque administrativo que </a:t>
            </a:r>
            <a:r>
              <a:rPr lang="es-MX" baseline="0" dirty="0" err="1" smtClean="0"/>
              <a:t>permitia</a:t>
            </a:r>
            <a:r>
              <a:rPr lang="es-MX" baseline="0" dirty="0" smtClean="0"/>
              <a:t> duplicidades de funciones en la 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Estaba basada en un enfoque administrativo que en el logro de objetivos (cada UR tenía los programas que decidiera tener)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baseline="0" dirty="0" smtClean="0"/>
              <a:t>Enfoque inercial en la compra de insumos “si así lo hacían antes, hay que hacerlo de esta manera.</a:t>
            </a:r>
          </a:p>
          <a:p>
            <a:endParaRPr lang="es-MX" baseline="0" dirty="0" smtClean="0"/>
          </a:p>
          <a:p>
            <a:endParaRPr lang="es-MX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6945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b="1" dirty="0" smtClean="0"/>
              <a:t>Sistema de inversión pública 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MX" b="1" dirty="0" smtClean="0"/>
              <a:t>inversión estaba desconectada de la Planeación y el Presupuesto.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MX" dirty="0" smtClean="0"/>
              <a:t>Le llamábamos</a:t>
            </a:r>
            <a:r>
              <a:rPr lang="es-MX" baseline="0" dirty="0" smtClean="0"/>
              <a:t> </a:t>
            </a:r>
            <a:r>
              <a:rPr lang="es-MX" b="1" dirty="0" smtClean="0"/>
              <a:t>proyecto de inversión a cualquier cosa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MX" b="0" dirty="0" smtClean="0"/>
              <a:t>Tampoco</a:t>
            </a:r>
            <a:r>
              <a:rPr lang="es-MX" b="0" baseline="0" dirty="0" smtClean="0"/>
              <a:t> existía planeación multianual de la inversión ni BPI, la priorización de proyectos no respondía a la planeación, criterios arbitrarios.</a:t>
            </a:r>
          </a:p>
          <a:p>
            <a:pPr lvl="1" algn="just"/>
            <a:endParaRPr lang="es-MX" b="1" dirty="0" smtClean="0"/>
          </a:p>
          <a:p>
            <a:pPr marL="457200" lvl="1" indent="0" algn="just">
              <a:buNone/>
            </a:pPr>
            <a:endParaRPr lang="es-MX" dirty="0" smtClean="0"/>
          </a:p>
          <a:p>
            <a:pPr algn="just"/>
            <a:r>
              <a:rPr lang="es-MX" b="1" dirty="0" smtClean="0"/>
              <a:t>Monitoreo y Evaluación </a:t>
            </a:r>
          </a:p>
          <a:p>
            <a:pPr algn="just"/>
            <a:endParaRPr lang="es-MX" b="1" dirty="0" smtClean="0"/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MX" b="1" dirty="0" smtClean="0"/>
              <a:t>Al no existir estándares </a:t>
            </a:r>
            <a:r>
              <a:rPr lang="es-MX" dirty="0" smtClean="0"/>
              <a:t>conceptuales y metodológicos</a:t>
            </a:r>
            <a:r>
              <a:rPr lang="es-MX" b="1" dirty="0" smtClean="0"/>
              <a:t>:</a:t>
            </a:r>
            <a:r>
              <a:rPr lang="es-MX" b="1" baseline="0" dirty="0" smtClean="0"/>
              <a:t> nada era evaluable</a:t>
            </a:r>
            <a:endParaRPr lang="es-MX" b="1" dirty="0" smtClean="0"/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dirty="0" smtClean="0"/>
              <a:t>No existía una </a:t>
            </a:r>
            <a:r>
              <a:rPr lang="es-ES" b="1" dirty="0" smtClean="0"/>
              <a:t>instancia técnica responsable ni el marco normativo </a:t>
            </a:r>
            <a:r>
              <a:rPr lang="es-ES" dirty="0" smtClean="0"/>
              <a:t>para la evaluación,  por tanto no obligatoria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s-ES" dirty="0" smtClean="0"/>
              <a:t>Por ende tampoco existían</a:t>
            </a:r>
            <a:r>
              <a:rPr lang="es-ES" baseline="0" dirty="0" smtClean="0"/>
              <a:t> </a:t>
            </a:r>
            <a:r>
              <a:rPr lang="es-ES" b="1" dirty="0" smtClean="0"/>
              <a:t>mecanismos objetivos para retroalimentar y</a:t>
            </a:r>
            <a:r>
              <a:rPr lang="es-ES" b="1" baseline="0" dirty="0" smtClean="0"/>
              <a:t> mejorar </a:t>
            </a:r>
            <a:r>
              <a:rPr lang="es-ES" dirty="0" smtClean="0"/>
              <a:t>la gestión.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4704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0" baseline="0" dirty="0" smtClean="0"/>
              <a:t>Como contexto también, les voy a resumir la evolución que se ha dado en el marco normativo del estado a partir del 2011</a:t>
            </a:r>
            <a:endParaRPr lang="es-MX" b="0" dirty="0" smtClean="0"/>
          </a:p>
          <a:p>
            <a:endParaRPr lang="es-MX" b="1" dirty="0" smtClean="0"/>
          </a:p>
          <a:p>
            <a:r>
              <a:rPr lang="es-MX" b="1" dirty="0" smtClean="0"/>
              <a:t>2011</a:t>
            </a:r>
            <a:r>
              <a:rPr lang="es-MX" dirty="0" smtClean="0"/>
              <a:t> En Ley Estatal de Presupuesto, Gasto Público y su contabilidad en un transitorio obligaba a entregar la propuesta del SED al congreso</a:t>
            </a:r>
          </a:p>
          <a:p>
            <a:r>
              <a:rPr lang="es-MX" b="1" dirty="0" smtClean="0"/>
              <a:t>2012 la LPRH</a:t>
            </a:r>
            <a:r>
              <a:rPr lang="es-MX" b="0" dirty="0" smtClean="0"/>
              <a:t> obliga</a:t>
            </a:r>
            <a:r>
              <a:rPr lang="es-MX" b="0" baseline="0" dirty="0" smtClean="0"/>
              <a:t> a implementar el PBR</a:t>
            </a:r>
          </a:p>
          <a:p>
            <a:r>
              <a:rPr lang="es-MX" b="1" baseline="0" dirty="0" smtClean="0"/>
              <a:t>2013 </a:t>
            </a:r>
            <a:r>
              <a:rPr lang="es-MX" b="0" baseline="0" dirty="0" smtClean="0"/>
              <a:t>Se emitió por primera vez en la historia la Ley de Desarrollo Social y se creó la  primera SEDESOH, </a:t>
            </a:r>
          </a:p>
          <a:p>
            <a:r>
              <a:rPr lang="es-MX" b="0" baseline="0" dirty="0" smtClean="0"/>
              <a:t>y en la ley orgánica se estable la ITE y sus atribuciones</a:t>
            </a:r>
          </a:p>
          <a:p>
            <a:pPr marL="228600" indent="-228600">
              <a:buAutoNum type="arabicPlain" startAt="2014"/>
            </a:pPr>
            <a:r>
              <a:rPr lang="es-MX" b="0" baseline="0" dirty="0" smtClean="0"/>
              <a:t> Se emiten lineamientos para el monitoreo y evaluación y se emite el reglamento e la LPRH donde específica los procedimientos para la implementación del PBR</a:t>
            </a:r>
          </a:p>
          <a:p>
            <a:pPr marL="0" indent="0">
              <a:buNone/>
            </a:pPr>
            <a:r>
              <a:rPr lang="es-MX" b="1" baseline="0" dirty="0" smtClean="0"/>
              <a:t>2016  Se emitió la Ley Estatal de Planeación </a:t>
            </a:r>
            <a:r>
              <a:rPr lang="es-MX" b="0" baseline="0" dirty="0" smtClean="0"/>
              <a:t> Normando los criterios técnicos y metodológicos para orientar el gasto a resultados.</a:t>
            </a:r>
            <a:endParaRPr lang="es-MX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6666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Les voy ahora</a:t>
            </a:r>
            <a:r>
              <a:rPr lang="es-MX" baseline="0" dirty="0" smtClean="0"/>
              <a:t> a platicar algunos eventos importantes que marcaron la evolución que hemos tenido en la práctica:</a:t>
            </a:r>
          </a:p>
          <a:p>
            <a:endParaRPr lang="es-MX" baseline="0" dirty="0" smtClean="0"/>
          </a:p>
          <a:p>
            <a:endParaRPr lang="es-MX" dirty="0" smtClean="0"/>
          </a:p>
          <a:p>
            <a:r>
              <a:rPr lang="es-MX" dirty="0" smtClean="0"/>
              <a:t>SIGAFD Sistema Integral de gestión administrativa,</a:t>
            </a:r>
            <a:r>
              <a:rPr lang="es-MX" baseline="0" dirty="0" smtClean="0"/>
              <a:t> financiera y del desempeño:</a:t>
            </a:r>
          </a:p>
          <a:p>
            <a:endParaRPr lang="es-MX" baseline="0" dirty="0" smtClean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1273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8035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b="0" baseline="0" dirty="0" smtClean="0"/>
              <a:t>Lo que hicimos construir este Marco de del Desempeño Estratégico como la base lógica del presupuesto, cuidando la consistencia de la planeación estratégica y su </a:t>
            </a:r>
            <a:r>
              <a:rPr lang="es-MX" b="0" baseline="0" dirty="0" err="1" smtClean="0"/>
              <a:t>evaluabilidad</a:t>
            </a:r>
            <a:r>
              <a:rPr lang="es-MX" b="0" baseline="0" dirty="0" smtClean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b="0" baseline="0" dirty="0" smtClean="0"/>
              <a:t>Se detuvo el crecimiento inercial de Programas, partiendo de un clasificador sectorial y diseñando programas donde puede participar una o más 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b="1" baseline="0" dirty="0" smtClean="0"/>
              <a:t>2011</a:t>
            </a:r>
            <a:r>
              <a:rPr lang="es-MX" b="0" baseline="0" dirty="0" smtClean="0"/>
              <a:t> 3925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 startAt="2015"/>
              <a:tabLst/>
              <a:defRPr/>
            </a:pPr>
            <a:r>
              <a:rPr lang="es-MX" b="0" baseline="0" dirty="0" smtClean="0"/>
              <a:t>  242---en 2014 se </a:t>
            </a:r>
            <a:r>
              <a:rPr lang="es-MX" b="0" baseline="0" dirty="0" err="1" smtClean="0"/>
              <a:t>hizó</a:t>
            </a:r>
            <a:r>
              <a:rPr lang="es-MX" b="0" baseline="0" dirty="0" smtClean="0"/>
              <a:t> el primer </a:t>
            </a:r>
            <a:r>
              <a:rPr lang="es-MX" b="0" baseline="0" dirty="0" err="1" smtClean="0"/>
              <a:t>ejercico</a:t>
            </a:r>
            <a:r>
              <a:rPr lang="es-MX" b="0" baseline="0" dirty="0" smtClean="0"/>
              <a:t> de reducción, manteniendo el mismo enfoque institucional para el ejercicio 2015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 startAt="2015"/>
              <a:tabLst/>
              <a:defRPr/>
            </a:pPr>
            <a:r>
              <a:rPr lang="es-MX" b="0" baseline="0" dirty="0" smtClean="0"/>
              <a:t>  80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 startAt="2015"/>
              <a:tabLst/>
              <a:defRPr/>
            </a:pPr>
            <a:r>
              <a:rPr lang="es-MX" b="0" baseline="0" dirty="0" smtClean="0"/>
              <a:t>  73----justo acabamos de cerrar el número de programas en donde fusionamos programas en done encontramos componentes que abonan a los mismos objetivos estratégicos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42240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es-MX" dirty="0" smtClean="0"/>
              <a:t> Construcción del </a:t>
            </a:r>
            <a:r>
              <a:rPr lang="es-MX" b="1" dirty="0" smtClean="0"/>
              <a:t>marco de desempeño estratégico </a:t>
            </a:r>
            <a:r>
              <a:rPr lang="es-MX" dirty="0" smtClean="0"/>
              <a:t> a partir de los objetivos estratégicos  (Fin y propósito) e indicadores de impacto asociados.</a:t>
            </a:r>
          </a:p>
          <a:p>
            <a:pPr algn="just">
              <a:buFont typeface="+mj-lt"/>
              <a:buAutoNum type="arabicPeriod"/>
            </a:pPr>
            <a:r>
              <a:rPr lang="es-MX" dirty="0" smtClean="0"/>
              <a:t> Identificación de productos terminales e intermedios necesarios para</a:t>
            </a:r>
            <a:r>
              <a:rPr lang="es-MX" baseline="0" dirty="0" smtClean="0"/>
              <a:t> el logro de dichos objetivos. (catálogos)</a:t>
            </a:r>
            <a:endParaRPr lang="es-MX" dirty="0" smtClean="0"/>
          </a:p>
          <a:p>
            <a:pPr algn="just">
              <a:buFont typeface="+mj-lt"/>
              <a:buAutoNum type="arabicPeriod"/>
            </a:pPr>
            <a:r>
              <a:rPr lang="es-MX" dirty="0" smtClean="0"/>
              <a:t> Se identificaron </a:t>
            </a:r>
            <a:r>
              <a:rPr lang="es-MX" b="1" dirty="0" smtClean="0"/>
              <a:t>los programas  potenciales </a:t>
            </a:r>
            <a:r>
              <a:rPr lang="es-MX" dirty="0" smtClean="0"/>
              <a:t>a partir de los </a:t>
            </a:r>
            <a:r>
              <a:rPr lang="es-MX" b="1" dirty="0" smtClean="0"/>
              <a:t>componentes </a:t>
            </a:r>
            <a:r>
              <a:rPr lang="es-MX" dirty="0" smtClean="0"/>
              <a:t>(bienes y servicios) necesarios para el logro de los mismos.</a:t>
            </a:r>
          </a:p>
          <a:p>
            <a:pPr algn="just">
              <a:buFont typeface="+mj-lt"/>
              <a:buAutoNum type="arabicPeriod"/>
            </a:pPr>
            <a:r>
              <a:rPr lang="es-MX" dirty="0" smtClean="0"/>
              <a:t> Una vez consensuado cada programa entre las entidades participantes, cada una desarrolló las </a:t>
            </a:r>
            <a:r>
              <a:rPr lang="es-MX" b="1" dirty="0" smtClean="0"/>
              <a:t>actividades y presupuesto </a:t>
            </a:r>
            <a:r>
              <a:rPr lang="es-MX" dirty="0" smtClean="0"/>
              <a:t>necesarios para la entrega de los mismos y toda esta definición sigue un proceso en estos momentos de mejora continua.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821-166A-4118-84C9-04E054ACA35A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8122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21" y="228945"/>
            <a:ext cx="3183365" cy="1800381"/>
          </a:xfrm>
          <a:prstGeom prst="rect">
            <a:avLst/>
          </a:prstGeom>
        </p:spPr>
      </p:pic>
      <p:pic>
        <p:nvPicPr>
          <p:cNvPr id="1026" name="Picture 2" descr="Resultado de imagen para jefatura de la gubernatura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6504" y="510169"/>
            <a:ext cx="3057144" cy="120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9334" y="2334146"/>
            <a:ext cx="8512714" cy="2811410"/>
          </a:xfrm>
        </p:spPr>
        <p:txBody>
          <a:bodyPr/>
          <a:lstStyle/>
          <a:p>
            <a:pPr algn="ctr"/>
            <a:r>
              <a:rPr lang="es-MX" dirty="0" smtClean="0"/>
              <a:t>Reingeniería Financiera para Resultados 2016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17904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807"/>
    </mc:Choice>
    <mc:Fallback>
      <p:transition advTm="8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431" y="231221"/>
            <a:ext cx="8596668" cy="1320800"/>
          </a:xfrm>
        </p:spPr>
        <p:txBody>
          <a:bodyPr/>
          <a:lstStyle/>
          <a:p>
            <a:r>
              <a:rPr lang="es-MX" dirty="0" smtClean="0"/>
              <a:t>¿Cómo lo hicimos?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3924789"/>
              </p:ext>
            </p:extLst>
          </p:nvPr>
        </p:nvGraphicFramePr>
        <p:xfrm>
          <a:off x="551794" y="1403133"/>
          <a:ext cx="10594427" cy="441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81000" y="142875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2">
                    <a:lumMod val="50000"/>
                  </a:schemeClr>
                </a:solidFill>
              </a:rPr>
              <a:t>METODOLOGÍA </a:t>
            </a:r>
            <a:endParaRPr lang="es-MX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601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60640"/>
    </mc:Choice>
    <mc:Fallback>
      <p:transition advTm="60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"/>
            <a:ext cx="5812972" cy="45440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2972" y="0"/>
            <a:ext cx="6379028" cy="47842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0286" y="2894239"/>
            <a:ext cx="5285014" cy="3963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3554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8204"/>
    </mc:Choice>
    <mc:Fallback>
      <p:transition advTm="58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4356" y="1418893"/>
            <a:ext cx="6615543" cy="5000957"/>
          </a:xfrm>
        </p:spPr>
        <p:txBody>
          <a:bodyPr>
            <a:noAutofit/>
          </a:bodyPr>
          <a:lstStyle/>
          <a:p>
            <a:pPr algn="just"/>
            <a:r>
              <a:rPr lang="es-MX" sz="2200" dirty="0" smtClean="0"/>
              <a:t>Oaxaca es geográficamente y socialmente peculiar: </a:t>
            </a:r>
            <a:r>
              <a:rPr lang="es-MX" sz="2200" b="1" dirty="0" smtClean="0"/>
              <a:t>necesidades muy particulares.</a:t>
            </a:r>
          </a:p>
          <a:p>
            <a:pPr algn="just"/>
            <a:r>
              <a:rPr lang="es-MX" sz="2200" dirty="0" smtClean="0"/>
              <a:t>Los </a:t>
            </a:r>
            <a:r>
              <a:rPr lang="es-MX" sz="2200" b="1" dirty="0" smtClean="0"/>
              <a:t>recursos son limitados</a:t>
            </a:r>
            <a:r>
              <a:rPr lang="es-MX" sz="2200" dirty="0" smtClean="0"/>
              <a:t> y es necesario el </a:t>
            </a:r>
            <a:r>
              <a:rPr lang="es-MX" sz="2200" b="1" dirty="0" smtClean="0"/>
              <a:t>control</a:t>
            </a:r>
            <a:r>
              <a:rPr lang="es-MX" sz="2200" dirty="0" smtClean="0"/>
              <a:t> y un uso </a:t>
            </a:r>
            <a:r>
              <a:rPr lang="es-MX" sz="2200" b="1" dirty="0" smtClean="0"/>
              <a:t>eficaz</a:t>
            </a:r>
            <a:r>
              <a:rPr lang="es-MX" sz="2200" dirty="0" smtClean="0"/>
              <a:t> y </a:t>
            </a:r>
            <a:r>
              <a:rPr lang="es-MX" sz="2200" b="1" dirty="0" smtClean="0"/>
              <a:t>eficiente</a:t>
            </a:r>
            <a:r>
              <a:rPr lang="es-MX" sz="2200" dirty="0" smtClean="0"/>
              <a:t> del gasto (5% de ingresos propios).</a:t>
            </a:r>
          </a:p>
          <a:p>
            <a:pPr algn="just"/>
            <a:r>
              <a:rPr lang="es-MX" sz="2200" dirty="0" smtClean="0"/>
              <a:t>Era necesario </a:t>
            </a:r>
            <a:r>
              <a:rPr lang="es-MX" sz="2200" b="1" dirty="0" smtClean="0"/>
              <a:t>planear,</a:t>
            </a:r>
            <a:r>
              <a:rPr lang="es-MX" sz="2200" dirty="0" smtClean="0"/>
              <a:t> </a:t>
            </a:r>
            <a:r>
              <a:rPr lang="es-MX" sz="2200" b="1" dirty="0" smtClean="0"/>
              <a:t>organizar</a:t>
            </a:r>
            <a:r>
              <a:rPr lang="es-MX" sz="2200" dirty="0" smtClean="0"/>
              <a:t> y </a:t>
            </a:r>
            <a:r>
              <a:rPr lang="es-MX" sz="2200" b="1" dirty="0" smtClean="0"/>
              <a:t>orientar a resultados los productos</a:t>
            </a:r>
            <a:r>
              <a:rPr lang="es-MX" sz="2200" dirty="0" smtClean="0"/>
              <a:t> que entregan las entidades públicas a la población</a:t>
            </a:r>
          </a:p>
          <a:p>
            <a:pPr algn="just"/>
            <a:r>
              <a:rPr lang="es-MX" sz="2200" dirty="0" smtClean="0"/>
              <a:t>Legitimar la </a:t>
            </a:r>
            <a:r>
              <a:rPr lang="es-MX" sz="2200" b="1" dirty="0" smtClean="0"/>
              <a:t>planeación estratégica</a:t>
            </a:r>
            <a:r>
              <a:rPr lang="es-MX" sz="2200" dirty="0" smtClean="0"/>
              <a:t>, como la única base posible para estructurar el gasto: </a:t>
            </a:r>
            <a:r>
              <a:rPr lang="es-MX" sz="2200" b="1" dirty="0" smtClean="0"/>
              <a:t>operativo y de inversión.</a:t>
            </a:r>
          </a:p>
          <a:p>
            <a:pPr algn="just"/>
            <a:r>
              <a:rPr lang="es-MX" sz="2200" dirty="0" smtClean="0"/>
              <a:t>Sin planeación no se puede </a:t>
            </a:r>
            <a:r>
              <a:rPr lang="es-MX" sz="2200" b="1" dirty="0" smtClean="0"/>
              <a:t>evaluar y sin evaluar </a:t>
            </a:r>
            <a:r>
              <a:rPr lang="es-MX" sz="2200" dirty="0" smtClean="0"/>
              <a:t>no se puede </a:t>
            </a:r>
            <a:r>
              <a:rPr lang="es-MX" sz="2200" b="1" dirty="0" smtClean="0"/>
              <a:t>mejorar.</a:t>
            </a:r>
          </a:p>
          <a:p>
            <a:pPr algn="just"/>
            <a:endParaRPr lang="es-MX" sz="2200" dirty="0" smtClean="0"/>
          </a:p>
          <a:p>
            <a:pPr algn="just"/>
            <a:endParaRPr lang="es-MX" sz="2200" dirty="0" smtClean="0"/>
          </a:p>
          <a:p>
            <a:pPr algn="just"/>
            <a:endParaRPr lang="es-MX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35897" y="325819"/>
            <a:ext cx="8596668" cy="1045780"/>
          </a:xfrm>
        </p:spPr>
        <p:txBody>
          <a:bodyPr/>
          <a:lstStyle/>
          <a:p>
            <a:r>
              <a:rPr lang="es-MX" dirty="0" smtClean="0"/>
              <a:t>¿Para qué lo hicimos? </a:t>
            </a:r>
            <a:endParaRPr lang="es-MX" dirty="0"/>
          </a:p>
        </p:txBody>
      </p:sp>
      <p:grpSp>
        <p:nvGrpSpPr>
          <p:cNvPr id="6" name="5 Grupo"/>
          <p:cNvGrpSpPr/>
          <p:nvPr/>
        </p:nvGrpSpPr>
        <p:grpSpPr>
          <a:xfrm>
            <a:off x="6953250" y="1044468"/>
            <a:ext cx="5364216" cy="4784832"/>
            <a:chOff x="6117026" y="1308538"/>
            <a:chExt cx="6038195" cy="4177862"/>
          </a:xfrm>
        </p:grpSpPr>
        <p:pic>
          <p:nvPicPr>
            <p:cNvPr id="8194" name="Picture 2" descr="Mapa mudo de municipios de Oaxaca. INEGI de México"/>
            <p:cNvPicPr>
              <a:picLocks noChangeAspect="1" noChangeArrowheads="1"/>
            </p:cNvPicPr>
            <p:nvPr/>
          </p:nvPicPr>
          <p:blipFill>
            <a:blip r:embed="rId4"/>
            <a:srcRect l="12051" t="13268" r="11290" b="18565"/>
            <a:stretch>
              <a:fillRect/>
            </a:stretch>
          </p:blipFill>
          <p:spPr bwMode="auto">
            <a:xfrm>
              <a:off x="6384909" y="1521419"/>
              <a:ext cx="5770312" cy="3964981"/>
            </a:xfrm>
            <a:prstGeom prst="rect">
              <a:avLst/>
            </a:prstGeom>
            <a:noFill/>
          </p:spPr>
        </p:pic>
        <p:sp>
          <p:nvSpPr>
            <p:cNvPr id="5" name="4 Rectángulo"/>
            <p:cNvSpPr/>
            <p:nvPr/>
          </p:nvSpPr>
          <p:spPr>
            <a:xfrm>
              <a:off x="6117026" y="1308538"/>
              <a:ext cx="677917" cy="12139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36052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8696"/>
    </mc:Choice>
    <mc:Fallback>
      <p:transition advTm="58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439334"/>
              </p:ext>
            </p:extLst>
          </p:nvPr>
        </p:nvGraphicFramePr>
        <p:xfrm>
          <a:off x="435596" y="1352550"/>
          <a:ext cx="11242054" cy="520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5317" y="273934"/>
            <a:ext cx="8596668" cy="850016"/>
          </a:xfrm>
        </p:spPr>
        <p:txBody>
          <a:bodyPr/>
          <a:lstStyle/>
          <a:p>
            <a:r>
              <a:rPr lang="es-MX" dirty="0" smtClean="0"/>
              <a:t>¿Qué faltó y debe mejorar?</a:t>
            </a:r>
            <a:endParaRPr lang="es-MX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7301"/>
    </mc:Choice>
    <mc:Fallback>
      <p:transition advTm="57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553" y="0"/>
            <a:ext cx="9339726" cy="99848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Conclusiones y recomendaciones para su consolidación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1434" y="1463040"/>
            <a:ext cx="9291845" cy="52019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s-MX" sz="2000" dirty="0" smtClean="0"/>
              <a:t>El esfuerzo realizado representa tan sólo una base y un primer paso necesario para asegurar la </a:t>
            </a:r>
            <a:r>
              <a:rPr lang="es-MX" sz="2000" b="1" dirty="0" smtClean="0"/>
              <a:t>planeación estratégica del gasto a futuro</a:t>
            </a:r>
          </a:p>
          <a:p>
            <a:pPr algn="just">
              <a:buNone/>
            </a:pPr>
            <a:endParaRPr lang="es-MX" sz="2000" b="1" dirty="0"/>
          </a:p>
          <a:p>
            <a:pPr algn="just">
              <a:buNone/>
            </a:pPr>
            <a:r>
              <a:rPr lang="es-MX" sz="2000" dirty="0" smtClean="0"/>
              <a:t>Sabemos que quedan años de trabajo por delante para consolidar esta reestructura y su operación. Sin embargo para  asegurar su continuidad será necesario:</a:t>
            </a:r>
          </a:p>
          <a:p>
            <a:pPr algn="just">
              <a:buNone/>
            </a:pPr>
            <a:endParaRPr lang="es-MX" sz="2000" dirty="0" smtClean="0"/>
          </a:p>
          <a:p>
            <a:pPr algn="just"/>
            <a:r>
              <a:rPr lang="es-MX" sz="2000" dirty="0" smtClean="0"/>
              <a:t>Impulsar el desarrollo </a:t>
            </a:r>
            <a:r>
              <a:rPr lang="es-MX" sz="2000" b="1" dirty="0" smtClean="0"/>
              <a:t>de capacidades técnicas</a:t>
            </a:r>
            <a:r>
              <a:rPr lang="es-MX" sz="2000" dirty="0" smtClean="0"/>
              <a:t> a lo largo de la administración estatal y fortalecer las áreas de planeación y de evaluación.</a:t>
            </a:r>
          </a:p>
          <a:p>
            <a:pPr algn="just"/>
            <a:r>
              <a:rPr lang="es-MX" sz="2000" dirty="0"/>
              <a:t>Se deberá asegurar que todos los futuros </a:t>
            </a:r>
            <a:r>
              <a:rPr lang="es-MX" sz="2000" b="1" dirty="0"/>
              <a:t>instrumentos de planeación </a:t>
            </a:r>
            <a:r>
              <a:rPr lang="es-MX" sz="2000" dirty="0"/>
              <a:t>cuenten con: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dirty="0"/>
              <a:t>P</a:t>
            </a:r>
            <a:r>
              <a:rPr lang="es-MX" b="1" dirty="0" smtClean="0"/>
              <a:t>articipación </a:t>
            </a:r>
            <a:r>
              <a:rPr lang="es-MX" b="1" dirty="0"/>
              <a:t>y consenso </a:t>
            </a:r>
            <a:r>
              <a:rPr lang="es-MX" b="1" dirty="0" smtClean="0"/>
              <a:t>de </a:t>
            </a:r>
            <a:r>
              <a:rPr lang="es-MX" b="1" dirty="0" err="1" smtClean="0"/>
              <a:t>UR’s</a:t>
            </a:r>
            <a:r>
              <a:rPr lang="es-MX" b="1" dirty="0" smtClean="0"/>
              <a:t> de </a:t>
            </a:r>
            <a:r>
              <a:rPr lang="es-MX" b="1" dirty="0"/>
              <a:t>cada sector</a:t>
            </a:r>
            <a:r>
              <a:rPr lang="es-MX" dirty="0"/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b="1" dirty="0"/>
              <a:t>Diagnósticos </a:t>
            </a:r>
            <a:r>
              <a:rPr lang="es-MX" dirty="0"/>
              <a:t>claros y sustentados, así como de </a:t>
            </a:r>
            <a:r>
              <a:rPr lang="es-MX" b="1" dirty="0"/>
              <a:t>consistencia metodológica </a:t>
            </a:r>
            <a:r>
              <a:rPr lang="es-MX" dirty="0"/>
              <a:t>necesaria para poder ser evaluados.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dirty="0"/>
              <a:t> </a:t>
            </a:r>
            <a:r>
              <a:rPr lang="es-MX" b="1" dirty="0"/>
              <a:t>Una arquitectura financiera </a:t>
            </a:r>
            <a:r>
              <a:rPr lang="es-MX" b="1" dirty="0" smtClean="0"/>
              <a:t>real</a:t>
            </a:r>
            <a:r>
              <a:rPr lang="es-MX" dirty="0" smtClean="0"/>
              <a:t>, </a:t>
            </a:r>
            <a:r>
              <a:rPr lang="es-MX" dirty="0"/>
              <a:t>conforme a las fuentes de financiamiento disponibles y sus lineamientos</a:t>
            </a:r>
          </a:p>
          <a:p>
            <a:pPr algn="just"/>
            <a:endParaRPr lang="es-MX" sz="2000" dirty="0" smtClean="0"/>
          </a:p>
          <a:p>
            <a:pPr algn="just">
              <a:buNone/>
            </a:pPr>
            <a:endParaRPr lang="es-MX" sz="2000" dirty="0" smtClean="0"/>
          </a:p>
          <a:p>
            <a:endParaRPr lang="es-MX" sz="2400" dirty="0" smtClean="0"/>
          </a:p>
          <a:p>
            <a:pPr>
              <a:buNone/>
            </a:pPr>
            <a:endParaRPr lang="es-MX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9256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9814"/>
    </mc:Choice>
    <mc:Fallback>
      <p:transition advTm="59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8145" y="2283197"/>
            <a:ext cx="8750447" cy="4998983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/>
              <a:t>La </a:t>
            </a:r>
            <a:r>
              <a:rPr lang="es-MX" sz="2000" b="1" dirty="0" smtClean="0"/>
              <a:t>nueva Ley de Planeación (2016)</a:t>
            </a:r>
            <a:r>
              <a:rPr lang="es-MX" sz="2000" dirty="0" smtClean="0"/>
              <a:t>, establece que la integración del presupuesto deberá estructurarse en estrecha consistencia  con el marco de desempeño estratégico de la planeación, y con  una metodología que garantice su </a:t>
            </a:r>
            <a:r>
              <a:rPr lang="es-MX" sz="2000" dirty="0" err="1" smtClean="0"/>
              <a:t>evaluabilidad</a:t>
            </a:r>
            <a:r>
              <a:rPr lang="es-MX" sz="2000" dirty="0" smtClean="0"/>
              <a:t>.</a:t>
            </a:r>
          </a:p>
          <a:p>
            <a:pPr algn="just"/>
            <a:endParaRPr lang="es-MX" sz="2000" dirty="0" smtClean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3553" y="231227"/>
            <a:ext cx="8845039" cy="99848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Conclusiones y recomendaciones para su consolidación</a:t>
            </a:r>
            <a:br>
              <a:rPr lang="es-MX" dirty="0" smtClean="0"/>
            </a:br>
            <a:endParaRPr lang="es-MX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54638"/>
    </mc:Choice>
    <mc:Fallback>
      <p:transition advTm="54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8740" y="2911363"/>
            <a:ext cx="4998253" cy="95118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Agradecimientos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693683" y="1536174"/>
            <a:ext cx="845031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 smtClean="0"/>
          </a:p>
          <a:p>
            <a:pPr algn="just"/>
            <a:endParaRPr lang="es-MX" sz="2000" dirty="0" smtClean="0"/>
          </a:p>
          <a:p>
            <a:pPr algn="just"/>
            <a:endParaRPr lang="es-MX" sz="2000" dirty="0" smtClean="0"/>
          </a:p>
          <a:p>
            <a:pPr algn="just"/>
            <a:endParaRPr lang="es-MX" sz="2000" dirty="0" smtClean="0"/>
          </a:p>
          <a:p>
            <a:pPr lvl="1" algn="just"/>
            <a:endParaRPr lang="es-MX" dirty="0" smtClean="0"/>
          </a:p>
          <a:p>
            <a:pPr lvl="1" algn="just"/>
            <a:endParaRPr lang="es-MX" dirty="0" smtClean="0"/>
          </a:p>
          <a:p>
            <a:pPr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xmlns="" val="214142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74094"/>
    </mc:Choice>
    <mc:Fallback>
      <p:transition advTm="7409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98053" y="1581517"/>
            <a:ext cx="8596668" cy="1603118"/>
          </a:xfrm>
        </p:spPr>
        <p:txBody>
          <a:bodyPr>
            <a:normAutofit/>
          </a:bodyPr>
          <a:lstStyle/>
          <a:p>
            <a:pPr algn="ctr"/>
            <a:r>
              <a:rPr lang="es-MX" sz="4800" dirty="0" smtClean="0"/>
              <a:t>Contexto</a:t>
            </a:r>
            <a:endParaRPr lang="es-MX" sz="4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839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602"/>
    </mc:Choice>
    <mc:Fallback>
      <p:transition advTm="1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46258" y="242427"/>
            <a:ext cx="8596668" cy="1320800"/>
          </a:xfrm>
        </p:spPr>
        <p:txBody>
          <a:bodyPr>
            <a:normAutofit/>
          </a:bodyPr>
          <a:lstStyle/>
          <a:p>
            <a:r>
              <a:rPr lang="es-MX" dirty="0" smtClean="0"/>
              <a:t>¿De </a:t>
            </a:r>
            <a:r>
              <a:rPr lang="es-MX" dirty="0"/>
              <a:t>dónde partimos</a:t>
            </a:r>
            <a:r>
              <a:rPr lang="es-MX" dirty="0" smtClean="0"/>
              <a:t>? : 2011-2014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88731" y="1257300"/>
            <a:ext cx="9360119" cy="5285387"/>
          </a:xfrm>
        </p:spPr>
        <p:txBody>
          <a:bodyPr>
            <a:normAutofit/>
          </a:bodyPr>
          <a:lstStyle/>
          <a:p>
            <a:pPr algn="just"/>
            <a:r>
              <a:rPr lang="es-MX" b="1" dirty="0" smtClean="0"/>
              <a:t>Planeación estratégica del gasto : </a:t>
            </a:r>
          </a:p>
          <a:p>
            <a:pPr lvl="1" algn="just"/>
            <a:r>
              <a:rPr lang="es-MX" b="1" dirty="0" smtClean="0">
                <a:latin typeface="+mj-lt"/>
              </a:rPr>
              <a:t>Marco </a:t>
            </a:r>
            <a:r>
              <a:rPr lang="es-MX" b="1" dirty="0">
                <a:latin typeface="+mj-lt"/>
              </a:rPr>
              <a:t>normativo </a:t>
            </a:r>
            <a:r>
              <a:rPr lang="es-MX" b="1" dirty="0" smtClean="0">
                <a:latin typeface="+mj-lt"/>
              </a:rPr>
              <a:t> y conceptual desactualizado </a:t>
            </a:r>
            <a:r>
              <a:rPr lang="es-MX" dirty="0" smtClean="0">
                <a:latin typeface="+mj-lt"/>
              </a:rPr>
              <a:t>y </a:t>
            </a:r>
            <a:r>
              <a:rPr lang="es-MX" dirty="0">
                <a:latin typeface="+mj-lt"/>
              </a:rPr>
              <a:t>no </a:t>
            </a:r>
            <a:r>
              <a:rPr lang="es-MX" dirty="0" smtClean="0">
                <a:latin typeface="+mj-lt"/>
              </a:rPr>
              <a:t>orientado </a:t>
            </a:r>
            <a:r>
              <a:rPr lang="es-MX" dirty="0">
                <a:latin typeface="+mj-lt"/>
              </a:rPr>
              <a:t>a </a:t>
            </a:r>
            <a:r>
              <a:rPr lang="es-MX" dirty="0" smtClean="0">
                <a:latin typeface="+mj-lt"/>
              </a:rPr>
              <a:t>resultados (P. ej. Ley de Planeación 1985)</a:t>
            </a:r>
            <a:endParaRPr lang="es-MX" dirty="0">
              <a:latin typeface="+mj-lt"/>
            </a:endParaRPr>
          </a:p>
          <a:p>
            <a:pPr lvl="1" algn="just"/>
            <a:r>
              <a:rPr lang="es-MX" dirty="0" smtClean="0">
                <a:latin typeface="+mj-lt"/>
              </a:rPr>
              <a:t>Sistemas de inversión y presupuesto estaban </a:t>
            </a:r>
            <a:r>
              <a:rPr lang="es-MX" b="1" dirty="0" smtClean="0">
                <a:latin typeface="+mj-lt"/>
              </a:rPr>
              <a:t>desvinculados de la planeación y entre sí.</a:t>
            </a:r>
            <a:endParaRPr lang="es-MX" dirty="0" smtClean="0">
              <a:latin typeface="+mj-lt"/>
            </a:endParaRPr>
          </a:p>
          <a:p>
            <a:pPr lvl="1" algn="just"/>
            <a:r>
              <a:rPr lang="es-MX" dirty="0" smtClean="0">
                <a:latin typeface="+mj-lt"/>
              </a:rPr>
              <a:t>Instrumentos de planeación </a:t>
            </a:r>
            <a:r>
              <a:rPr lang="es-MX" b="1" dirty="0" smtClean="0">
                <a:latin typeface="+mj-lt"/>
              </a:rPr>
              <a:t>sin metodología específica, sin indicadores, metas y desvinculados del presupuesto.</a:t>
            </a:r>
          </a:p>
          <a:p>
            <a:pPr lvl="1" algn="just"/>
            <a:r>
              <a:rPr lang="es-MX" b="1" dirty="0" smtClean="0">
                <a:latin typeface="+mj-lt"/>
              </a:rPr>
              <a:t>La EPP </a:t>
            </a:r>
            <a:r>
              <a:rPr lang="es-MX" dirty="0" smtClean="0">
                <a:latin typeface="+mj-lt"/>
              </a:rPr>
              <a:t> no estaba basada en los instrumentos de planeación.</a:t>
            </a:r>
            <a:endParaRPr lang="es-MX" b="1" dirty="0" smtClean="0">
              <a:latin typeface="+mj-lt"/>
            </a:endParaRPr>
          </a:p>
          <a:p>
            <a:pPr lvl="1" algn="just"/>
            <a:r>
              <a:rPr lang="es-ES" b="1" dirty="0" smtClean="0"/>
              <a:t>Bajas capacidades técnicas</a:t>
            </a:r>
            <a:r>
              <a:rPr lang="es-ES" dirty="0" smtClean="0"/>
              <a:t> para la planeación y la evaluación en el servicio público.</a:t>
            </a:r>
            <a:endParaRPr lang="es-MX" b="1" dirty="0">
              <a:latin typeface="+mj-lt"/>
            </a:endParaRPr>
          </a:p>
          <a:p>
            <a:pPr lvl="1" algn="just"/>
            <a:endParaRPr lang="es-MX" b="1" dirty="0" smtClean="0">
              <a:latin typeface="+mj-lt"/>
            </a:endParaRPr>
          </a:p>
          <a:p>
            <a:pPr algn="just"/>
            <a:r>
              <a:rPr lang="es-MX" b="1" dirty="0" smtClean="0"/>
              <a:t>Estructura programática-presupuestal</a:t>
            </a:r>
          </a:p>
          <a:p>
            <a:pPr lvl="1" algn="just"/>
            <a:r>
              <a:rPr lang="es-MX" dirty="0" smtClean="0">
                <a:latin typeface="+mj-lt"/>
              </a:rPr>
              <a:t>En 2010 la Administración pública contaba con </a:t>
            </a:r>
            <a:r>
              <a:rPr lang="es-MX" b="1" dirty="0" smtClean="0">
                <a:latin typeface="+mj-lt"/>
              </a:rPr>
              <a:t>3,925 “programas o proyectos”</a:t>
            </a:r>
          </a:p>
          <a:p>
            <a:pPr lvl="1" algn="just"/>
            <a:r>
              <a:rPr lang="es-MX" dirty="0" smtClean="0"/>
              <a:t>Ausencia de una </a:t>
            </a:r>
            <a:r>
              <a:rPr lang="es-MX" b="1" dirty="0" smtClean="0"/>
              <a:t>definición conceptual clara </a:t>
            </a:r>
            <a:r>
              <a:rPr lang="es-MX" dirty="0" smtClean="0"/>
              <a:t>de </a:t>
            </a:r>
            <a:r>
              <a:rPr lang="es-MX" b="1" dirty="0" smtClean="0"/>
              <a:t>programa </a:t>
            </a:r>
            <a:r>
              <a:rPr lang="es-MX" b="1" dirty="0"/>
              <a:t>y</a:t>
            </a:r>
            <a:r>
              <a:rPr lang="es-MX" b="1" dirty="0" smtClean="0"/>
              <a:t> proyecto </a:t>
            </a:r>
          </a:p>
          <a:p>
            <a:pPr lvl="1" algn="just"/>
            <a:r>
              <a:rPr lang="es-MX" dirty="0" smtClean="0">
                <a:latin typeface="+mj-lt"/>
              </a:rPr>
              <a:t>La EPP se basó en un </a:t>
            </a:r>
            <a:r>
              <a:rPr lang="es-MX" b="1" dirty="0" smtClean="0">
                <a:latin typeface="+mj-lt"/>
              </a:rPr>
              <a:t>enfoque administrativo y no en el logro de objetivos </a:t>
            </a:r>
            <a:r>
              <a:rPr lang="es-MX" dirty="0" smtClean="0">
                <a:latin typeface="+mj-lt"/>
              </a:rPr>
              <a:t>(programas individualizados por UR)</a:t>
            </a:r>
          </a:p>
          <a:p>
            <a:pPr lvl="1" algn="just"/>
            <a:r>
              <a:rPr lang="es-MX" dirty="0" smtClean="0">
                <a:latin typeface="+mj-lt"/>
              </a:rPr>
              <a:t>Presupuesto </a:t>
            </a:r>
            <a:r>
              <a:rPr lang="es-MX" b="1" dirty="0" smtClean="0">
                <a:latin typeface="+mj-lt"/>
              </a:rPr>
              <a:t>basado en la compra de insumos e inercial</a:t>
            </a:r>
            <a:r>
              <a:rPr lang="es-MX" dirty="0" smtClean="0">
                <a:latin typeface="+mj-lt"/>
              </a:rPr>
              <a:t>.</a:t>
            </a:r>
            <a:endParaRPr lang="es-ES" dirty="0" smtClean="0">
              <a:latin typeface="+mj-lt"/>
            </a:endParaRPr>
          </a:p>
          <a:p>
            <a:pPr lvl="1" algn="just"/>
            <a:endParaRPr lang="es-MX" b="1" dirty="0" smtClean="0">
              <a:latin typeface="+mj-lt"/>
            </a:endParaRPr>
          </a:p>
          <a:p>
            <a:pPr algn="just"/>
            <a:endParaRPr lang="es-ES" dirty="0" smtClean="0">
              <a:latin typeface="+mj-lt"/>
            </a:endParaRPr>
          </a:p>
          <a:p>
            <a:pPr algn="just"/>
            <a:endParaRPr lang="es-ES" dirty="0" smtClean="0">
              <a:latin typeface="+mj-lt"/>
            </a:endParaRPr>
          </a:p>
          <a:p>
            <a:pPr algn="just"/>
            <a:endParaRPr lang="es-ES" dirty="0">
              <a:latin typeface="+mj-lt"/>
            </a:endParaRPr>
          </a:p>
          <a:p>
            <a:pPr algn="just"/>
            <a:endParaRPr lang="es-MX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6907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3820"/>
    </mc:Choice>
    <mc:Fallback>
      <p:transition advTm="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2967" y="1261241"/>
            <a:ext cx="9443543" cy="5234152"/>
          </a:xfrm>
        </p:spPr>
        <p:txBody>
          <a:bodyPr>
            <a:noAutofit/>
          </a:bodyPr>
          <a:lstStyle/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Sistema de inversión pública </a:t>
            </a:r>
          </a:p>
          <a:p>
            <a:pPr lvl="1" algn="just"/>
            <a:r>
              <a:rPr lang="es-MX" dirty="0" smtClean="0"/>
              <a:t>La </a:t>
            </a:r>
            <a:r>
              <a:rPr lang="es-MX" dirty="0"/>
              <a:t>información </a:t>
            </a:r>
            <a:r>
              <a:rPr lang="es-MX" dirty="0" smtClean="0"/>
              <a:t>y gestión </a:t>
            </a:r>
            <a:r>
              <a:rPr lang="es-MX" dirty="0"/>
              <a:t>de </a:t>
            </a:r>
            <a:r>
              <a:rPr lang="es-MX" dirty="0" smtClean="0"/>
              <a:t>la </a:t>
            </a:r>
            <a:r>
              <a:rPr lang="es-MX" b="1" dirty="0" smtClean="0"/>
              <a:t>inversión estaba desconectada de la Planeación </a:t>
            </a:r>
            <a:r>
              <a:rPr lang="es-MX" dirty="0" smtClean="0"/>
              <a:t>Estratégica </a:t>
            </a:r>
            <a:r>
              <a:rPr lang="es-MX" b="1" dirty="0" smtClean="0"/>
              <a:t>y el Presupuesto.</a:t>
            </a:r>
          </a:p>
          <a:p>
            <a:pPr lvl="1" algn="just"/>
            <a:r>
              <a:rPr lang="es-MX" dirty="0" smtClean="0"/>
              <a:t>Ausencia de una </a:t>
            </a:r>
            <a:r>
              <a:rPr lang="es-MX" b="1" dirty="0" smtClean="0"/>
              <a:t>definición conceptual clara </a:t>
            </a:r>
            <a:r>
              <a:rPr lang="es-MX" dirty="0" smtClean="0"/>
              <a:t>de lo que es un </a:t>
            </a:r>
            <a:r>
              <a:rPr lang="es-MX" b="1" dirty="0" smtClean="0"/>
              <a:t>proyecto de inversión.</a:t>
            </a:r>
          </a:p>
          <a:p>
            <a:pPr marL="457200" lvl="1" indent="0" algn="just">
              <a:buNone/>
            </a:pPr>
            <a:endParaRPr lang="es-MX" dirty="0" smtClean="0"/>
          </a:p>
          <a:p>
            <a:pPr algn="just"/>
            <a:r>
              <a:rPr lang="es-MX" b="1" dirty="0" smtClean="0"/>
              <a:t>Monitoreo y Evaluación </a:t>
            </a:r>
          </a:p>
          <a:p>
            <a:pPr lvl="1" algn="just"/>
            <a:r>
              <a:rPr lang="es-MX" b="1" dirty="0" smtClean="0"/>
              <a:t>Carencia de objetivos estratégicos </a:t>
            </a:r>
            <a:r>
              <a:rPr lang="es-MX" dirty="0" smtClean="0"/>
              <a:t>claros y medibles en planes y programas: </a:t>
            </a:r>
            <a:r>
              <a:rPr lang="es-MX" b="1" dirty="0" smtClean="0"/>
              <a:t>nada era evaluable</a:t>
            </a:r>
          </a:p>
          <a:p>
            <a:pPr lvl="1" algn="just"/>
            <a:r>
              <a:rPr lang="es-ES" dirty="0" smtClean="0"/>
              <a:t>Ausencia de una </a:t>
            </a:r>
            <a:r>
              <a:rPr lang="es-ES" b="1" dirty="0" smtClean="0"/>
              <a:t>instancia responsable  y de marco normativo </a:t>
            </a:r>
            <a:r>
              <a:rPr lang="es-ES" dirty="0" smtClean="0"/>
              <a:t>para la evaluación</a:t>
            </a:r>
          </a:p>
          <a:p>
            <a:pPr lvl="1" algn="just"/>
            <a:r>
              <a:rPr lang="es-ES" dirty="0" smtClean="0"/>
              <a:t>Inexistencia de </a:t>
            </a:r>
            <a:r>
              <a:rPr lang="es-ES" b="1" dirty="0" smtClean="0"/>
              <a:t>mecanismos objetivos de retroalimentación </a:t>
            </a:r>
            <a:r>
              <a:rPr lang="es-ES" dirty="0" smtClean="0"/>
              <a:t>y mejora de la gestión.</a:t>
            </a:r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endParaRPr lang="es-MX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46258" y="352786"/>
            <a:ext cx="8596668" cy="1320800"/>
          </a:xfrm>
        </p:spPr>
        <p:txBody>
          <a:bodyPr>
            <a:normAutofit/>
          </a:bodyPr>
          <a:lstStyle/>
          <a:p>
            <a:r>
              <a:rPr lang="es-MX" dirty="0" smtClean="0"/>
              <a:t>¿De </a:t>
            </a:r>
            <a:r>
              <a:rPr lang="es-MX" dirty="0"/>
              <a:t>dónde partimos</a:t>
            </a:r>
            <a:r>
              <a:rPr lang="es-MX" dirty="0" smtClean="0"/>
              <a:t>? : 2011-2014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2165"/>
    </mc:Choice>
    <mc:Fallback>
      <p:transition advTm="2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1612" y="189195"/>
            <a:ext cx="10515600" cy="1012915"/>
          </a:xfrm>
        </p:spPr>
        <p:txBody>
          <a:bodyPr/>
          <a:lstStyle/>
          <a:p>
            <a:r>
              <a:rPr lang="es-MX" dirty="0" smtClean="0"/>
              <a:t>Evolución de la normatividad estatal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4704603"/>
              </p:ext>
            </p:extLst>
          </p:nvPr>
        </p:nvGraphicFramePr>
        <p:xfrm>
          <a:off x="284752" y="157296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Conector recto 7"/>
          <p:cNvCxnSpPr/>
          <p:nvPr/>
        </p:nvCxnSpPr>
        <p:spPr>
          <a:xfrm flipH="1" flipV="1">
            <a:off x="2862765" y="2309730"/>
            <a:ext cx="12878" cy="8628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029711" y="1373098"/>
            <a:ext cx="2204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LEPRH obliga a implementar el </a:t>
            </a:r>
            <a:r>
              <a:rPr lang="es-MX" b="1" dirty="0" err="1" smtClean="0"/>
              <a:t>PbR</a:t>
            </a:r>
            <a:endParaRPr lang="es-MX" b="1" dirty="0"/>
          </a:p>
        </p:txBody>
      </p:sp>
      <p:cxnSp>
        <p:nvCxnSpPr>
          <p:cNvPr id="11" name="Conector recto 10"/>
          <p:cNvCxnSpPr/>
          <p:nvPr/>
        </p:nvCxnSpPr>
        <p:spPr>
          <a:xfrm flipH="1" flipV="1">
            <a:off x="7623368" y="2623510"/>
            <a:ext cx="7464" cy="50013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7087188" y="1424721"/>
            <a:ext cx="3002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Lineamientos </a:t>
            </a:r>
            <a:r>
              <a:rPr lang="es-MX" dirty="0"/>
              <a:t>Generales para el </a:t>
            </a:r>
            <a:r>
              <a:rPr lang="es-MX" b="1" dirty="0"/>
              <a:t>Monitoreo y la Evaluación </a:t>
            </a:r>
            <a:endParaRPr lang="es-MX" b="1" dirty="0" smtClean="0"/>
          </a:p>
        </p:txBody>
      </p:sp>
      <p:cxnSp>
        <p:nvCxnSpPr>
          <p:cNvPr id="14" name="Conector recto 13"/>
          <p:cNvCxnSpPr/>
          <p:nvPr/>
        </p:nvCxnSpPr>
        <p:spPr>
          <a:xfrm flipH="1" flipV="1">
            <a:off x="5492290" y="4420220"/>
            <a:ext cx="12878" cy="8628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909847" y="5326919"/>
            <a:ext cx="2538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</a:t>
            </a:r>
            <a:r>
              <a:rPr lang="es-MX" dirty="0" smtClean="0"/>
              <a:t>LOPEEO establece a la </a:t>
            </a:r>
            <a:r>
              <a:rPr lang="es-MX" b="1" dirty="0" smtClean="0"/>
              <a:t>Instancia Técnica de Evaluación </a:t>
            </a:r>
            <a:r>
              <a:rPr lang="es-MX" dirty="0"/>
              <a:t>y sus </a:t>
            </a:r>
            <a:r>
              <a:rPr lang="es-MX" dirty="0" smtClean="0"/>
              <a:t>atribuciones</a:t>
            </a:r>
            <a:endParaRPr lang="es-MX" dirty="0"/>
          </a:p>
        </p:txBody>
      </p:sp>
      <p:cxnSp>
        <p:nvCxnSpPr>
          <p:cNvPr id="19" name="Conector recto 18"/>
          <p:cNvCxnSpPr/>
          <p:nvPr/>
        </p:nvCxnSpPr>
        <p:spPr>
          <a:xfrm flipH="1" flipV="1">
            <a:off x="9414428" y="4321160"/>
            <a:ext cx="12878" cy="8628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9083831" y="5337478"/>
            <a:ext cx="2330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Nueva Ley Estatal de Planeación </a:t>
            </a:r>
            <a:r>
              <a:rPr lang="es-MX" dirty="0" smtClean="0"/>
              <a:t>(orientada a resultados)</a:t>
            </a:r>
            <a:endParaRPr lang="es-MX" dirty="0"/>
          </a:p>
        </p:txBody>
      </p:sp>
      <p:cxnSp>
        <p:nvCxnSpPr>
          <p:cNvPr id="13" name="Conector recto 12"/>
          <p:cNvCxnSpPr/>
          <p:nvPr/>
        </p:nvCxnSpPr>
        <p:spPr>
          <a:xfrm flipH="1" flipV="1">
            <a:off x="1369870" y="4321160"/>
            <a:ext cx="12878" cy="8628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84752" y="5305947"/>
            <a:ext cx="2152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LEPGPC obliga a entregar al Congreso la propuesta del </a:t>
            </a:r>
            <a:r>
              <a:rPr lang="es-MX" b="1" dirty="0" smtClean="0"/>
              <a:t>SED</a:t>
            </a:r>
            <a:endParaRPr lang="es-MX" b="1" dirty="0"/>
          </a:p>
        </p:txBody>
      </p:sp>
      <p:cxnSp>
        <p:nvCxnSpPr>
          <p:cNvPr id="18" name="Conector recto 17"/>
          <p:cNvCxnSpPr/>
          <p:nvPr/>
        </p:nvCxnSpPr>
        <p:spPr>
          <a:xfrm flipH="1" flipV="1">
            <a:off x="5479412" y="2278009"/>
            <a:ext cx="12878" cy="8628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649108" y="1059445"/>
            <a:ext cx="183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Primera Ley Estatal de </a:t>
            </a:r>
            <a:r>
              <a:rPr lang="es-MX" b="1" dirty="0"/>
              <a:t>Desarrollo </a:t>
            </a:r>
            <a:r>
              <a:rPr lang="es-MX" b="1" dirty="0" smtClean="0"/>
              <a:t>Social</a:t>
            </a:r>
            <a:endParaRPr lang="es-MX" b="1" dirty="0"/>
          </a:p>
        </p:txBody>
      </p:sp>
      <p:cxnSp>
        <p:nvCxnSpPr>
          <p:cNvPr id="21" name="Conector recto 20"/>
          <p:cNvCxnSpPr/>
          <p:nvPr/>
        </p:nvCxnSpPr>
        <p:spPr>
          <a:xfrm flipH="1" flipV="1">
            <a:off x="7615904" y="4331986"/>
            <a:ext cx="7464" cy="50013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6987730" y="4832117"/>
            <a:ext cx="144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emite </a:t>
            </a:r>
            <a:r>
              <a:rPr lang="es-MX" b="1" dirty="0" smtClean="0"/>
              <a:t>Reglamento </a:t>
            </a:r>
            <a:r>
              <a:rPr lang="es-MX" dirty="0" smtClean="0"/>
              <a:t>de la LEPRH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6193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4204"/>
    </mc:Choice>
    <mc:Fallback>
      <p:transition advTm="4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  <p:bldP spid="12" grpId="0"/>
      <p:bldP spid="15" grpId="0"/>
      <p:bldP spid="20" grpId="0"/>
      <p:bldP spid="16" grpId="0"/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6483" y="240318"/>
            <a:ext cx="10515600" cy="1012915"/>
          </a:xfrm>
        </p:spPr>
        <p:txBody>
          <a:bodyPr/>
          <a:lstStyle/>
          <a:p>
            <a:r>
              <a:rPr lang="es-MX" dirty="0" smtClean="0"/>
              <a:t>Evolución de la </a:t>
            </a:r>
            <a:r>
              <a:rPr lang="es-MX" dirty="0"/>
              <a:t>p</a:t>
            </a:r>
            <a:r>
              <a:rPr lang="es-MX" dirty="0" smtClean="0"/>
              <a:t>ráctica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08574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Conector recto 7"/>
          <p:cNvCxnSpPr/>
          <p:nvPr/>
        </p:nvCxnSpPr>
        <p:spPr>
          <a:xfrm flipH="1" flipV="1">
            <a:off x="953470" y="2735413"/>
            <a:ext cx="12878" cy="8628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311966" y="1454662"/>
            <a:ext cx="2273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crean </a:t>
            </a:r>
            <a:r>
              <a:rPr lang="es-MX" b="1" dirty="0" smtClean="0"/>
              <a:t>instrumentos de planeación</a:t>
            </a:r>
            <a:r>
              <a:rPr lang="es-MX" dirty="0" smtClean="0"/>
              <a:t> (PED, PES,PR)</a:t>
            </a:r>
            <a:endParaRPr lang="es-MX" dirty="0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5944471" y="2756088"/>
            <a:ext cx="0" cy="7617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4631442" y="1213944"/>
            <a:ext cx="2210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Publicación, entrega al H. Congreso y uso de las </a:t>
            </a:r>
            <a:r>
              <a:rPr lang="es-MX" b="1" dirty="0" smtClean="0"/>
              <a:t>primeras Evaluaciones de programas</a:t>
            </a:r>
            <a:endParaRPr lang="es-MX" b="1" dirty="0"/>
          </a:p>
        </p:txBody>
      </p:sp>
      <p:cxnSp>
        <p:nvCxnSpPr>
          <p:cNvPr id="13" name="Conector recto 12"/>
          <p:cNvCxnSpPr/>
          <p:nvPr/>
        </p:nvCxnSpPr>
        <p:spPr>
          <a:xfrm flipH="1" flipV="1">
            <a:off x="3200825" y="4446561"/>
            <a:ext cx="12878" cy="8628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326216" y="5365587"/>
            <a:ext cx="4200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Inicia colaboración con el Banco Mundial con proyecto “Fortalecimiento del Sistema de Gestión Estatal”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54498" y="1595564"/>
            <a:ext cx="1638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entrega la propuesta del </a:t>
            </a:r>
            <a:r>
              <a:rPr lang="es-MX" b="1" dirty="0" smtClean="0"/>
              <a:t>SED</a:t>
            </a:r>
            <a:r>
              <a:rPr lang="es-MX" dirty="0" smtClean="0"/>
              <a:t> al H. Congreso</a:t>
            </a:r>
            <a:endParaRPr lang="es-MX" dirty="0"/>
          </a:p>
        </p:txBody>
      </p:sp>
      <p:cxnSp>
        <p:nvCxnSpPr>
          <p:cNvPr id="18" name="Conector recto 17"/>
          <p:cNvCxnSpPr/>
          <p:nvPr/>
        </p:nvCxnSpPr>
        <p:spPr>
          <a:xfrm flipH="1" flipV="1">
            <a:off x="3505215" y="2594511"/>
            <a:ext cx="12878" cy="8628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102141" y="5029101"/>
            <a:ext cx="1740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Primeras </a:t>
            </a:r>
            <a:r>
              <a:rPr lang="es-MX" b="1" dirty="0" smtClean="0"/>
              <a:t>MIR</a:t>
            </a:r>
          </a:p>
          <a:p>
            <a:r>
              <a:rPr lang="es-MX" dirty="0" smtClean="0"/>
              <a:t>de programas estatales</a:t>
            </a:r>
            <a:endParaRPr lang="es-MX" dirty="0"/>
          </a:p>
        </p:txBody>
      </p:sp>
      <p:cxnSp>
        <p:nvCxnSpPr>
          <p:cNvPr id="22" name="Conector recto 21"/>
          <p:cNvCxnSpPr/>
          <p:nvPr/>
        </p:nvCxnSpPr>
        <p:spPr>
          <a:xfrm rot="5400000" flipH="1" flipV="1">
            <a:off x="1611160" y="4782468"/>
            <a:ext cx="456512" cy="305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7991863" y="4465510"/>
            <a:ext cx="0" cy="7617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7111331" y="5294875"/>
            <a:ext cx="181592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/>
              <a:t>Reingeniería financiera </a:t>
            </a:r>
            <a:r>
              <a:rPr lang="es-MX" dirty="0" smtClean="0"/>
              <a:t>parra resultados EPP-2016</a:t>
            </a:r>
            <a:endParaRPr lang="es-MX" dirty="0"/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7429507" y="2748025"/>
            <a:ext cx="0" cy="7617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8984622" y="220710"/>
            <a:ext cx="253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Sistemas de </a:t>
            </a:r>
            <a:r>
              <a:rPr lang="es-MX" b="1" dirty="0" smtClean="0"/>
              <a:t>gasto operativo y de inversión conectados a  través las MIR</a:t>
            </a:r>
            <a:endParaRPr lang="es-MX" dirty="0" smtClean="0"/>
          </a:p>
        </p:txBody>
      </p:sp>
      <p:sp>
        <p:nvSpPr>
          <p:cNvPr id="20" name="Rectángulo 28"/>
          <p:cNvSpPr/>
          <p:nvPr/>
        </p:nvSpPr>
        <p:spPr>
          <a:xfrm>
            <a:off x="6851017" y="1729733"/>
            <a:ext cx="1567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Reestructura orgánica de la </a:t>
            </a:r>
            <a:r>
              <a:rPr lang="es-MX" b="1" dirty="0" smtClean="0"/>
              <a:t>SEFIN</a:t>
            </a:r>
            <a:endParaRPr lang="es-MX" b="1" dirty="0"/>
          </a:p>
        </p:txBody>
      </p:sp>
      <p:cxnSp>
        <p:nvCxnSpPr>
          <p:cNvPr id="26" name="Conector recto 27"/>
          <p:cNvCxnSpPr/>
          <p:nvPr/>
        </p:nvCxnSpPr>
        <p:spPr>
          <a:xfrm rot="5400000" flipH="1" flipV="1">
            <a:off x="7998043" y="2673909"/>
            <a:ext cx="1659993" cy="130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Rectángulo 28"/>
          <p:cNvSpPr/>
          <p:nvPr/>
        </p:nvSpPr>
        <p:spPr>
          <a:xfrm>
            <a:off x="8942575" y="1929431"/>
            <a:ext cx="2294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Creación del </a:t>
            </a:r>
            <a:r>
              <a:rPr lang="es-MX" b="1" dirty="0" smtClean="0"/>
              <a:t>Banco de Proyectos </a:t>
            </a:r>
            <a:r>
              <a:rPr lang="es-MX" dirty="0" smtClean="0"/>
              <a:t>de Inversión (sistematizado)</a:t>
            </a:r>
            <a:endParaRPr lang="es-MX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314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99197"/>
    </mc:Choice>
    <mc:Fallback>
      <p:transition advTm="99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  <p:bldP spid="15" grpId="0"/>
      <p:bldP spid="16" grpId="0"/>
      <p:bldP spid="17" grpId="0"/>
      <p:bldP spid="21" grpId="0"/>
      <p:bldP spid="24" grpId="0" animBg="1"/>
      <p:bldP spid="29" grpId="0"/>
      <p:bldP spid="2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64247" y="1991419"/>
            <a:ext cx="6038775" cy="1826581"/>
          </a:xfrm>
        </p:spPr>
        <p:txBody>
          <a:bodyPr/>
          <a:lstStyle/>
          <a:p>
            <a:pPr algn="ctr"/>
            <a:r>
              <a:rPr lang="es-MX" dirty="0" smtClean="0"/>
              <a:t>Reingeniería Financiera</a:t>
            </a:r>
            <a:br>
              <a:rPr lang="es-MX" dirty="0" smtClean="0"/>
            </a:br>
            <a:r>
              <a:rPr lang="es-MX" dirty="0" smtClean="0"/>
              <a:t> para Resultados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099024" y="4038718"/>
            <a:ext cx="2948158" cy="860400"/>
          </a:xfrm>
        </p:spPr>
        <p:txBody>
          <a:bodyPr>
            <a:normAutofit/>
          </a:bodyPr>
          <a:lstStyle/>
          <a:p>
            <a:r>
              <a:rPr lang="es-MX" dirty="0" smtClean="0"/>
              <a:t>Nuestra experiencia</a:t>
            </a: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2249" y="436179"/>
            <a:ext cx="8596313" cy="8588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hicimos?   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55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658"/>
    </mc:Choice>
    <mc:Fallback>
      <p:transition advTm="65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8"/>
          <p:cNvGraphicFramePr/>
          <p:nvPr>
            <p:extLst>
              <p:ext uri="{D42A27DB-BD31-4B8C-83A1-F6EECF244321}">
                <p14:modId xmlns:p14="http://schemas.microsoft.com/office/powerpoint/2010/main" xmlns="" val="1361735487"/>
              </p:ext>
            </p:extLst>
          </p:nvPr>
        </p:nvGraphicFramePr>
        <p:xfrm>
          <a:off x="2128337" y="961675"/>
          <a:ext cx="7535930" cy="433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189192" y="110362"/>
            <a:ext cx="8596313" cy="8588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hicimos?</a:t>
            </a:r>
            <a:r>
              <a:rPr kumimoji="0" lang="es-MX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errar llave"/>
          <p:cNvSpPr/>
          <p:nvPr/>
        </p:nvSpPr>
        <p:spPr>
          <a:xfrm>
            <a:off x="9333186" y="1213944"/>
            <a:ext cx="772513" cy="419362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0137231" y="1954918"/>
            <a:ext cx="17342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b="1" dirty="0" smtClean="0">
                <a:latin typeface="Calibri" pitchFamily="34" charset="0"/>
                <a:cs typeface="Calibri" pitchFamily="34" charset="0"/>
              </a:rPr>
              <a:t>Generación de información :</a:t>
            </a:r>
          </a:p>
          <a:p>
            <a:endParaRPr lang="es-CO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presupuestaria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económica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Financiera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contable 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>
                <a:latin typeface="Calibri" pitchFamily="34" charset="0"/>
                <a:cs typeface="Calibri" pitchFamily="34" charset="0"/>
              </a:rPr>
              <a:t>del desempeño</a:t>
            </a:r>
          </a:p>
          <a:p>
            <a:endParaRPr lang="es-CO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CO" b="1" dirty="0" smtClean="0">
                <a:latin typeface="Calibri" pitchFamily="34" charset="0"/>
                <a:cs typeface="Calibri" pitchFamily="34" charset="0"/>
              </a:rPr>
              <a:t>CONFIABLE</a:t>
            </a:r>
          </a:p>
          <a:p>
            <a:pPr>
              <a:buFont typeface="Wingdings" pitchFamily="2" charset="2"/>
              <a:buChar char="ü"/>
            </a:pPr>
            <a:r>
              <a:rPr lang="es-CO" b="1" dirty="0" smtClean="0">
                <a:latin typeface="Calibri" pitchFamily="34" charset="0"/>
                <a:cs typeface="Calibri" pitchFamily="34" charset="0"/>
              </a:rPr>
              <a:t>EN TIEMPO REAL</a:t>
            </a:r>
            <a:endParaRPr lang="es-MX" b="1" dirty="0"/>
          </a:p>
        </p:txBody>
      </p:sp>
      <p:sp>
        <p:nvSpPr>
          <p:cNvPr id="7" name="6 Abrir llave"/>
          <p:cNvSpPr/>
          <p:nvPr/>
        </p:nvSpPr>
        <p:spPr>
          <a:xfrm>
            <a:off x="2002235" y="1103586"/>
            <a:ext cx="835558" cy="431975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26128" y="2175634"/>
            <a:ext cx="18760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b="1" dirty="0" smtClean="0">
                <a:latin typeface="Calibri" pitchFamily="34" charset="0"/>
                <a:cs typeface="Calibri" pitchFamily="34" charset="0"/>
              </a:rPr>
              <a:t>Registro ÚNICO de datos:</a:t>
            </a:r>
            <a:r>
              <a:rPr lang="es-MX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s-MX" dirty="0" smtClean="0">
              <a:latin typeface="Calibri" pitchFamily="34" charset="0"/>
              <a:cs typeface="Calibri" pitchFamily="34" charset="0"/>
            </a:endParaRPr>
          </a:p>
          <a:p>
            <a:r>
              <a:rPr lang="es-MX" dirty="0" smtClean="0">
                <a:latin typeface="Calibri" pitchFamily="34" charset="0"/>
                <a:cs typeface="Calibri" pitchFamily="34" charset="0"/>
              </a:rPr>
              <a:t>Delimitación de </a:t>
            </a:r>
          </a:p>
          <a:p>
            <a:r>
              <a:rPr lang="es-MX" dirty="0" smtClean="0">
                <a:latin typeface="Calibri" pitchFamily="34" charset="0"/>
                <a:cs typeface="Calibri" pitchFamily="34" charset="0"/>
              </a:rPr>
              <a:t>funciones y niveles de responsabilidad.</a:t>
            </a:r>
          </a:p>
        </p:txBody>
      </p:sp>
      <p:sp>
        <p:nvSpPr>
          <p:cNvPr id="14" name="13 Flecha abajo"/>
          <p:cNvSpPr/>
          <p:nvPr/>
        </p:nvSpPr>
        <p:spPr>
          <a:xfrm>
            <a:off x="7725104" y="1056289"/>
            <a:ext cx="331076" cy="58332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bajo"/>
          <p:cNvSpPr/>
          <p:nvPr/>
        </p:nvSpPr>
        <p:spPr>
          <a:xfrm>
            <a:off x="5738649" y="252248"/>
            <a:ext cx="331076" cy="58332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abajo"/>
          <p:cNvSpPr/>
          <p:nvPr/>
        </p:nvSpPr>
        <p:spPr>
          <a:xfrm>
            <a:off x="3673367" y="1150882"/>
            <a:ext cx="331076" cy="58332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039"/>
          <a:stretch/>
        </p:blipFill>
        <p:spPr>
          <a:xfrm>
            <a:off x="4698612" y="2923305"/>
            <a:ext cx="2267215" cy="5359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2558"/>
    </mc:Choice>
    <mc:Fallback>
      <p:transition advTm="2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6" grpId="0"/>
      <p:bldP spid="7" grpId="0" animBg="1"/>
      <p:bldP spid="8" grpId="0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20724" y="204952"/>
            <a:ext cx="9884974" cy="8588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hicimos?</a:t>
            </a:r>
            <a:r>
              <a:rPr kumimoji="0" lang="es-MX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6200" y="957755"/>
            <a:ext cx="11301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2000" dirty="0" smtClean="0">
                <a:solidFill>
                  <a:schemeClr val="accent1"/>
                </a:solidFill>
              </a:rPr>
              <a:t>Orientación estratégica del gasto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Reestructuramos la base lógica del presupuesto 2016, a fin de asegurar su consistencia con la planeación estratégica, y su </a:t>
            </a:r>
            <a:r>
              <a:rPr lang="es-MX" sz="2000" dirty="0" err="1" smtClean="0"/>
              <a:t>evaluabilidad</a:t>
            </a:r>
            <a:r>
              <a:rPr lang="es-MX" sz="2000" dirty="0" smtClean="0"/>
              <a:t>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El ejercicio buscó </a:t>
            </a:r>
            <a:r>
              <a:rPr lang="es-MX" sz="2000" b="1" dirty="0" smtClean="0"/>
              <a:t>revertir</a:t>
            </a:r>
            <a:r>
              <a:rPr lang="es-MX" sz="2000" dirty="0" smtClean="0"/>
              <a:t> la inercia del </a:t>
            </a:r>
            <a:r>
              <a:rPr lang="es-MX" sz="2000" b="1" dirty="0" smtClean="0"/>
              <a:t>crecimiento arbitrario </a:t>
            </a:r>
            <a:r>
              <a:rPr lang="es-MX" sz="2000" dirty="0" smtClean="0"/>
              <a:t>de la estructura programática por motivos distintos a los objetivos sociales, partiendo de un </a:t>
            </a:r>
            <a:r>
              <a:rPr lang="es-MX" sz="2000" b="1" dirty="0" smtClean="0"/>
              <a:t>clasificador sectorial y programas en donde una o más URS pueden participar en un programa</a:t>
            </a:r>
            <a:r>
              <a:rPr lang="es-MX" sz="2000" dirty="0" smtClean="0"/>
              <a:t>.</a:t>
            </a:r>
          </a:p>
          <a:p>
            <a:endParaRPr lang="es-MX" sz="2000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xmlns="" val="2078197972"/>
              </p:ext>
            </p:extLst>
          </p:nvPr>
        </p:nvGraphicFramePr>
        <p:xfrm>
          <a:off x="819150" y="3733801"/>
          <a:ext cx="10648949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46883"/>
    </mc:Choice>
    <mc:Fallback>
      <p:transition advTm="146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7.4|7.3|9.3|12.2|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8|3.1|11.5|3.5|4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1|0.1|0.1|0.1|0.1|0.2|0.2|0.2|0.2|0.3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1|0.1|0.1|0.1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5|0.2|0.6|0.5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5.7|16|0.4|13.3|7.1|11|9.2|1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2|0.1|0.2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1|11.8|8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|4.5"/>
</p:tagLst>
</file>

<file path=ppt/theme/theme1.xml><?xml version="1.0" encoding="utf-8"?>
<a:theme xmlns:a="http://schemas.openxmlformats.org/drawingml/2006/main" name="Faceta">
  <a:themeElements>
    <a:clrScheme name="Personalizado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AF8C13"/>
      </a:accent1>
      <a:accent2>
        <a:srgbClr val="F0D577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AF8C13"/>
      </a:hlink>
      <a:folHlink>
        <a:srgbClr val="F5E3A5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1722</TotalTime>
  <Words>2208</Words>
  <Application>Microsoft Office PowerPoint</Application>
  <PresentationFormat>Personalizado</PresentationFormat>
  <Paragraphs>234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Faceta</vt:lpstr>
      <vt:lpstr>Reingeniería Financiera para Resultados 2016</vt:lpstr>
      <vt:lpstr>Contexto</vt:lpstr>
      <vt:lpstr>¿De dónde partimos? : 2011-2014 </vt:lpstr>
      <vt:lpstr>¿De dónde partimos? : 2011-2014 </vt:lpstr>
      <vt:lpstr>Evolución de la normatividad estatal</vt:lpstr>
      <vt:lpstr>Evolución de la práctica</vt:lpstr>
      <vt:lpstr>Reingeniería Financiera  para Resultados</vt:lpstr>
      <vt:lpstr>Diapositiva 8</vt:lpstr>
      <vt:lpstr>Diapositiva 9</vt:lpstr>
      <vt:lpstr>¿Cómo lo hicimos?</vt:lpstr>
      <vt:lpstr>Diapositiva 11</vt:lpstr>
      <vt:lpstr>¿Para qué lo hicimos? </vt:lpstr>
      <vt:lpstr>¿Qué faltó y debe mejorar?</vt:lpstr>
      <vt:lpstr>Conclusiones y recomendaciones para su consolidación </vt:lpstr>
      <vt:lpstr>Conclusiones y recomendaciones para su consolidación </vt:lpstr>
      <vt:lpstr>Agradecimientos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rios</dc:creator>
  <cp:lastModifiedBy>gamacl</cp:lastModifiedBy>
  <cp:revision>81</cp:revision>
  <dcterms:created xsi:type="dcterms:W3CDTF">2016-08-31T19:09:28Z</dcterms:created>
  <dcterms:modified xsi:type="dcterms:W3CDTF">2017-04-24T20:46:27Z</dcterms:modified>
</cp:coreProperties>
</file>