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1" r:id="rId4"/>
    <p:sldId id="264" r:id="rId5"/>
    <p:sldId id="265" r:id="rId6"/>
    <p:sldId id="266" r:id="rId7"/>
    <p:sldId id="267" r:id="rId8"/>
    <p:sldId id="269" r:id="rId9"/>
    <p:sldId id="270" r:id="rId10"/>
    <p:sldId id="268" r:id="rId11"/>
    <p:sldId id="263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ABCD6-CB20-5948-9A05-03FE92DC1141}" type="datetime1">
              <a:rPr lang="es-MX" smtClean="0"/>
              <a:t>08/09/2016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852C5-8551-6143-9CC5-3930A05E19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927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DD47-3E86-D043-BBD2-836B7106877F}" type="datetime1">
              <a:rPr lang="es-MX" smtClean="0"/>
              <a:t>08/09/2016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28088-E402-9E40-8D39-0110B79330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0012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ortada-Template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8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Slide Titulo Ponencia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Conector recto 8"/>
          <p:cNvCxnSpPr/>
          <p:nvPr userDrawn="1"/>
        </p:nvCxnSpPr>
        <p:spPr>
          <a:xfrm>
            <a:off x="704645" y="4556705"/>
            <a:ext cx="75052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>
            <a:spLocks noGrp="1"/>
          </p:cNvSpPr>
          <p:nvPr>
            <p:ph type="ctrTitle" hasCustomPrompt="1"/>
          </p:nvPr>
        </p:nvSpPr>
        <p:spPr>
          <a:xfrm>
            <a:off x="511277" y="3383935"/>
            <a:ext cx="7862256" cy="1172769"/>
          </a:xfrm>
        </p:spPr>
        <p:txBody>
          <a:bodyPr>
            <a:normAutofit/>
          </a:bodyPr>
          <a:lstStyle>
            <a:lvl1pPr>
              <a:defRPr sz="3200" b="0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s-ES_tradnl" dirty="0" smtClean="0"/>
              <a:t>T</a:t>
            </a:r>
            <a:r>
              <a:rPr lang="es-ES" dirty="0" smtClean="0"/>
              <a:t>Í</a:t>
            </a:r>
            <a:r>
              <a:rPr lang="es-ES_tradnl" dirty="0" smtClean="0"/>
              <a:t>TULO DE LA PONENCIA / TALLER</a:t>
            </a:r>
            <a:endParaRPr lang="es-ES" dirty="0"/>
          </a:p>
        </p:txBody>
      </p:sp>
      <p:sp>
        <p:nvSpPr>
          <p:cNvPr id="14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11277" y="4656121"/>
            <a:ext cx="7862255" cy="64483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DEAD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Ponente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395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318774"/>
            <a:ext cx="7772400" cy="81116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009D96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T</a:t>
            </a:r>
            <a:r>
              <a:rPr lang="es-ES" dirty="0" smtClean="0"/>
              <a:t>í</a:t>
            </a:r>
            <a:r>
              <a:rPr lang="es-ES_tradnl" dirty="0" err="1" smtClean="0"/>
              <a:t>tulo</a:t>
            </a:r>
            <a:r>
              <a:rPr lang="es-ES_tradnl" dirty="0" smtClean="0"/>
              <a:t> de tema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52839"/>
            <a:ext cx="6400800" cy="6448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Subtema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16" y="0"/>
            <a:ext cx="9357032" cy="1734472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685800" y="3129936"/>
            <a:ext cx="7772400" cy="1229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35466" y="6476838"/>
            <a:ext cx="4978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31859C"/>
                </a:solidFill>
              </a:defRPr>
            </a:lvl1pPr>
          </a:lstStyle>
          <a:p>
            <a:r>
              <a:rPr lang="es-ES_tradnl" smtClean="0"/>
              <a:t>Aquí va el nombre de la ponencia entrar al padrón de diapositiva para cambiar</a:t>
            </a:r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93667" y="6444764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9D96"/>
                </a:solidFill>
              </a:defRPr>
            </a:lvl1pPr>
          </a:lstStyle>
          <a:p>
            <a:fld id="{6FA07E81-0E39-814A-9B61-69349160A62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925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4067" y="1083734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Aquí va el nombre de la ponencia entrar al padrón de diapositiva para cambiar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 descr="Logo-sol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2" y="98641"/>
            <a:ext cx="1617541" cy="61256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2187923" y="0"/>
            <a:ext cx="6956077" cy="774138"/>
          </a:xfrm>
          <a:prstGeom prst="rect">
            <a:avLst/>
          </a:prstGeom>
          <a:solidFill>
            <a:srgbClr val="009D9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 flipV="1">
            <a:off x="8194" y="774137"/>
            <a:ext cx="9144000" cy="1025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Slide Plantilla Subnacionales header-01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56" y="-34428"/>
            <a:ext cx="6964544" cy="8085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2132" y="-34429"/>
            <a:ext cx="6773061" cy="911139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718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509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D96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Aquí va el nombre de la ponencia entrar al padrón de diapositiva para cambiar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280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Aquí va el nombre de la ponencia entrar al padrón de diapositiva para cambiar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125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Aquí va el nombre de la ponencia entrar al padrón de diapositiva para cambiar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55095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009D96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Diapositiva libre</a:t>
            </a:r>
            <a:endParaRPr lang="es-ES" dirty="0"/>
          </a:p>
        </p:txBody>
      </p:sp>
      <p:pic>
        <p:nvPicPr>
          <p:cNvPr id="2" name="Imagen 1" descr="Re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1" y="423335"/>
            <a:ext cx="7365813" cy="64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1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ortada-Cierre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8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-1" y="6486201"/>
            <a:ext cx="5469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31859C"/>
                </a:solidFill>
              </a:defRPr>
            </a:lvl1pPr>
          </a:lstStyle>
          <a:p>
            <a:r>
              <a:rPr lang="es-ES" dirty="0" smtClean="0"/>
              <a:t>Aquí va el nombre de la ponencia entrar al padrón de diapositiva para cambiar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9D96"/>
                </a:solidFill>
              </a:defRPr>
            </a:lvl1pPr>
          </a:lstStyle>
          <a:p>
            <a:fld id="{6FA07E81-0E39-814A-9B61-69349160A62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055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2" r:id="rId5"/>
    <p:sldLayoutId id="2147483653" r:id="rId6"/>
    <p:sldLayoutId id="2147483655" r:id="rId7"/>
    <p:sldLayoutId id="2147483662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393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64067" y="1288454"/>
            <a:ext cx="8229600" cy="4525963"/>
          </a:xfrm>
        </p:spPr>
        <p:txBody>
          <a:bodyPr>
            <a:noAutofit/>
          </a:bodyPr>
          <a:lstStyle/>
          <a:p>
            <a:r>
              <a:rPr lang="es-MX" sz="2200" dirty="0" smtClean="0">
                <a:solidFill>
                  <a:schemeClr val="tx1"/>
                </a:solidFill>
              </a:rPr>
              <a:t>No hay Valor Público posible en LA sin reforma en ambas esferas: político-institucional y político-administrativa.</a:t>
            </a:r>
          </a:p>
          <a:p>
            <a:r>
              <a:rPr lang="es-MX" sz="2200" dirty="0" smtClean="0">
                <a:solidFill>
                  <a:schemeClr val="tx1"/>
                </a:solidFill>
              </a:rPr>
              <a:t>Es una cuestión no sólo de gestión, sino también de poder.</a:t>
            </a:r>
          </a:p>
          <a:p>
            <a:r>
              <a:rPr lang="es-MX" sz="2200" dirty="0" smtClean="0">
                <a:solidFill>
                  <a:schemeClr val="tx1"/>
                </a:solidFill>
              </a:rPr>
              <a:t>El enfoque de GA aborda el entorno propicio que le da viabilidad y sostenibilidad a la </a:t>
            </a:r>
            <a:r>
              <a:rPr lang="es-MX" sz="2200" dirty="0" err="1" smtClean="0">
                <a:solidFill>
                  <a:schemeClr val="tx1"/>
                </a:solidFill>
              </a:rPr>
              <a:t>GpRD</a:t>
            </a:r>
            <a:r>
              <a:rPr lang="es-MX" sz="2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MX" sz="2200" dirty="0" smtClean="0">
                <a:solidFill>
                  <a:schemeClr val="tx1"/>
                </a:solidFill>
              </a:rPr>
              <a:t>La </a:t>
            </a:r>
            <a:r>
              <a:rPr lang="es-MX" sz="2200" dirty="0" err="1" smtClean="0">
                <a:solidFill>
                  <a:schemeClr val="tx1"/>
                </a:solidFill>
              </a:rPr>
              <a:t>GpRD</a:t>
            </a:r>
            <a:r>
              <a:rPr lang="es-MX" sz="2200" dirty="0" smtClean="0">
                <a:solidFill>
                  <a:schemeClr val="tx1"/>
                </a:solidFill>
              </a:rPr>
              <a:t> le aporta al enfoque de GA los dispositivos gerenciales de los cuales carece para que los esquemas de abordaje y gestión horizontal de los problemas públicos sean eficaces y optimicen recursos.</a:t>
            </a:r>
          </a:p>
          <a:p>
            <a:r>
              <a:rPr lang="es-MX" sz="2200" dirty="0" smtClean="0">
                <a:solidFill>
                  <a:schemeClr val="tx1"/>
                </a:solidFill>
              </a:rPr>
              <a:t>Son agendas </a:t>
            </a:r>
            <a:r>
              <a:rPr lang="es-MX" sz="2200" dirty="0" smtClean="0">
                <a:solidFill>
                  <a:schemeClr val="tx1"/>
                </a:solidFill>
              </a:rPr>
              <a:t>complementarias</a:t>
            </a:r>
            <a:r>
              <a:rPr lang="es-MX" sz="2200" dirty="0" smtClean="0">
                <a:solidFill>
                  <a:schemeClr val="tx1"/>
                </a:solidFill>
              </a:rPr>
              <a:t>, pero hay tensiones: ¿cuál de ellas se prioriza? ¿cómo se armonizan </a:t>
            </a:r>
            <a:r>
              <a:rPr lang="es-MX" sz="2200" smtClean="0">
                <a:solidFill>
                  <a:schemeClr val="tx1"/>
                </a:solidFill>
              </a:rPr>
              <a:t>valores como </a:t>
            </a:r>
            <a:r>
              <a:rPr lang="es-MX" sz="2200" dirty="0" smtClean="0">
                <a:solidFill>
                  <a:schemeClr val="tx1"/>
                </a:solidFill>
              </a:rPr>
              <a:t>la participación y </a:t>
            </a:r>
            <a:r>
              <a:rPr lang="es-MX" sz="2200" smtClean="0">
                <a:solidFill>
                  <a:schemeClr val="tx1"/>
                </a:solidFill>
              </a:rPr>
              <a:t>la optimización?</a:t>
            </a:r>
            <a:endParaRPr lang="es-MX" sz="2200" dirty="0" smtClean="0">
              <a:solidFill>
                <a:schemeClr val="tx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Gobierno Abierto y </a:t>
            </a:r>
            <a:r>
              <a:rPr lang="es-ES_tradnl" dirty="0" err="1"/>
              <a:t>GpRD</a:t>
            </a:r>
            <a:r>
              <a:rPr lang="es-ES_tradnl" dirty="0"/>
              <a:t>: ¿una agenda compartida?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10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Entonces…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0874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68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Gobierno Abierto y </a:t>
            </a:r>
            <a:r>
              <a:rPr lang="es-ES" dirty="0" err="1" smtClean="0"/>
              <a:t>GpRD</a:t>
            </a:r>
            <a:r>
              <a:rPr lang="es-ES" dirty="0" smtClean="0"/>
              <a:t>:               ¿una agenda compartida?</a:t>
            </a:r>
            <a:endParaRPr lang="es-ES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Alejandro González Arreola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812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64067" y="1746913"/>
            <a:ext cx="8229600" cy="38627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Retos de la reforma de la AP en AL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Agenda y supuestos de la </a:t>
            </a:r>
            <a:r>
              <a:rPr lang="es-ES" dirty="0" err="1" smtClean="0"/>
              <a:t>GpRD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Agenda y supuestos del GA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Complementariedades y tensiones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Gobierno Abierto y </a:t>
            </a:r>
            <a:r>
              <a:rPr lang="es-ES_tradnl" dirty="0" err="1" smtClean="0"/>
              <a:t>GpRD</a:t>
            </a:r>
            <a:r>
              <a:rPr lang="es-ES_tradnl" dirty="0" smtClean="0"/>
              <a:t>: ¿una agenda compartida?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3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Temas de la exposición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896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64067" y="1288454"/>
            <a:ext cx="8229600" cy="4525963"/>
          </a:xfrm>
        </p:spPr>
        <p:txBody>
          <a:bodyPr>
            <a:noAutofit/>
          </a:bodyPr>
          <a:lstStyle/>
          <a:p>
            <a:r>
              <a:rPr lang="es-MX" sz="2200" b="1" dirty="0" smtClean="0">
                <a:solidFill>
                  <a:schemeClr val="tx1"/>
                </a:solidFill>
              </a:rPr>
              <a:t>Dimensión político-institucional</a:t>
            </a:r>
            <a:r>
              <a:rPr lang="es-MX" sz="2200" b="1" dirty="0">
                <a:solidFill>
                  <a:schemeClr val="tx1"/>
                </a:solidFill>
              </a:rPr>
              <a:t>:</a:t>
            </a:r>
            <a:r>
              <a:rPr lang="es-MX" sz="2200" dirty="0">
                <a:solidFill>
                  <a:schemeClr val="tx1"/>
                </a:solidFill>
              </a:rPr>
              <a:t> conviven modos patrimonialistas, particularistas y clientelares en el ejercicio del poder público con ínsulas más cercanas al ideal </a:t>
            </a:r>
            <a:r>
              <a:rPr lang="es-MX" sz="2200" dirty="0" err="1">
                <a:solidFill>
                  <a:schemeClr val="tx1"/>
                </a:solidFill>
              </a:rPr>
              <a:t>weberiano</a:t>
            </a:r>
            <a:r>
              <a:rPr lang="es-MX" sz="2200" dirty="0">
                <a:solidFill>
                  <a:schemeClr val="tx1"/>
                </a:solidFill>
              </a:rPr>
              <a:t> de burocracia (respetuosa de la norma/procedimiento, especializadas e imparciales</a:t>
            </a:r>
            <a:r>
              <a:rPr lang="es-MX" sz="2200" dirty="0" smtClean="0">
                <a:solidFill>
                  <a:schemeClr val="tx1"/>
                </a:solidFill>
              </a:rPr>
              <a:t>). En ambos casos: cultura insular de la AP.</a:t>
            </a:r>
            <a:endParaRPr lang="es-MX" sz="2200" dirty="0">
              <a:solidFill>
                <a:schemeClr val="tx1"/>
              </a:solidFill>
            </a:endParaRPr>
          </a:p>
          <a:p>
            <a:endParaRPr lang="es-MX" sz="2200" dirty="0">
              <a:solidFill>
                <a:schemeClr val="tx1"/>
              </a:solidFill>
            </a:endParaRPr>
          </a:p>
          <a:p>
            <a:r>
              <a:rPr lang="es-MX" sz="2200" b="1" dirty="0" smtClean="0">
                <a:solidFill>
                  <a:schemeClr val="tx1"/>
                </a:solidFill>
              </a:rPr>
              <a:t>Dimensión político-administrativa:</a:t>
            </a:r>
            <a:r>
              <a:rPr lang="es-MX" sz="2200" dirty="0" smtClean="0">
                <a:solidFill>
                  <a:schemeClr val="tx1"/>
                </a:solidFill>
              </a:rPr>
              <a:t> </a:t>
            </a:r>
            <a:r>
              <a:rPr lang="es-MX" sz="2200" dirty="0">
                <a:solidFill>
                  <a:schemeClr val="tx1"/>
                </a:solidFill>
              </a:rPr>
              <a:t>Sistemas de gestión orientados a la norma y al procedimiento (aunque éstos no sean garantía de imparcialidad y especialización), más que a la obtención de resultados de alto aprecio ciudadano (valor público). Calidad de servicios y programas cuestionable.</a:t>
            </a:r>
          </a:p>
          <a:p>
            <a:endParaRPr lang="es-MX" sz="2200" dirty="0">
              <a:solidFill>
                <a:schemeClr val="tx1"/>
              </a:solidFill>
            </a:endParaRPr>
          </a:p>
          <a:p>
            <a:r>
              <a:rPr lang="es-MX" sz="2200" b="1" dirty="0">
                <a:solidFill>
                  <a:schemeClr val="tx1"/>
                </a:solidFill>
              </a:rPr>
              <a:t>Agenda de cambio:</a:t>
            </a:r>
            <a:r>
              <a:rPr lang="es-MX" sz="2200" dirty="0">
                <a:solidFill>
                  <a:schemeClr val="tx1"/>
                </a:solidFill>
              </a:rPr>
              <a:t> calidad institucional + calidad </a:t>
            </a:r>
            <a:r>
              <a:rPr lang="es-MX" sz="2200" dirty="0" smtClean="0">
                <a:solidFill>
                  <a:schemeClr val="tx1"/>
                </a:solidFill>
              </a:rPr>
              <a:t>gerencial</a:t>
            </a:r>
            <a:endParaRPr lang="es-ES" sz="2200" dirty="0" smtClean="0">
              <a:solidFill>
                <a:schemeClr val="tx1"/>
              </a:solidFill>
            </a:endParaRPr>
          </a:p>
          <a:p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Gobierno Abierto y </a:t>
            </a:r>
            <a:r>
              <a:rPr lang="es-ES_tradnl" dirty="0" err="1"/>
              <a:t>GpRD</a:t>
            </a:r>
            <a:r>
              <a:rPr lang="es-ES_tradnl" dirty="0"/>
              <a:t>: ¿una agenda compartida?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4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Retos de la AP en AL para generar Valor Público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578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Gobierno Abierto y </a:t>
            </a:r>
            <a:r>
              <a:rPr lang="es-ES_tradnl" dirty="0" err="1"/>
              <a:t>GpRD</a:t>
            </a:r>
            <a:r>
              <a:rPr lang="es-ES_tradnl" dirty="0"/>
              <a:t>: ¿una agenda compartida?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5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Agenda de Reforma de la AP en AL para generar Valor Público</a:t>
            </a:r>
            <a:endParaRPr lang="es-ES" dirty="0"/>
          </a:p>
        </p:txBody>
      </p:sp>
      <p:sp>
        <p:nvSpPr>
          <p:cNvPr id="7" name="6 Elipse"/>
          <p:cNvSpPr/>
          <p:nvPr/>
        </p:nvSpPr>
        <p:spPr>
          <a:xfrm>
            <a:off x="3923928" y="1772816"/>
            <a:ext cx="4464496" cy="33843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5 Elipse"/>
          <p:cNvSpPr/>
          <p:nvPr/>
        </p:nvSpPr>
        <p:spPr>
          <a:xfrm>
            <a:off x="683568" y="1700808"/>
            <a:ext cx="4608512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32624" y="1900840"/>
            <a:ext cx="2232248" cy="8640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Calidad Institucional</a:t>
            </a:r>
          </a:p>
        </p:txBody>
      </p:sp>
      <p:pic>
        <p:nvPicPr>
          <p:cNvPr id="11" name="Picture 4" descr="logo_ges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6800" y="6248400"/>
            <a:ext cx="172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134416" y="1955432"/>
            <a:ext cx="2232248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Calidad Gerencial</a:t>
            </a:r>
          </a:p>
        </p:txBody>
      </p:sp>
      <p:sp>
        <p:nvSpPr>
          <p:cNvPr id="13" name="9 Rectángulo"/>
          <p:cNvSpPr/>
          <p:nvPr/>
        </p:nvSpPr>
        <p:spPr>
          <a:xfrm>
            <a:off x="1138107" y="3866780"/>
            <a:ext cx="1993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400" b="1" dirty="0" smtClean="0">
                <a:solidFill>
                  <a:srgbClr val="C00000"/>
                </a:solidFill>
              </a:rPr>
              <a:t>Transparencia</a:t>
            </a:r>
            <a:endParaRPr lang="es-MX" sz="1400" b="1" dirty="0">
              <a:solidFill>
                <a:srgbClr val="C00000"/>
              </a:solidFill>
            </a:endParaRPr>
          </a:p>
        </p:txBody>
      </p:sp>
      <p:sp>
        <p:nvSpPr>
          <p:cNvPr id="14" name="9 Rectángulo"/>
          <p:cNvSpPr/>
          <p:nvPr/>
        </p:nvSpPr>
        <p:spPr>
          <a:xfrm>
            <a:off x="611560" y="2916233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400" b="1" dirty="0" smtClean="0">
                <a:solidFill>
                  <a:srgbClr val="C00000"/>
                </a:solidFill>
              </a:rPr>
              <a:t>Legalidad e imparcialidad del poder público</a:t>
            </a:r>
            <a:endParaRPr lang="es-MX" sz="1400" b="1" dirty="0">
              <a:solidFill>
                <a:srgbClr val="C00000"/>
              </a:solidFill>
            </a:endParaRPr>
          </a:p>
        </p:txBody>
      </p:sp>
      <p:sp>
        <p:nvSpPr>
          <p:cNvPr id="15" name="9 Rectángulo"/>
          <p:cNvSpPr/>
          <p:nvPr/>
        </p:nvSpPr>
        <p:spPr>
          <a:xfrm>
            <a:off x="2807804" y="3425249"/>
            <a:ext cx="1993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400" b="1" dirty="0" smtClean="0">
                <a:solidFill>
                  <a:srgbClr val="C00000"/>
                </a:solidFill>
              </a:rPr>
              <a:t>Rendición de cuentas</a:t>
            </a:r>
            <a:endParaRPr lang="es-MX" sz="1400" b="1" dirty="0">
              <a:solidFill>
                <a:srgbClr val="C00000"/>
              </a:solidFill>
            </a:endParaRPr>
          </a:p>
        </p:txBody>
      </p:sp>
      <p:sp>
        <p:nvSpPr>
          <p:cNvPr id="16" name="9 Rectángulo"/>
          <p:cNvSpPr/>
          <p:nvPr/>
        </p:nvSpPr>
        <p:spPr>
          <a:xfrm>
            <a:off x="1532108" y="4390970"/>
            <a:ext cx="2998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400" b="1" dirty="0" smtClean="0">
                <a:solidFill>
                  <a:srgbClr val="C00000"/>
                </a:solidFill>
              </a:rPr>
              <a:t>Esfera pública deliberativa y participativa</a:t>
            </a:r>
            <a:endParaRPr lang="es-MX" sz="1400" b="1" dirty="0">
              <a:solidFill>
                <a:srgbClr val="C00000"/>
              </a:solidFill>
            </a:endParaRPr>
          </a:p>
        </p:txBody>
      </p:sp>
      <p:sp>
        <p:nvSpPr>
          <p:cNvPr id="17" name="9 Rectángulo"/>
          <p:cNvSpPr/>
          <p:nvPr/>
        </p:nvSpPr>
        <p:spPr>
          <a:xfrm>
            <a:off x="4870892" y="3004445"/>
            <a:ext cx="1993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400" b="1" dirty="0" smtClean="0">
                <a:solidFill>
                  <a:srgbClr val="C00000"/>
                </a:solidFill>
              </a:rPr>
              <a:t>Eficacia</a:t>
            </a:r>
            <a:endParaRPr lang="es-MX" sz="1400" b="1" dirty="0">
              <a:solidFill>
                <a:srgbClr val="C00000"/>
              </a:solidFill>
            </a:endParaRPr>
          </a:p>
        </p:txBody>
      </p:sp>
      <p:sp>
        <p:nvSpPr>
          <p:cNvPr id="18" name="9 Rectángulo"/>
          <p:cNvSpPr/>
          <p:nvPr/>
        </p:nvSpPr>
        <p:spPr>
          <a:xfrm>
            <a:off x="6328853" y="3274776"/>
            <a:ext cx="1993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400" b="1" dirty="0" smtClean="0">
                <a:solidFill>
                  <a:srgbClr val="C00000"/>
                </a:solidFill>
              </a:rPr>
              <a:t>Eficiencia</a:t>
            </a:r>
            <a:endParaRPr lang="es-MX" sz="1400" b="1" dirty="0">
              <a:solidFill>
                <a:srgbClr val="C00000"/>
              </a:solidFill>
            </a:endParaRPr>
          </a:p>
        </p:txBody>
      </p:sp>
      <p:sp>
        <p:nvSpPr>
          <p:cNvPr id="19" name="9 Rectángulo"/>
          <p:cNvSpPr/>
          <p:nvPr/>
        </p:nvSpPr>
        <p:spPr>
          <a:xfrm>
            <a:off x="5040052" y="3562174"/>
            <a:ext cx="1993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400" b="1" dirty="0" smtClean="0">
                <a:solidFill>
                  <a:srgbClr val="C00000"/>
                </a:solidFill>
              </a:rPr>
              <a:t>Calidad</a:t>
            </a:r>
            <a:endParaRPr lang="es-MX" sz="1400" b="1" dirty="0">
              <a:solidFill>
                <a:srgbClr val="C00000"/>
              </a:solidFill>
            </a:endParaRPr>
          </a:p>
        </p:txBody>
      </p:sp>
      <p:sp>
        <p:nvSpPr>
          <p:cNvPr id="20" name="9 Rectángulo"/>
          <p:cNvSpPr/>
          <p:nvPr/>
        </p:nvSpPr>
        <p:spPr>
          <a:xfrm>
            <a:off x="4793555" y="4223647"/>
            <a:ext cx="2991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400" b="1" dirty="0" smtClean="0">
                <a:solidFill>
                  <a:srgbClr val="C00000"/>
                </a:solidFill>
              </a:rPr>
              <a:t>Finanzas públicas robustas y sostenibles</a:t>
            </a:r>
            <a:endParaRPr lang="es-MX" sz="1400" b="1" dirty="0">
              <a:solidFill>
                <a:srgbClr val="C00000"/>
              </a:solidFill>
            </a:endParaRPr>
          </a:p>
        </p:txBody>
      </p:sp>
      <p:sp>
        <p:nvSpPr>
          <p:cNvPr id="21" name="9 Rectángulo"/>
          <p:cNvSpPr/>
          <p:nvPr/>
        </p:nvSpPr>
        <p:spPr>
          <a:xfrm>
            <a:off x="6277652" y="3907609"/>
            <a:ext cx="1993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400" b="1" dirty="0" smtClean="0">
                <a:solidFill>
                  <a:srgbClr val="C00000"/>
                </a:solidFill>
              </a:rPr>
              <a:t>Equidad</a:t>
            </a:r>
            <a:endParaRPr lang="es-MX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5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 curvada hacia la izquierda 5"/>
          <p:cNvSpPr/>
          <p:nvPr/>
        </p:nvSpPr>
        <p:spPr>
          <a:xfrm>
            <a:off x="6537275" y="1928135"/>
            <a:ext cx="2365086" cy="4530769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" name="Flecha curvada hacia la derecha 1"/>
          <p:cNvSpPr/>
          <p:nvPr/>
        </p:nvSpPr>
        <p:spPr>
          <a:xfrm>
            <a:off x="150125" y="1883392"/>
            <a:ext cx="2657679" cy="467481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Gobierno Abierto y </a:t>
            </a:r>
            <a:r>
              <a:rPr lang="es-ES_tradnl" dirty="0" err="1"/>
              <a:t>GpRD</a:t>
            </a:r>
            <a:r>
              <a:rPr lang="es-ES_tradnl" dirty="0"/>
              <a:t>: ¿una agenda compartida?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6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Agenda de Reforma de la AP en AL para generar Valor Público</a:t>
            </a:r>
            <a:endParaRPr lang="es-ES" dirty="0"/>
          </a:p>
        </p:txBody>
      </p:sp>
      <p:sp>
        <p:nvSpPr>
          <p:cNvPr id="7" name="6 Elipse"/>
          <p:cNvSpPr/>
          <p:nvPr/>
        </p:nvSpPr>
        <p:spPr>
          <a:xfrm>
            <a:off x="3923928" y="1772816"/>
            <a:ext cx="4464496" cy="33843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5 Elipse"/>
          <p:cNvSpPr/>
          <p:nvPr/>
        </p:nvSpPr>
        <p:spPr>
          <a:xfrm>
            <a:off x="683568" y="1700808"/>
            <a:ext cx="4608512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32624" y="1900840"/>
            <a:ext cx="2232248" cy="8640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Calidad Institucional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134416" y="1955432"/>
            <a:ext cx="2232248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Calidad Gerencial</a:t>
            </a:r>
          </a:p>
        </p:txBody>
      </p:sp>
      <p:sp>
        <p:nvSpPr>
          <p:cNvPr id="13" name="9 Rectángulo"/>
          <p:cNvSpPr/>
          <p:nvPr/>
        </p:nvSpPr>
        <p:spPr>
          <a:xfrm>
            <a:off x="1138107" y="3866780"/>
            <a:ext cx="1993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400" b="1" dirty="0" smtClean="0">
                <a:solidFill>
                  <a:srgbClr val="C00000"/>
                </a:solidFill>
              </a:rPr>
              <a:t>Transparencia</a:t>
            </a:r>
            <a:endParaRPr lang="es-MX" sz="1400" b="1" dirty="0">
              <a:solidFill>
                <a:srgbClr val="C00000"/>
              </a:solidFill>
            </a:endParaRPr>
          </a:p>
        </p:txBody>
      </p:sp>
      <p:sp>
        <p:nvSpPr>
          <p:cNvPr id="14" name="9 Rectángulo"/>
          <p:cNvSpPr/>
          <p:nvPr/>
        </p:nvSpPr>
        <p:spPr>
          <a:xfrm>
            <a:off x="611560" y="2916233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400" b="1" dirty="0" smtClean="0">
                <a:solidFill>
                  <a:srgbClr val="C00000"/>
                </a:solidFill>
              </a:rPr>
              <a:t>Legalidad e imparcialidad del poder público</a:t>
            </a:r>
            <a:endParaRPr lang="es-MX" sz="1400" b="1" dirty="0">
              <a:solidFill>
                <a:srgbClr val="C00000"/>
              </a:solidFill>
            </a:endParaRPr>
          </a:p>
        </p:txBody>
      </p:sp>
      <p:sp>
        <p:nvSpPr>
          <p:cNvPr id="15" name="9 Rectángulo"/>
          <p:cNvSpPr/>
          <p:nvPr/>
        </p:nvSpPr>
        <p:spPr>
          <a:xfrm>
            <a:off x="2807804" y="3425249"/>
            <a:ext cx="1993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400" b="1" dirty="0" smtClean="0">
                <a:solidFill>
                  <a:srgbClr val="C00000"/>
                </a:solidFill>
              </a:rPr>
              <a:t>Rendición de cuentas</a:t>
            </a:r>
            <a:endParaRPr lang="es-MX" sz="1400" b="1" dirty="0">
              <a:solidFill>
                <a:srgbClr val="C00000"/>
              </a:solidFill>
            </a:endParaRPr>
          </a:p>
        </p:txBody>
      </p:sp>
      <p:sp>
        <p:nvSpPr>
          <p:cNvPr id="16" name="9 Rectángulo"/>
          <p:cNvSpPr/>
          <p:nvPr/>
        </p:nvSpPr>
        <p:spPr>
          <a:xfrm>
            <a:off x="1532108" y="4390970"/>
            <a:ext cx="2998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400" b="1" dirty="0" smtClean="0">
                <a:solidFill>
                  <a:srgbClr val="C00000"/>
                </a:solidFill>
              </a:rPr>
              <a:t>Esfera pública deliberativa y participativa</a:t>
            </a:r>
            <a:endParaRPr lang="es-MX" sz="1400" b="1" dirty="0">
              <a:solidFill>
                <a:srgbClr val="C00000"/>
              </a:solidFill>
            </a:endParaRPr>
          </a:p>
        </p:txBody>
      </p:sp>
      <p:sp>
        <p:nvSpPr>
          <p:cNvPr id="17" name="9 Rectángulo"/>
          <p:cNvSpPr/>
          <p:nvPr/>
        </p:nvSpPr>
        <p:spPr>
          <a:xfrm>
            <a:off x="4870892" y="3004445"/>
            <a:ext cx="1993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400" b="1" dirty="0" smtClean="0">
                <a:solidFill>
                  <a:srgbClr val="C00000"/>
                </a:solidFill>
              </a:rPr>
              <a:t>Eficacia</a:t>
            </a:r>
            <a:endParaRPr lang="es-MX" sz="1400" b="1" dirty="0">
              <a:solidFill>
                <a:srgbClr val="C00000"/>
              </a:solidFill>
            </a:endParaRPr>
          </a:p>
        </p:txBody>
      </p:sp>
      <p:sp>
        <p:nvSpPr>
          <p:cNvPr id="18" name="9 Rectángulo"/>
          <p:cNvSpPr/>
          <p:nvPr/>
        </p:nvSpPr>
        <p:spPr>
          <a:xfrm>
            <a:off x="6328853" y="3274776"/>
            <a:ext cx="1993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400" b="1" dirty="0" smtClean="0">
                <a:solidFill>
                  <a:srgbClr val="C00000"/>
                </a:solidFill>
              </a:rPr>
              <a:t>Eficiencia</a:t>
            </a:r>
            <a:endParaRPr lang="es-MX" sz="1400" b="1" dirty="0">
              <a:solidFill>
                <a:srgbClr val="C00000"/>
              </a:solidFill>
            </a:endParaRPr>
          </a:p>
        </p:txBody>
      </p:sp>
      <p:sp>
        <p:nvSpPr>
          <p:cNvPr id="19" name="9 Rectángulo"/>
          <p:cNvSpPr/>
          <p:nvPr/>
        </p:nvSpPr>
        <p:spPr>
          <a:xfrm>
            <a:off x="5040052" y="3562174"/>
            <a:ext cx="1993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400" b="1" dirty="0" smtClean="0">
                <a:solidFill>
                  <a:srgbClr val="C00000"/>
                </a:solidFill>
              </a:rPr>
              <a:t>Calidad</a:t>
            </a:r>
            <a:endParaRPr lang="es-MX" sz="1400" b="1" dirty="0">
              <a:solidFill>
                <a:srgbClr val="C00000"/>
              </a:solidFill>
            </a:endParaRPr>
          </a:p>
        </p:txBody>
      </p:sp>
      <p:sp>
        <p:nvSpPr>
          <p:cNvPr id="20" name="9 Rectángulo"/>
          <p:cNvSpPr/>
          <p:nvPr/>
        </p:nvSpPr>
        <p:spPr>
          <a:xfrm>
            <a:off x="4793555" y="4223647"/>
            <a:ext cx="2991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400" b="1" dirty="0" smtClean="0">
                <a:solidFill>
                  <a:srgbClr val="C00000"/>
                </a:solidFill>
              </a:rPr>
              <a:t>Finanzas públicas robustas y sostenibles</a:t>
            </a:r>
            <a:endParaRPr lang="es-MX" sz="1400" b="1" dirty="0">
              <a:solidFill>
                <a:srgbClr val="C00000"/>
              </a:solidFill>
            </a:endParaRPr>
          </a:p>
        </p:txBody>
      </p:sp>
      <p:sp>
        <p:nvSpPr>
          <p:cNvPr id="21" name="9 Rectángulo"/>
          <p:cNvSpPr/>
          <p:nvPr/>
        </p:nvSpPr>
        <p:spPr>
          <a:xfrm>
            <a:off x="6277652" y="3907609"/>
            <a:ext cx="1993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1400" b="1" dirty="0" smtClean="0">
                <a:solidFill>
                  <a:srgbClr val="C00000"/>
                </a:solidFill>
              </a:rPr>
              <a:t>Equidad</a:t>
            </a:r>
            <a:endParaRPr lang="es-MX" sz="1400" b="1" dirty="0">
              <a:solidFill>
                <a:srgbClr val="C0000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63834" y="5460636"/>
            <a:ext cx="159873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</a:rPr>
              <a:t>Gobierno Abierto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927180" y="5643504"/>
            <a:ext cx="1598734" cy="642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</a:rPr>
              <a:t>GpRD</a:t>
            </a:r>
            <a:endParaRPr lang="es-MX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6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 curvada hacia la izquierda 5"/>
          <p:cNvSpPr/>
          <p:nvPr/>
        </p:nvSpPr>
        <p:spPr>
          <a:xfrm>
            <a:off x="6537275" y="1928135"/>
            <a:ext cx="2365086" cy="4530769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" name="Flecha curvada hacia la derecha 1"/>
          <p:cNvSpPr/>
          <p:nvPr/>
        </p:nvSpPr>
        <p:spPr>
          <a:xfrm>
            <a:off x="150125" y="1883392"/>
            <a:ext cx="2657679" cy="467481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Gobierno Abierto y </a:t>
            </a:r>
            <a:r>
              <a:rPr lang="es-ES_tradnl" dirty="0" err="1"/>
              <a:t>GpRD</a:t>
            </a:r>
            <a:r>
              <a:rPr lang="es-ES_tradnl" dirty="0"/>
              <a:t>: ¿una agenda compartida?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7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Agenda de Reforma de la AP en AL para generar Valor Público</a:t>
            </a:r>
            <a:endParaRPr lang="es-ES" dirty="0"/>
          </a:p>
        </p:txBody>
      </p:sp>
      <p:sp>
        <p:nvSpPr>
          <p:cNvPr id="7" name="6 Elipse"/>
          <p:cNvSpPr/>
          <p:nvPr/>
        </p:nvSpPr>
        <p:spPr>
          <a:xfrm>
            <a:off x="3923928" y="1772816"/>
            <a:ext cx="4464496" cy="33843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5 Elipse"/>
          <p:cNvSpPr/>
          <p:nvPr/>
        </p:nvSpPr>
        <p:spPr>
          <a:xfrm>
            <a:off x="683568" y="1700808"/>
            <a:ext cx="4608512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32624" y="1900840"/>
            <a:ext cx="2232248" cy="8640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Calidad Institucional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134416" y="1955432"/>
            <a:ext cx="2232248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MX" dirty="0" smtClean="0">
                <a:solidFill>
                  <a:schemeClr val="tx2">
                    <a:lumMod val="50000"/>
                  </a:schemeClr>
                </a:solidFill>
              </a:rPr>
              <a:t>Calidad Gerencial</a:t>
            </a:r>
          </a:p>
        </p:txBody>
      </p:sp>
      <p:sp>
        <p:nvSpPr>
          <p:cNvPr id="14" name="9 Rectángulo"/>
          <p:cNvSpPr/>
          <p:nvPr/>
        </p:nvSpPr>
        <p:spPr>
          <a:xfrm>
            <a:off x="1436567" y="2916233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MX" sz="1600" b="1" dirty="0" smtClean="0">
                <a:solidFill>
                  <a:srgbClr val="C00000"/>
                </a:solidFill>
              </a:rPr>
              <a:t>El GA es funcional para la reforma político-institucional de la AP porque es una cuestión de PODER</a:t>
            </a:r>
            <a:endParaRPr lang="es-MX" sz="1600" b="1" dirty="0">
              <a:solidFill>
                <a:srgbClr val="C0000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63834" y="5460636"/>
            <a:ext cx="159873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MX" sz="2400" dirty="0" smtClean="0">
                <a:solidFill>
                  <a:schemeClr val="tx2">
                    <a:lumMod val="50000"/>
                  </a:schemeClr>
                </a:solidFill>
              </a:rPr>
              <a:t>Gobierno Abierto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927180" y="5643504"/>
            <a:ext cx="1598734" cy="642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MX" sz="2400" dirty="0" err="1" smtClean="0">
                <a:solidFill>
                  <a:schemeClr val="tx2">
                    <a:lumMod val="50000"/>
                  </a:schemeClr>
                </a:solidFill>
              </a:rPr>
              <a:t>GpRD</a:t>
            </a:r>
            <a:endParaRPr lang="es-MX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9 Rectángulo"/>
          <p:cNvSpPr/>
          <p:nvPr/>
        </p:nvSpPr>
        <p:spPr>
          <a:xfrm>
            <a:off x="4823493" y="2836617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MX" sz="1600" b="1" dirty="0" smtClean="0">
                <a:solidFill>
                  <a:srgbClr val="C00000"/>
                </a:solidFill>
              </a:rPr>
              <a:t>La </a:t>
            </a:r>
            <a:r>
              <a:rPr lang="es-MX" sz="1600" b="1" dirty="0" err="1" smtClean="0">
                <a:solidFill>
                  <a:srgbClr val="C00000"/>
                </a:solidFill>
              </a:rPr>
              <a:t>GpRD</a:t>
            </a:r>
            <a:r>
              <a:rPr lang="es-MX" sz="1600" b="1" dirty="0" smtClean="0">
                <a:solidFill>
                  <a:srgbClr val="C00000"/>
                </a:solidFill>
              </a:rPr>
              <a:t> es funcional para la reforma político-administrativa de la AP porque es una cuestión de GESTIÓN</a:t>
            </a:r>
            <a:endParaRPr lang="es-MX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9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64067" y="1288454"/>
            <a:ext cx="8229600" cy="4525963"/>
          </a:xfrm>
        </p:spPr>
        <p:txBody>
          <a:bodyPr>
            <a:noAutofit/>
          </a:bodyPr>
          <a:lstStyle/>
          <a:p>
            <a:r>
              <a:rPr lang="es-MX" sz="2200" b="1" dirty="0" smtClean="0">
                <a:solidFill>
                  <a:schemeClr val="tx1"/>
                </a:solidFill>
              </a:rPr>
              <a:t>Interdependencia de la acción pública: </a:t>
            </a:r>
            <a:r>
              <a:rPr lang="es-MX" sz="2200" dirty="0" smtClean="0">
                <a:solidFill>
                  <a:schemeClr val="tx1"/>
                </a:solidFill>
              </a:rPr>
              <a:t>Ningún sólo actor o sector posee todos los recursos, capacidades, conocimientos, información para resolver los problemas públicos.</a:t>
            </a:r>
          </a:p>
          <a:p>
            <a:r>
              <a:rPr lang="es-MX" sz="2200" b="1" dirty="0" smtClean="0">
                <a:solidFill>
                  <a:schemeClr val="tx1"/>
                </a:solidFill>
              </a:rPr>
              <a:t>Sociedad: </a:t>
            </a:r>
            <a:r>
              <a:rPr lang="es-MX" sz="2200" dirty="0" smtClean="0">
                <a:solidFill>
                  <a:schemeClr val="tx1"/>
                </a:solidFill>
              </a:rPr>
              <a:t>no sólo fuente/causa de problemas, también parte de la solución (poseedora de conocimientos, recursos, etc.).</a:t>
            </a:r>
          </a:p>
          <a:p>
            <a:r>
              <a:rPr lang="es-MX" sz="2200" b="1" dirty="0" smtClean="0">
                <a:solidFill>
                  <a:schemeClr val="tx1"/>
                </a:solidFill>
              </a:rPr>
              <a:t>Propuesta diferenciadora: </a:t>
            </a:r>
            <a:r>
              <a:rPr lang="es-MX" sz="2200" dirty="0" smtClean="0">
                <a:solidFill>
                  <a:schemeClr val="tx1"/>
                </a:solidFill>
              </a:rPr>
              <a:t>esquemas horizontales de relacionamiento gobierno-sociedad para resolver problemas públicos (mayor empoderamiento ciudadano).</a:t>
            </a:r>
          </a:p>
          <a:p>
            <a:r>
              <a:rPr lang="es-MX" sz="2200" b="1" dirty="0" smtClean="0">
                <a:solidFill>
                  <a:schemeClr val="tx1"/>
                </a:solidFill>
              </a:rPr>
              <a:t>Valores: </a:t>
            </a:r>
            <a:r>
              <a:rPr lang="es-MX" sz="2200" dirty="0" smtClean="0">
                <a:solidFill>
                  <a:schemeClr val="tx1"/>
                </a:solidFill>
              </a:rPr>
              <a:t>transparencia, rendición de cuentas, colaboración.</a:t>
            </a:r>
          </a:p>
          <a:p>
            <a:r>
              <a:rPr lang="es-MX" sz="2200" b="1" dirty="0" smtClean="0">
                <a:solidFill>
                  <a:schemeClr val="tx1"/>
                </a:solidFill>
              </a:rPr>
              <a:t>Instrumentos: </a:t>
            </a:r>
            <a:r>
              <a:rPr lang="es-MX" sz="2200" dirty="0" smtClean="0">
                <a:solidFill>
                  <a:schemeClr val="tx1"/>
                </a:solidFill>
              </a:rPr>
              <a:t>apertura de espacios permanentes de diálogo y </a:t>
            </a:r>
            <a:r>
              <a:rPr lang="es-MX" sz="2200" dirty="0" err="1" smtClean="0">
                <a:solidFill>
                  <a:schemeClr val="tx1"/>
                </a:solidFill>
              </a:rPr>
              <a:t>co</a:t>
            </a:r>
            <a:r>
              <a:rPr lang="es-MX" sz="2200" dirty="0" smtClean="0">
                <a:solidFill>
                  <a:schemeClr val="tx1"/>
                </a:solidFill>
              </a:rPr>
              <a:t>-creación gobierno-sociedad civil, </a:t>
            </a:r>
            <a:r>
              <a:rPr lang="es-MX" sz="2200" dirty="0" err="1" smtClean="0">
                <a:solidFill>
                  <a:schemeClr val="tx1"/>
                </a:solidFill>
              </a:rPr>
              <a:t>TICs</a:t>
            </a:r>
            <a:r>
              <a:rPr lang="es-MX" sz="2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MX" sz="2200" b="1" dirty="0">
                <a:solidFill>
                  <a:schemeClr val="tx1"/>
                </a:solidFill>
              </a:rPr>
              <a:t>Métrica de éxito: </a:t>
            </a:r>
            <a:r>
              <a:rPr lang="es-MX" sz="2200" dirty="0">
                <a:solidFill>
                  <a:schemeClr val="tx1"/>
                </a:solidFill>
              </a:rPr>
              <a:t>Legitimidad y sostenibilidad de la acción pública por encima de eficiencia </a:t>
            </a:r>
            <a:r>
              <a:rPr lang="es-MX" sz="2200" dirty="0" smtClean="0">
                <a:solidFill>
                  <a:schemeClr val="tx1"/>
                </a:solidFill>
              </a:rPr>
              <a:t>transaccional</a:t>
            </a:r>
            <a:r>
              <a:rPr lang="es-MX" sz="2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Gobierno Abierto y </a:t>
            </a:r>
            <a:r>
              <a:rPr lang="es-ES_tradnl" dirty="0" err="1"/>
              <a:t>GpRD</a:t>
            </a:r>
            <a:r>
              <a:rPr lang="es-ES_tradnl" dirty="0"/>
              <a:t>: ¿una agenda compartida?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8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Supuestos Básicos del enfoque de GA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857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64067" y="1288454"/>
            <a:ext cx="8229600" cy="4525963"/>
          </a:xfrm>
        </p:spPr>
        <p:txBody>
          <a:bodyPr>
            <a:noAutofit/>
          </a:bodyPr>
          <a:lstStyle/>
          <a:p>
            <a:r>
              <a:rPr lang="es-MX" sz="2200" b="1" dirty="0" smtClean="0">
                <a:solidFill>
                  <a:schemeClr val="tx1"/>
                </a:solidFill>
              </a:rPr>
              <a:t>Valor público: </a:t>
            </a:r>
            <a:r>
              <a:rPr lang="es-MX" sz="2200" dirty="0" smtClean="0">
                <a:solidFill>
                  <a:schemeClr val="tx1"/>
                </a:solidFill>
              </a:rPr>
              <a:t>hacer más (en áreas relevantes para el ciudadano) con menos.</a:t>
            </a:r>
          </a:p>
          <a:p>
            <a:r>
              <a:rPr lang="es-MX" sz="2200" b="1" dirty="0" smtClean="0">
                <a:solidFill>
                  <a:schemeClr val="tx1"/>
                </a:solidFill>
              </a:rPr>
              <a:t>Sociedad: </a:t>
            </a:r>
            <a:r>
              <a:rPr lang="es-MX" sz="2200" dirty="0" smtClean="0">
                <a:solidFill>
                  <a:schemeClr val="tx1"/>
                </a:solidFill>
              </a:rPr>
              <a:t>no sólo ciudadano-regulado, también ciudadano- cliente.</a:t>
            </a:r>
          </a:p>
          <a:p>
            <a:r>
              <a:rPr lang="es-MX" sz="2200" b="1" dirty="0" smtClean="0">
                <a:solidFill>
                  <a:schemeClr val="tx1"/>
                </a:solidFill>
              </a:rPr>
              <a:t>Propuesta diferenciadora: </a:t>
            </a:r>
            <a:r>
              <a:rPr lang="es-MX" sz="2200" dirty="0" smtClean="0">
                <a:solidFill>
                  <a:schemeClr val="tx1"/>
                </a:solidFill>
              </a:rPr>
              <a:t>reenfocar la gestión pública (directiva, organizativa, operativa) del procedimiento a la provisión del bien/servicio (mayor empoderamiento del ciudadano-cliente).</a:t>
            </a:r>
          </a:p>
          <a:p>
            <a:r>
              <a:rPr lang="es-MX" sz="2200" b="1" dirty="0" smtClean="0">
                <a:solidFill>
                  <a:schemeClr val="tx1"/>
                </a:solidFill>
              </a:rPr>
              <a:t>Valores: </a:t>
            </a:r>
            <a:r>
              <a:rPr lang="es-MX" sz="2200" dirty="0" smtClean="0">
                <a:solidFill>
                  <a:schemeClr val="tx1"/>
                </a:solidFill>
              </a:rPr>
              <a:t>eficacia, optimización, probidad.</a:t>
            </a:r>
          </a:p>
          <a:p>
            <a:r>
              <a:rPr lang="es-MX" sz="2200" b="1" dirty="0" smtClean="0">
                <a:solidFill>
                  <a:schemeClr val="tx1"/>
                </a:solidFill>
              </a:rPr>
              <a:t>Instrumentos: </a:t>
            </a:r>
            <a:r>
              <a:rPr lang="es-MX" sz="2200" dirty="0" smtClean="0">
                <a:solidFill>
                  <a:schemeClr val="tx1"/>
                </a:solidFill>
              </a:rPr>
              <a:t>planeación para resultados, </a:t>
            </a:r>
            <a:r>
              <a:rPr lang="es-MX" sz="2200" dirty="0" err="1" smtClean="0">
                <a:solidFill>
                  <a:schemeClr val="tx1"/>
                </a:solidFill>
              </a:rPr>
              <a:t>presupuestación</a:t>
            </a:r>
            <a:r>
              <a:rPr lang="es-MX" sz="2200" dirty="0" smtClean="0">
                <a:solidFill>
                  <a:schemeClr val="tx1"/>
                </a:solidFill>
              </a:rPr>
              <a:t> para resultados, monitoreo y evaluación.</a:t>
            </a:r>
          </a:p>
          <a:p>
            <a:r>
              <a:rPr lang="es-MX" sz="2200" b="1" dirty="0">
                <a:solidFill>
                  <a:schemeClr val="tx1"/>
                </a:solidFill>
              </a:rPr>
              <a:t>Métrica de éxito: </a:t>
            </a:r>
            <a:r>
              <a:rPr lang="es-MX" sz="2200" dirty="0" smtClean="0">
                <a:solidFill>
                  <a:schemeClr val="tx1"/>
                </a:solidFill>
              </a:rPr>
              <a:t>Obtención de productos (bienes y servicios) de alto aprecio ciudadano, respetando disciplina fiscal.</a:t>
            </a:r>
            <a:endParaRPr lang="es-MX" sz="2200" dirty="0">
              <a:solidFill>
                <a:schemeClr val="tx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Gobierno Abierto y </a:t>
            </a:r>
            <a:r>
              <a:rPr lang="es-ES_tradnl" dirty="0" err="1"/>
              <a:t>GpRD</a:t>
            </a:r>
            <a:r>
              <a:rPr lang="es-ES_tradnl" dirty="0"/>
              <a:t>: ¿una agenda compartida?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t>9</a:t>
            </a:fld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Supuestos Básicos de la </a:t>
            </a:r>
            <a:r>
              <a:rPr lang="es-ES" dirty="0" err="1" smtClean="0"/>
              <a:t>GpRD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8533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700</Words>
  <Application>Microsoft Office PowerPoint</Application>
  <PresentationFormat>Presentación en pantalla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Tema de Office</vt:lpstr>
      <vt:lpstr>Presentación de PowerPoint</vt:lpstr>
      <vt:lpstr>Gobierno Abierto y GpRD:               ¿una agenda compartida?</vt:lpstr>
      <vt:lpstr>Temas de la exposición</vt:lpstr>
      <vt:lpstr>Retos de la AP en AL para generar Valor Público</vt:lpstr>
      <vt:lpstr>Agenda de Reforma de la AP en AL para generar Valor Público</vt:lpstr>
      <vt:lpstr>Agenda de Reforma de la AP en AL para generar Valor Público</vt:lpstr>
      <vt:lpstr>Agenda de Reforma de la AP en AL para generar Valor Público</vt:lpstr>
      <vt:lpstr>Supuestos Básicos del enfoque de GA</vt:lpstr>
      <vt:lpstr>Supuestos Básicos de la GpRD</vt:lpstr>
      <vt:lpstr>Entonces…</vt:lpstr>
      <vt:lpstr>Presentación de PowerPoint</vt:lpstr>
    </vt:vector>
  </TitlesOfParts>
  <Company>Subsecretaría de Planeación y Evaluación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González</dc:creator>
  <cp:lastModifiedBy>Alejandro González Arreola</cp:lastModifiedBy>
  <cp:revision>34</cp:revision>
  <dcterms:created xsi:type="dcterms:W3CDTF">2016-07-19T16:09:08Z</dcterms:created>
  <dcterms:modified xsi:type="dcterms:W3CDTF">2016-09-08T14:54:55Z</dcterms:modified>
</cp:coreProperties>
</file>