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20"/>
  </p:notesMasterIdLst>
  <p:handoutMasterIdLst>
    <p:handoutMasterId r:id="rId21"/>
  </p:handoutMasterIdLst>
  <p:sldIdLst>
    <p:sldId id="600" r:id="rId3"/>
    <p:sldId id="681" r:id="rId4"/>
    <p:sldId id="682" r:id="rId5"/>
    <p:sldId id="683" r:id="rId6"/>
    <p:sldId id="684" r:id="rId7"/>
    <p:sldId id="668" r:id="rId8"/>
    <p:sldId id="670" r:id="rId9"/>
    <p:sldId id="671" r:id="rId10"/>
    <p:sldId id="672" r:id="rId11"/>
    <p:sldId id="673" r:id="rId12"/>
    <p:sldId id="675" r:id="rId13"/>
    <p:sldId id="676" r:id="rId14"/>
    <p:sldId id="646" r:id="rId15"/>
    <p:sldId id="662" r:id="rId16"/>
    <p:sldId id="685" r:id="rId17"/>
    <p:sldId id="680" r:id="rId18"/>
    <p:sldId id="556" r:id="rId19"/>
  </p:sldIdLst>
  <p:sldSz cx="9144000" cy="5143500" type="screen16x9"/>
  <p:notesSz cx="7099300" cy="102346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uardo Gómez" initials="E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6A5D"/>
    <a:srgbClr val="C30101"/>
    <a:srgbClr val="26902B"/>
    <a:srgbClr val="42783E"/>
    <a:srgbClr val="1C9A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8" autoAdjust="0"/>
    <p:restoredTop sz="92843" autoAdjust="0"/>
  </p:normalViewPr>
  <p:slideViewPr>
    <p:cSldViewPr snapToGrid="0" snapToObjects="1">
      <p:cViewPr varScale="1">
        <p:scale>
          <a:sx n="150" d="100"/>
          <a:sy n="150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AA11B-1D5A-F446-8CDB-3E30BE371468}" type="doc">
      <dgm:prSet loTypeId="urn:microsoft.com/office/officeart/2005/8/layout/hierarchy2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81C4E06D-ACA9-CA4D-8E92-3DD5FEC8ACEE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DGM&amp;E</a:t>
          </a:r>
          <a:endParaRPr lang="es-ES" dirty="0"/>
        </a:p>
      </dgm:t>
    </dgm:pt>
    <dgm:pt modelId="{061B0EAC-3751-6A40-A96C-6121AA98E055}" type="parTrans" cxnId="{A6A5EE0A-A90E-9A4E-98A0-065FF0DFC056}">
      <dgm:prSet/>
      <dgm:spPr/>
      <dgm:t>
        <a:bodyPr/>
        <a:lstStyle/>
        <a:p>
          <a:endParaRPr lang="es-ES"/>
        </a:p>
      </dgm:t>
    </dgm:pt>
    <dgm:pt modelId="{37C93AC6-B91D-D446-8DB8-A661AC87FF90}" type="sibTrans" cxnId="{A6A5EE0A-A90E-9A4E-98A0-065FF0DFC056}">
      <dgm:prSet/>
      <dgm:spPr/>
      <dgm:t>
        <a:bodyPr/>
        <a:lstStyle/>
        <a:p>
          <a:endParaRPr lang="es-ES"/>
        </a:p>
      </dgm:t>
    </dgm:pt>
    <dgm:pt modelId="{2EBBD8D8-957B-D948-A102-255A7E632FBE}">
      <dgm:prSet phldrT="[Texto]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Monitoreo de indicadores del Desarrollo</a:t>
          </a:r>
          <a:endParaRPr lang="es-ES" dirty="0"/>
        </a:p>
      </dgm:t>
    </dgm:pt>
    <dgm:pt modelId="{BB45F468-FAB5-E643-8237-0E0DF96118ED}" type="parTrans" cxnId="{430FD7E1-0065-0647-96A2-A9EF123B8926}">
      <dgm:prSet/>
      <dgm:spPr/>
      <dgm:t>
        <a:bodyPr/>
        <a:lstStyle/>
        <a:p>
          <a:endParaRPr lang="es-ES"/>
        </a:p>
      </dgm:t>
    </dgm:pt>
    <dgm:pt modelId="{39C7D290-A847-D547-B666-F37AD6A77061}" type="sibTrans" cxnId="{430FD7E1-0065-0647-96A2-A9EF123B8926}">
      <dgm:prSet/>
      <dgm:spPr/>
      <dgm:t>
        <a:bodyPr/>
        <a:lstStyle/>
        <a:p>
          <a:endParaRPr lang="es-ES"/>
        </a:p>
      </dgm:t>
    </dgm:pt>
    <dgm:pt modelId="{36EC4FC6-893F-E94F-BB73-1FD3E28BCCD1}">
      <dgm:prSet phldrT="[Texto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dirty="0" smtClean="0"/>
            <a:t>Evaluación </a:t>
          </a:r>
          <a:r>
            <a:rPr lang="es-ES" sz="1800" dirty="0" smtClean="0"/>
            <a:t>(Desempeño y Resultados/Impacto)</a:t>
          </a:r>
          <a:endParaRPr lang="es-ES" sz="1800" dirty="0"/>
        </a:p>
      </dgm:t>
    </dgm:pt>
    <dgm:pt modelId="{B38654DC-0DDB-5C42-917A-3B0D8F8E4E7D}" type="parTrans" cxnId="{40D798CE-63FA-224B-A86A-B74DA1A84CA7}">
      <dgm:prSet/>
      <dgm:spPr/>
      <dgm:t>
        <a:bodyPr/>
        <a:lstStyle/>
        <a:p>
          <a:endParaRPr lang="es-ES"/>
        </a:p>
      </dgm:t>
    </dgm:pt>
    <dgm:pt modelId="{0477EDA7-D0FC-1A4A-AC39-967882508C4B}" type="sibTrans" cxnId="{40D798CE-63FA-224B-A86A-B74DA1A84CA7}">
      <dgm:prSet/>
      <dgm:spPr/>
      <dgm:t>
        <a:bodyPr/>
        <a:lstStyle/>
        <a:p>
          <a:endParaRPr lang="es-ES"/>
        </a:p>
      </dgm:t>
    </dgm:pt>
    <dgm:pt modelId="{7E7A1DA1-2E34-0346-BFA0-B80059E70A3A}" type="pres">
      <dgm:prSet presAssocID="{0D9AA11B-1D5A-F446-8CDB-3E30BE3714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127F96-BE80-DD4D-9C74-13734467F1AE}" type="pres">
      <dgm:prSet presAssocID="{81C4E06D-ACA9-CA4D-8E92-3DD5FEC8ACEE}" presName="root1" presStyleCnt="0"/>
      <dgm:spPr/>
    </dgm:pt>
    <dgm:pt modelId="{456D5700-1091-3744-91CD-44B09529887B}" type="pres">
      <dgm:prSet presAssocID="{81C4E06D-ACA9-CA4D-8E92-3DD5FEC8AC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E22A67-A076-9145-A3D2-CF08B34800F2}" type="pres">
      <dgm:prSet presAssocID="{81C4E06D-ACA9-CA4D-8E92-3DD5FEC8ACEE}" presName="level2hierChild" presStyleCnt="0"/>
      <dgm:spPr/>
    </dgm:pt>
    <dgm:pt modelId="{F4DB850D-269D-3B48-A56E-627A9242DFFE}" type="pres">
      <dgm:prSet presAssocID="{BB45F468-FAB5-E643-8237-0E0DF96118ED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78E20BA-88BF-8644-8400-1AA7DC7D2665}" type="pres">
      <dgm:prSet presAssocID="{BB45F468-FAB5-E643-8237-0E0DF96118E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4B5D387-7742-3B47-AFBE-1181CEF3BF63}" type="pres">
      <dgm:prSet presAssocID="{2EBBD8D8-957B-D948-A102-255A7E632FBE}" presName="root2" presStyleCnt="0"/>
      <dgm:spPr/>
    </dgm:pt>
    <dgm:pt modelId="{79BDEF5C-F7A0-FC4C-8782-CB90CDB8B17E}" type="pres">
      <dgm:prSet presAssocID="{2EBBD8D8-957B-D948-A102-255A7E632FB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9796DA-AD45-4C46-970E-F6853F01B373}" type="pres">
      <dgm:prSet presAssocID="{2EBBD8D8-957B-D948-A102-255A7E632FBE}" presName="level3hierChild" presStyleCnt="0"/>
      <dgm:spPr/>
    </dgm:pt>
    <dgm:pt modelId="{CCC0403D-703E-884B-8576-1B36AFEC12F5}" type="pres">
      <dgm:prSet presAssocID="{B38654DC-0DDB-5C42-917A-3B0D8F8E4E7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88ED04A-D561-D847-8A12-9C7011775A2F}" type="pres">
      <dgm:prSet presAssocID="{B38654DC-0DDB-5C42-917A-3B0D8F8E4E7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303580FB-AA49-B743-B4F2-F14866144F62}" type="pres">
      <dgm:prSet presAssocID="{36EC4FC6-893F-E94F-BB73-1FD3E28BCCD1}" presName="root2" presStyleCnt="0"/>
      <dgm:spPr/>
    </dgm:pt>
    <dgm:pt modelId="{F5159352-1575-1A45-BB10-E88EEA71B270}" type="pres">
      <dgm:prSet presAssocID="{36EC4FC6-893F-E94F-BB73-1FD3E28BCCD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E3A0B-2D5F-834E-990F-CBFA65C5061D}" type="pres">
      <dgm:prSet presAssocID="{36EC4FC6-893F-E94F-BB73-1FD3E28BCCD1}" presName="level3hierChild" presStyleCnt="0"/>
      <dgm:spPr/>
    </dgm:pt>
  </dgm:ptLst>
  <dgm:cxnLst>
    <dgm:cxn modelId="{3C09040C-CEC9-D24B-B762-B23797BE8AC3}" type="presOf" srcId="{BB45F468-FAB5-E643-8237-0E0DF96118ED}" destId="{F4DB850D-269D-3B48-A56E-627A9242DFFE}" srcOrd="0" destOrd="0" presId="urn:microsoft.com/office/officeart/2005/8/layout/hierarchy2"/>
    <dgm:cxn modelId="{CCD57167-2180-AA4C-95F9-7264B56CB5AA}" type="presOf" srcId="{B38654DC-0DDB-5C42-917A-3B0D8F8E4E7D}" destId="{CCC0403D-703E-884B-8576-1B36AFEC12F5}" srcOrd="0" destOrd="0" presId="urn:microsoft.com/office/officeart/2005/8/layout/hierarchy2"/>
    <dgm:cxn modelId="{40D798CE-63FA-224B-A86A-B74DA1A84CA7}" srcId="{81C4E06D-ACA9-CA4D-8E92-3DD5FEC8ACEE}" destId="{36EC4FC6-893F-E94F-BB73-1FD3E28BCCD1}" srcOrd="1" destOrd="0" parTransId="{B38654DC-0DDB-5C42-917A-3B0D8F8E4E7D}" sibTransId="{0477EDA7-D0FC-1A4A-AC39-967882508C4B}"/>
    <dgm:cxn modelId="{0EE85992-A6AB-3846-84CE-04F6971FF500}" type="presOf" srcId="{2EBBD8D8-957B-D948-A102-255A7E632FBE}" destId="{79BDEF5C-F7A0-FC4C-8782-CB90CDB8B17E}" srcOrd="0" destOrd="0" presId="urn:microsoft.com/office/officeart/2005/8/layout/hierarchy2"/>
    <dgm:cxn modelId="{AA95E609-8FB8-4E48-A6CE-5A5B9006258B}" type="presOf" srcId="{B38654DC-0DDB-5C42-917A-3B0D8F8E4E7D}" destId="{088ED04A-D561-D847-8A12-9C7011775A2F}" srcOrd="1" destOrd="0" presId="urn:microsoft.com/office/officeart/2005/8/layout/hierarchy2"/>
    <dgm:cxn modelId="{68C257B8-78A8-D046-9FC1-49EE980070A4}" type="presOf" srcId="{BB45F468-FAB5-E643-8237-0E0DF96118ED}" destId="{678E20BA-88BF-8644-8400-1AA7DC7D2665}" srcOrd="1" destOrd="0" presId="urn:microsoft.com/office/officeart/2005/8/layout/hierarchy2"/>
    <dgm:cxn modelId="{430FD7E1-0065-0647-96A2-A9EF123B8926}" srcId="{81C4E06D-ACA9-CA4D-8E92-3DD5FEC8ACEE}" destId="{2EBBD8D8-957B-D948-A102-255A7E632FBE}" srcOrd="0" destOrd="0" parTransId="{BB45F468-FAB5-E643-8237-0E0DF96118ED}" sibTransId="{39C7D290-A847-D547-B666-F37AD6A77061}"/>
    <dgm:cxn modelId="{F593CD96-B851-9444-BDC4-089687BFFCD7}" type="presOf" srcId="{36EC4FC6-893F-E94F-BB73-1FD3E28BCCD1}" destId="{F5159352-1575-1A45-BB10-E88EEA71B270}" srcOrd="0" destOrd="0" presId="urn:microsoft.com/office/officeart/2005/8/layout/hierarchy2"/>
    <dgm:cxn modelId="{EA82B9B8-6CA0-7545-B099-729CAD051B2C}" type="presOf" srcId="{81C4E06D-ACA9-CA4D-8E92-3DD5FEC8ACEE}" destId="{456D5700-1091-3744-91CD-44B09529887B}" srcOrd="0" destOrd="0" presId="urn:microsoft.com/office/officeart/2005/8/layout/hierarchy2"/>
    <dgm:cxn modelId="{8F142AAE-68A2-4C46-B491-F712416737BE}" type="presOf" srcId="{0D9AA11B-1D5A-F446-8CDB-3E30BE371468}" destId="{7E7A1DA1-2E34-0346-BFA0-B80059E70A3A}" srcOrd="0" destOrd="0" presId="urn:microsoft.com/office/officeart/2005/8/layout/hierarchy2"/>
    <dgm:cxn modelId="{A6A5EE0A-A90E-9A4E-98A0-065FF0DFC056}" srcId="{0D9AA11B-1D5A-F446-8CDB-3E30BE371468}" destId="{81C4E06D-ACA9-CA4D-8E92-3DD5FEC8ACEE}" srcOrd="0" destOrd="0" parTransId="{061B0EAC-3751-6A40-A96C-6121AA98E055}" sibTransId="{37C93AC6-B91D-D446-8DB8-A661AC87FF90}"/>
    <dgm:cxn modelId="{414C46BA-0D03-C241-A80C-CD0A95A0E333}" type="presParOf" srcId="{7E7A1DA1-2E34-0346-BFA0-B80059E70A3A}" destId="{5B127F96-BE80-DD4D-9C74-13734467F1AE}" srcOrd="0" destOrd="0" presId="urn:microsoft.com/office/officeart/2005/8/layout/hierarchy2"/>
    <dgm:cxn modelId="{A211F78F-DBCC-0142-8637-6DA349B25479}" type="presParOf" srcId="{5B127F96-BE80-DD4D-9C74-13734467F1AE}" destId="{456D5700-1091-3744-91CD-44B09529887B}" srcOrd="0" destOrd="0" presId="urn:microsoft.com/office/officeart/2005/8/layout/hierarchy2"/>
    <dgm:cxn modelId="{90968A9E-B27F-DB4A-AD1E-A8B07E23A643}" type="presParOf" srcId="{5B127F96-BE80-DD4D-9C74-13734467F1AE}" destId="{74E22A67-A076-9145-A3D2-CF08B34800F2}" srcOrd="1" destOrd="0" presId="urn:microsoft.com/office/officeart/2005/8/layout/hierarchy2"/>
    <dgm:cxn modelId="{12AE26A8-40CB-D148-9A7A-958916C15DEE}" type="presParOf" srcId="{74E22A67-A076-9145-A3D2-CF08B34800F2}" destId="{F4DB850D-269D-3B48-A56E-627A9242DFFE}" srcOrd="0" destOrd="0" presId="urn:microsoft.com/office/officeart/2005/8/layout/hierarchy2"/>
    <dgm:cxn modelId="{1810ECD6-B162-D444-9C2A-A56365D0C432}" type="presParOf" srcId="{F4DB850D-269D-3B48-A56E-627A9242DFFE}" destId="{678E20BA-88BF-8644-8400-1AA7DC7D2665}" srcOrd="0" destOrd="0" presId="urn:microsoft.com/office/officeart/2005/8/layout/hierarchy2"/>
    <dgm:cxn modelId="{50E6AE4A-C3E1-3248-B9D6-432BAE63E139}" type="presParOf" srcId="{74E22A67-A076-9145-A3D2-CF08B34800F2}" destId="{44B5D387-7742-3B47-AFBE-1181CEF3BF63}" srcOrd="1" destOrd="0" presId="urn:microsoft.com/office/officeart/2005/8/layout/hierarchy2"/>
    <dgm:cxn modelId="{F464EDBF-D72B-8A47-8B89-A68734AE2EBC}" type="presParOf" srcId="{44B5D387-7742-3B47-AFBE-1181CEF3BF63}" destId="{79BDEF5C-F7A0-FC4C-8782-CB90CDB8B17E}" srcOrd="0" destOrd="0" presId="urn:microsoft.com/office/officeart/2005/8/layout/hierarchy2"/>
    <dgm:cxn modelId="{F3BE62D0-3F8A-9541-83FE-9A63A507CF7C}" type="presParOf" srcId="{44B5D387-7742-3B47-AFBE-1181CEF3BF63}" destId="{039796DA-AD45-4C46-970E-F6853F01B373}" srcOrd="1" destOrd="0" presId="urn:microsoft.com/office/officeart/2005/8/layout/hierarchy2"/>
    <dgm:cxn modelId="{451942B2-A917-324D-9F9A-3BB3CC474B35}" type="presParOf" srcId="{74E22A67-A076-9145-A3D2-CF08B34800F2}" destId="{CCC0403D-703E-884B-8576-1B36AFEC12F5}" srcOrd="2" destOrd="0" presId="urn:microsoft.com/office/officeart/2005/8/layout/hierarchy2"/>
    <dgm:cxn modelId="{8F262A58-F8AA-C94C-8438-B49E673F3CFE}" type="presParOf" srcId="{CCC0403D-703E-884B-8576-1B36AFEC12F5}" destId="{088ED04A-D561-D847-8A12-9C7011775A2F}" srcOrd="0" destOrd="0" presId="urn:microsoft.com/office/officeart/2005/8/layout/hierarchy2"/>
    <dgm:cxn modelId="{2043DDC8-40DE-324C-B00D-7A977D98BB79}" type="presParOf" srcId="{74E22A67-A076-9145-A3D2-CF08B34800F2}" destId="{303580FB-AA49-B743-B4F2-F14866144F62}" srcOrd="3" destOrd="0" presId="urn:microsoft.com/office/officeart/2005/8/layout/hierarchy2"/>
    <dgm:cxn modelId="{3DA417AE-681A-E14B-869F-B176EA186D9D}" type="presParOf" srcId="{303580FB-AA49-B743-B4F2-F14866144F62}" destId="{F5159352-1575-1A45-BB10-E88EEA71B270}" srcOrd="0" destOrd="0" presId="urn:microsoft.com/office/officeart/2005/8/layout/hierarchy2"/>
    <dgm:cxn modelId="{ECCDF22B-2F9F-9B41-B498-34A34E494D3A}" type="presParOf" srcId="{303580FB-AA49-B743-B4F2-F14866144F62}" destId="{061E3A0B-2D5F-834E-990F-CBFA65C5061D}" srcOrd="1" destOrd="0" presId="urn:microsoft.com/office/officeart/2005/8/layout/hierarchy2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D5700-1091-3744-91CD-44B09529887B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DGM&amp;E</a:t>
          </a:r>
          <a:endParaRPr lang="es-ES" sz="2700" kern="1200" dirty="0"/>
        </a:p>
      </dsp:txBody>
      <dsp:txXfrm>
        <a:off x="0" y="1397000"/>
        <a:ext cx="2539999" cy="1269999"/>
      </dsp:txXfrm>
    </dsp:sp>
    <dsp:sp modelId="{F4DB850D-269D-3B48-A56E-627A9242DFFE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457599">
        <a:off x="3016719" y="1635594"/>
        <a:ext cx="62560" cy="62560"/>
      </dsp:txXfrm>
    </dsp:sp>
    <dsp:sp modelId="{79BDEF5C-F7A0-FC4C-8782-CB90CDB8B17E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Monitoreo de indicadores del Desarrollo</a:t>
          </a:r>
          <a:endParaRPr lang="es-ES" sz="2700" kern="1200" dirty="0"/>
        </a:p>
      </dsp:txBody>
      <dsp:txXfrm>
        <a:off x="3556000" y="666750"/>
        <a:ext cx="2539999" cy="1269999"/>
      </dsp:txXfrm>
    </dsp:sp>
    <dsp:sp modelId="{CCC0403D-703E-884B-8576-1B36AFEC12F5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2401">
        <a:off x="3016719" y="2365844"/>
        <a:ext cx="62560" cy="62560"/>
      </dsp:txXfrm>
    </dsp:sp>
    <dsp:sp modelId="{F5159352-1575-1A45-BB10-E88EEA71B270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Evaluación </a:t>
          </a:r>
          <a:r>
            <a:rPr lang="es-ES" sz="1800" kern="1200" dirty="0" smtClean="0"/>
            <a:t>(Desempeño y Resultados/Impacto)</a:t>
          </a:r>
          <a:endParaRPr lang="es-ES" sz="1800" kern="1200" dirty="0"/>
        </a:p>
      </dsp:txBody>
      <dsp:txXfrm>
        <a:off x="3556000" y="2127250"/>
        <a:ext cx="2539999" cy="126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632474-A954-1248-AC93-AA317F40338A}" type="datetimeFigureOut">
              <a:rPr lang="es-ES" smtClean="0"/>
              <a:pPr/>
              <a:t>09/11/2016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50CED3-B61E-3441-BF58-27878FCF67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13413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3BDDFE-C756-410A-AE4C-59B25E4A7059}" type="datetimeFigureOut">
              <a:rPr lang="es-ES" smtClean="0"/>
              <a:pPr/>
              <a:t>09/11/2016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ADFC02B-F6D2-4A36-BADC-83A525EBDE2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5840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67383" indent="-367383" algn="just">
              <a:buFont typeface="Arial" charset="0"/>
              <a:buChar char="•"/>
            </a:pPr>
            <a:r>
              <a:rPr lang="es-MX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¿Por qué la evaluación es una parte fundamental del quehacer público?</a:t>
            </a:r>
          </a:p>
          <a:p>
            <a:pPr marL="367383" indent="-367383" algn="just">
              <a:buFont typeface="Arial" charset="0"/>
              <a:buChar char="•"/>
            </a:pPr>
            <a:r>
              <a:rPr lang="es-MX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¿Para qué sirven las evaluaciones de políticas y programas gubernamentales?</a:t>
            </a:r>
          </a:p>
          <a:p>
            <a:pPr marL="367383" indent="-367383" algn="just">
              <a:buFont typeface="Wingdings" pitchFamily="2" charset="2"/>
              <a:buChar char="ü"/>
              <a:defRPr/>
            </a:pPr>
            <a:endParaRPr lang="es-MX" sz="1300" dirty="0">
              <a:latin typeface="Arial" pitchFamily="34" charset="0"/>
              <a:cs typeface="Arial" pitchFamily="34" charset="0"/>
            </a:endParaRPr>
          </a:p>
          <a:p>
            <a:pPr marL="367383" indent="-367383" algn="just">
              <a:buFont typeface="Wingdings" pitchFamily="2" charset="2"/>
              <a:buChar char="ü"/>
              <a:defRPr/>
            </a:pPr>
            <a:r>
              <a:rPr lang="es-MX" sz="1300" dirty="0">
                <a:latin typeface="Arial" pitchFamily="34" charset="0"/>
                <a:cs typeface="Arial" pitchFamily="34" charset="0"/>
              </a:rPr>
              <a:t> Proveer </a:t>
            </a:r>
            <a:r>
              <a:rPr lang="es-MX" sz="13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información válida y confiable </a:t>
            </a:r>
            <a:r>
              <a:rPr lang="es-MX" sz="1300" dirty="0">
                <a:latin typeface="Arial" pitchFamily="34" charset="0"/>
                <a:cs typeface="Arial" pitchFamily="34" charset="0"/>
              </a:rPr>
              <a:t>para el análisis de la política de desarrollo social y contribuir a la articulación de </a:t>
            </a:r>
            <a:r>
              <a:rPr lang="es-MX" sz="13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políticas públicas eficaces</a:t>
            </a:r>
            <a:endParaRPr lang="es-MX" sz="1300" dirty="0">
              <a:latin typeface="Arial" pitchFamily="34" charset="0"/>
              <a:cs typeface="Arial" pitchFamily="34" charset="0"/>
            </a:endParaRPr>
          </a:p>
          <a:p>
            <a:pPr marL="367383" indent="-367383" algn="just" defTabSz="979688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MX" sz="1300" dirty="0">
                <a:latin typeface="Arial" pitchFamily="34" charset="0"/>
                <a:cs typeface="Arial" pitchFamily="34" charset="0"/>
              </a:rPr>
              <a:t>Contribuir a la </a:t>
            </a:r>
            <a:r>
              <a:rPr lang="es-MX" sz="13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transparencia y a la rendición de cuentas</a:t>
            </a:r>
            <a:r>
              <a:rPr lang="es-MX" sz="13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300" dirty="0">
                <a:latin typeface="Arial" pitchFamily="34" charset="0"/>
                <a:cs typeface="Arial" pitchFamily="34" charset="0"/>
              </a:rPr>
              <a:t>al informar a la ciudadanía sobre los resultados de las diferentes acciones de política social</a:t>
            </a:r>
          </a:p>
          <a:p>
            <a:pPr marL="367383" indent="-367383" algn="just" defTabSz="979688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MX" sz="1300" b="1" i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Mejora continua </a:t>
            </a:r>
            <a:r>
              <a:rPr lang="es-MX" sz="1300" dirty="0">
                <a:latin typeface="Arial" pitchFamily="34" charset="0"/>
                <a:cs typeface="Arial" pitchFamily="34" charset="0"/>
              </a:rPr>
              <a:t>de los programas</a:t>
            </a:r>
          </a:p>
          <a:p>
            <a:pPr marL="367383" indent="-367383" algn="just">
              <a:buFont typeface="Wingdings" pitchFamily="2" charset="2"/>
              <a:buChar char="ü"/>
              <a:defRPr/>
            </a:pPr>
            <a:endParaRPr lang="es-MX" sz="1300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10FCD6-3938-46BC-8BD1-5922690F0135}" type="slidenum">
              <a:rPr lang="es-MX" smtClean="0">
                <a:latin typeface="Times" pitchFamily="18" charset="0"/>
                <a:ea typeface="ＭＳ Ｐゴシック" pitchFamily="34" charset="-128"/>
              </a:rPr>
              <a:pPr/>
              <a:t>5</a:t>
            </a:fld>
            <a:endParaRPr lang="es-MX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9" b="909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67103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Imagen 8" descr="logo_Jalisc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1410" y="116964"/>
            <a:ext cx="1344211" cy="1350406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7986" y="276045"/>
            <a:ext cx="1267228" cy="1267228"/>
          </a:xfrm>
          <a:prstGeom prst="rect">
            <a:avLst/>
          </a:prstGeom>
        </p:spPr>
      </p:pic>
      <p:pic>
        <p:nvPicPr>
          <p:cNvPr id="10" name="Picture 2" descr="Mostrando Evalua-Logo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6762307" y="260071"/>
            <a:ext cx="1488558" cy="148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385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" y="435218"/>
            <a:ext cx="4342714" cy="697707"/>
          </a:xfrm>
          <a:prstGeom prst="rect">
            <a:avLst/>
          </a:prstGeom>
          <a:solidFill>
            <a:srgbClr val="2175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7969" y="597141"/>
            <a:ext cx="8229600" cy="373858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FFFFFF"/>
                </a:solidFill>
                <a:latin typeface="Arial Rounded MT Bold" pitchFamily="34" charset="0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9" name="Imagen 8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11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984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9061" y="639913"/>
            <a:ext cx="8642202" cy="65301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6600"/>
                </a:solidFill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9061" y="1377699"/>
            <a:ext cx="8642202" cy="3216924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1pPr>
            <a:lvl2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2pPr>
            <a:lvl3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3pPr>
            <a:lvl4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4pPr>
            <a:lvl5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263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534726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6721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9" b="909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67103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Imagen 8" descr="logo_Jalisc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1410" y="116964"/>
            <a:ext cx="1344211" cy="1350406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7986" y="276045"/>
            <a:ext cx="1267228" cy="1267228"/>
          </a:xfrm>
          <a:prstGeom prst="rect">
            <a:avLst/>
          </a:prstGeom>
        </p:spPr>
      </p:pic>
      <p:pic>
        <p:nvPicPr>
          <p:cNvPr id="10" name="Picture 2" descr="Mostrando Evalua-Logo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6762307" y="260071"/>
            <a:ext cx="1488558" cy="148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93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-1" y="2"/>
            <a:ext cx="9144000" cy="5080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Imagen 8" descr="logo_Jalisc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9804" y="422705"/>
            <a:ext cx="2103259" cy="2112951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3" name="Imagen 2" descr="Captura de pantalla 2016-02-25 a las 9.35.32 a.m.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790827"/>
            <a:ext cx="4267200" cy="1584325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587500" y="4483100"/>
            <a:ext cx="65405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262626"/>
                </a:solidFill>
                <a:latin typeface="Chalkduster"/>
                <a:cs typeface="Chalkduster"/>
              </a:rPr>
              <a:t>Lo que se mide y evalúa se puede mejorar</a:t>
            </a:r>
            <a:endParaRPr lang="es-ES" sz="20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965200" y="4721225"/>
            <a:ext cx="584200" cy="0"/>
          </a:xfrm>
          <a:prstGeom prst="line">
            <a:avLst/>
          </a:prstGeom>
          <a:ln w="317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8139162" y="4721225"/>
            <a:ext cx="625772" cy="0"/>
          </a:xfrm>
          <a:prstGeom prst="line">
            <a:avLst/>
          </a:prstGeom>
          <a:ln w="317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469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739E-0339-2140-84EA-1DB6BC047B9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4" y="2180037"/>
            <a:ext cx="7523561" cy="178319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387735"/>
            <a:ext cx="7523561" cy="614991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Arial Rounded MT Bold" pitchFamily="34" charset="0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3" name="Imagen 1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14" name="Imagen 13" descr="logo_Jalisc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" y="276046"/>
            <a:ext cx="2391959" cy="8080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4"/>
          <a:srcRect r="11388"/>
          <a:stretch/>
        </p:blipFill>
        <p:spPr>
          <a:xfrm>
            <a:off x="5181769" y="383946"/>
            <a:ext cx="954173" cy="489181"/>
          </a:xfrm>
          <a:prstGeom prst="rect">
            <a:avLst/>
          </a:prstGeom>
        </p:spPr>
      </p:pic>
      <p:pic>
        <p:nvPicPr>
          <p:cNvPr id="15" name="Picture 2" descr="Mostrando Evalua-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09954" y="340636"/>
            <a:ext cx="1269484" cy="536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834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8209"/>
            <a:ext cx="8229600" cy="37385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8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435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 userDrawn="1"/>
        </p:nvSpPr>
        <p:spPr>
          <a:xfrm>
            <a:off x="4" y="86064"/>
            <a:ext cx="9143999" cy="6410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9" name="8 Marcador de gráfico"/>
          <p:cNvSpPr>
            <a:spLocks noGrp="1"/>
          </p:cNvSpPr>
          <p:nvPr>
            <p:ph type="chart" sz="quarter" idx="10"/>
          </p:nvPr>
        </p:nvSpPr>
        <p:spPr>
          <a:xfrm>
            <a:off x="4751262" y="1317809"/>
            <a:ext cx="3525838" cy="31829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281694" y="1305935"/>
            <a:ext cx="4112179" cy="31829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139285" y="161655"/>
            <a:ext cx="8496300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18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196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139286" y="756255"/>
            <a:ext cx="8847184" cy="42660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4" y="-1202"/>
            <a:ext cx="9143999" cy="641044"/>
          </a:xfrm>
          <a:prstGeom prst="rect">
            <a:avLst/>
          </a:prstGeom>
          <a:solidFill>
            <a:srgbClr val="2175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8" y="35607"/>
            <a:ext cx="8847185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-38776" y="5022306"/>
            <a:ext cx="9219130" cy="130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Imagen 5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38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-1" y="2"/>
            <a:ext cx="9144000" cy="5080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_Jalisc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9804" y="422705"/>
            <a:ext cx="2103259" cy="2112951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3" name="Imagen 2" descr="Captura de pantalla 2016-02-25 a las 9.35.32 a.m.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790827"/>
            <a:ext cx="4267200" cy="1584325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587500" y="4483100"/>
            <a:ext cx="65405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262626"/>
                </a:solidFill>
                <a:latin typeface="Chalkduster"/>
                <a:cs typeface="Chalkduster"/>
              </a:rPr>
              <a:t>Lo que se mide</a:t>
            </a:r>
            <a:r>
              <a:rPr lang="es-ES" sz="2000" baseline="0" dirty="0" smtClean="0">
                <a:solidFill>
                  <a:srgbClr val="262626"/>
                </a:solidFill>
                <a:latin typeface="Chalkduster"/>
                <a:cs typeface="Chalkduster"/>
              </a:rPr>
              <a:t> y evalúa se puede mejorar</a:t>
            </a:r>
            <a:endParaRPr lang="es-ES" sz="20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965200" y="4721225"/>
            <a:ext cx="584200" cy="0"/>
          </a:xfrm>
          <a:prstGeom prst="line">
            <a:avLst/>
          </a:prstGeom>
          <a:ln w="317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8139162" y="4721225"/>
            <a:ext cx="625772" cy="0"/>
          </a:xfrm>
          <a:prstGeom prst="line">
            <a:avLst/>
          </a:prstGeom>
          <a:ln w="317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086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305444" y="890962"/>
            <a:ext cx="8381359" cy="355041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4" y="86064"/>
            <a:ext cx="9143999" cy="6410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5" y="161655"/>
            <a:ext cx="8496300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14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15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3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" y="435218"/>
            <a:ext cx="4342714" cy="69770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7969" y="597141"/>
            <a:ext cx="8229600" cy="373858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FFFFFF"/>
                </a:solidFill>
                <a:latin typeface="Arial Rounded MT Bold" pitchFamily="34" charset="0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9" name="Imagen 8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11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399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100898" y="528476"/>
            <a:ext cx="8950276" cy="4604263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7820"/>
            <a:ext cx="2133600" cy="273844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27820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7820"/>
            <a:ext cx="2133600" cy="273844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2066355A-084C-D24E-9AD2-7E4FC41EA627}" type="slidenum">
              <a:rPr lang="en-US" smtClean="0">
                <a:latin typeface="Calibri"/>
              </a:rPr>
              <a:pPr/>
              <a:t>‹Nº›</a:t>
            </a:fld>
            <a:endParaRPr lang="en-US" dirty="0">
              <a:latin typeface="Calibri"/>
            </a:endParaRPr>
          </a:p>
        </p:txBody>
      </p:sp>
      <p:sp>
        <p:nvSpPr>
          <p:cNvPr id="25" name="Rectángulo 24"/>
          <p:cNvSpPr/>
          <p:nvPr userDrawn="1"/>
        </p:nvSpPr>
        <p:spPr>
          <a:xfrm>
            <a:off x="8686800" y="4727819"/>
            <a:ext cx="132126" cy="27384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Imagen 11" descr="Tab red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65E571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" y="93675"/>
            <a:ext cx="1813391" cy="477853"/>
          </a:xfrm>
          <a:prstGeom prst="rect">
            <a:avLst/>
          </a:prstGeom>
        </p:spPr>
      </p:pic>
      <p:pic>
        <p:nvPicPr>
          <p:cNvPr id="13" name="Imagen 12" descr="Tab white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0" y="62752"/>
            <a:ext cx="1923112" cy="50676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9061" y="639913"/>
            <a:ext cx="8642202" cy="65301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6600"/>
                </a:solidFill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9061" y="1377699"/>
            <a:ext cx="8642202" cy="3216924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1pPr>
            <a:lvl2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2pPr>
            <a:lvl3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3pPr>
            <a:lvl4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4pPr>
            <a:lvl5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195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eño personaliza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111125" y="194752"/>
            <a:ext cx="8950276" cy="4846357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739E-0339-2140-84EA-1DB6BC047B9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061" y="639913"/>
            <a:ext cx="8642202" cy="65301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6600"/>
                </a:solidFill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061" y="1377699"/>
            <a:ext cx="8642202" cy="3216924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1pPr>
            <a:lvl2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2pPr>
            <a:lvl3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3pPr>
            <a:lvl4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4pPr>
            <a:lvl5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700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9061" y="639913"/>
            <a:ext cx="8642202" cy="65301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6600"/>
                </a:solidFill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9061" y="1377699"/>
            <a:ext cx="8642202" cy="3216924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1pPr>
            <a:lvl2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2pPr>
            <a:lvl3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3pPr>
            <a:lvl4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4pPr>
            <a:lvl5pPr>
              <a:defRPr>
                <a:solidFill>
                  <a:srgbClr val="595959"/>
                </a:solidFill>
                <a:latin typeface="Avenir Medium"/>
                <a:cs typeface="Avenir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113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1054-0FB1-4A11-8B72-F7B99D6F339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16FA-18B5-4A45-9973-1EFB6E7627D8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3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-1" y="2"/>
            <a:ext cx="9144000" cy="5080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_Jalisc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4613" y="230880"/>
            <a:ext cx="1285543" cy="1291467"/>
          </a:xfrm>
          <a:prstGeom prst="rect">
            <a:avLst/>
          </a:prstGeom>
        </p:spPr>
      </p:pic>
      <p:pic>
        <p:nvPicPr>
          <p:cNvPr id="12" name="Imagen 11" descr="lin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3" name="Imagen 2" descr="Captura de pantalla 2016-02-25 a las 9.35.32 a.m.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5" y="312568"/>
            <a:ext cx="3258403" cy="1209779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587500" y="4483100"/>
            <a:ext cx="65405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262626"/>
                </a:solidFill>
                <a:latin typeface="Chalkduster"/>
                <a:cs typeface="Chalkduster"/>
              </a:rPr>
              <a:t>Lo que se mide</a:t>
            </a:r>
            <a:r>
              <a:rPr lang="es-ES" sz="2000" baseline="0" dirty="0" smtClean="0">
                <a:solidFill>
                  <a:srgbClr val="262626"/>
                </a:solidFill>
                <a:latin typeface="Chalkduster"/>
                <a:cs typeface="Chalkduster"/>
              </a:rPr>
              <a:t> y evalúa se puede mejorar</a:t>
            </a:r>
            <a:endParaRPr lang="es-ES" sz="20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965200" y="4721225"/>
            <a:ext cx="584200" cy="0"/>
          </a:xfrm>
          <a:prstGeom prst="line">
            <a:avLst/>
          </a:prstGeom>
          <a:ln w="317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8139162" y="4721225"/>
            <a:ext cx="625772" cy="0"/>
          </a:xfrm>
          <a:prstGeom prst="line">
            <a:avLst/>
          </a:prstGeom>
          <a:ln w="317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191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739E-0339-2140-84EA-1DB6BC047B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4" y="2180037"/>
            <a:ext cx="7523561" cy="178319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387735"/>
            <a:ext cx="7523561" cy="614991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Arial Rounded MT Bold" pitchFamily="34" charset="0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3" name="Imagen 1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181"/>
            <a:ext cx="9144000" cy="86061"/>
          </a:xfrm>
          <a:prstGeom prst="rect">
            <a:avLst/>
          </a:prstGeom>
        </p:spPr>
      </p:pic>
      <p:pic>
        <p:nvPicPr>
          <p:cNvPr id="18" name="Imagen 17" descr="Captura de pantalla 2016-02-25 a las 9.35.32 a.m.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01" y="569372"/>
            <a:ext cx="3364390" cy="1249130"/>
          </a:xfrm>
          <a:prstGeom prst="rect">
            <a:avLst/>
          </a:prstGeom>
        </p:spPr>
      </p:pic>
      <p:pic>
        <p:nvPicPr>
          <p:cNvPr id="19" name="Imagen 18" descr="JAL Logo_subsepl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9" y="492725"/>
            <a:ext cx="3284372" cy="1105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69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8209"/>
            <a:ext cx="8229600" cy="37385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2C9C89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8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2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 userDrawn="1"/>
        </p:nvSpPr>
        <p:spPr>
          <a:xfrm>
            <a:off x="4" y="86064"/>
            <a:ext cx="9143999" cy="641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9" name="8 Marcador de gráfico"/>
          <p:cNvSpPr>
            <a:spLocks noGrp="1"/>
          </p:cNvSpPr>
          <p:nvPr>
            <p:ph type="chart" sz="quarter" idx="10"/>
          </p:nvPr>
        </p:nvSpPr>
        <p:spPr>
          <a:xfrm>
            <a:off x="4751262" y="1317809"/>
            <a:ext cx="3525838" cy="31829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281694" y="1305935"/>
            <a:ext cx="4112179" cy="31829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139285" y="161655"/>
            <a:ext cx="8496300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18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818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139286" y="756255"/>
            <a:ext cx="8847184" cy="42660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4" y="-1202"/>
            <a:ext cx="9143999" cy="641044"/>
          </a:xfrm>
          <a:prstGeom prst="rect">
            <a:avLst/>
          </a:prstGeom>
          <a:solidFill>
            <a:srgbClr val="2175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8" y="35607"/>
            <a:ext cx="8847185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-38776" y="5022306"/>
            <a:ext cx="9219130" cy="130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06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86063"/>
            <a:ext cx="9144000" cy="505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097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848273"/>
            <a:ext cx="9144000" cy="295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 descr="line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6061"/>
          </a:xfrm>
          <a:prstGeom prst="rect">
            <a:avLst/>
          </a:prstGeom>
        </p:spPr>
      </p:pic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305444" y="890962"/>
            <a:ext cx="8381359" cy="355041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7"/>
          <p:cNvSpPr/>
          <p:nvPr userDrawn="1"/>
        </p:nvSpPr>
        <p:spPr>
          <a:xfrm>
            <a:off x="4" y="86064"/>
            <a:ext cx="9143999" cy="641044"/>
          </a:xfrm>
          <a:prstGeom prst="rect">
            <a:avLst/>
          </a:prstGeom>
          <a:solidFill>
            <a:srgbClr val="2175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12" name="13 Título"/>
          <p:cNvSpPr>
            <a:spLocks noGrp="1"/>
          </p:cNvSpPr>
          <p:nvPr>
            <p:ph type="title"/>
          </p:nvPr>
        </p:nvSpPr>
        <p:spPr>
          <a:xfrm>
            <a:off x="139285" y="161655"/>
            <a:ext cx="8496300" cy="62801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14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4436848"/>
            <a:ext cx="723014" cy="723014"/>
          </a:xfrm>
          <a:prstGeom prst="rect">
            <a:avLst/>
          </a:prstGeom>
        </p:spPr>
      </p:pic>
      <p:pic>
        <p:nvPicPr>
          <p:cNvPr id="15" name="Picture 2" descr="Mostrando Evalua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570381" y="4277913"/>
            <a:ext cx="865588" cy="8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818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12"/>
          <p:cNvSpPr/>
          <p:nvPr/>
        </p:nvSpPr>
        <p:spPr>
          <a:xfrm rot="10800000">
            <a:off x="0" y="1778001"/>
            <a:ext cx="9144000" cy="33655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739E-0339-2140-84EA-1DB6BC047B9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238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9" r:id="rId3"/>
    <p:sldLayoutId id="2147483651" r:id="rId4"/>
    <p:sldLayoutId id="2147483654" r:id="rId5"/>
    <p:sldLayoutId id="2147483656" r:id="rId6"/>
    <p:sldLayoutId id="2147483670" r:id="rId7"/>
    <p:sldLayoutId id="2147483671" r:id="rId8"/>
    <p:sldLayoutId id="2147483663" r:id="rId9"/>
    <p:sldLayoutId id="2147483655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12"/>
          <p:cNvSpPr/>
          <p:nvPr/>
        </p:nvSpPr>
        <p:spPr>
          <a:xfrm rot="10800000">
            <a:off x="0" y="1778001"/>
            <a:ext cx="9144000" cy="33655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739E-0339-2140-84EA-1DB6BC047B9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35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3598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196" y="32833"/>
            <a:ext cx="77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MX" b="1" dirty="0" smtClean="0">
                <a:solidFill>
                  <a:srgbClr val="217567"/>
                </a:solidFill>
              </a:rPr>
              <a:t>Monitoreo </a:t>
            </a:r>
            <a:r>
              <a:rPr lang="es-MX" b="1" dirty="0">
                <a:solidFill>
                  <a:srgbClr val="217567"/>
                </a:solidFill>
              </a:rPr>
              <a:t>de acciones y programas </a:t>
            </a:r>
            <a:r>
              <a:rPr lang="es-MX" b="1" dirty="0" smtClean="0">
                <a:solidFill>
                  <a:srgbClr val="217567"/>
                </a:solidFill>
              </a:rPr>
              <a:t>públicos del Gobierno de Jalisco</a:t>
            </a:r>
            <a:endParaRPr lang="es-MX" b="1" dirty="0">
              <a:solidFill>
                <a:srgbClr val="217567"/>
              </a:solidFill>
            </a:endParaRPr>
          </a:p>
        </p:txBody>
      </p:sp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  <p:pic>
        <p:nvPicPr>
          <p:cNvPr id="3" name="Imagen 2" descr="Captura de pantalla 2016-09-22 a las 11.53.0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28"/>
            <a:ext cx="9144000" cy="4164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26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  <p:pic>
        <p:nvPicPr>
          <p:cNvPr id="2" name="Imagen 1" descr="Captura de pantalla 2016-09-22 a las 11.53.56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1" y="0"/>
            <a:ext cx="7935173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79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  <p:pic>
        <p:nvPicPr>
          <p:cNvPr id="3" name="Imagen 2" descr="Infografía progra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2" y="0"/>
            <a:ext cx="7784592" cy="5041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0" y="1712913"/>
            <a:ext cx="9144000" cy="1663700"/>
          </a:xfrm>
          <a:solidFill>
            <a:schemeClr val="accent6">
              <a:lumMod val="75000"/>
            </a:schemeClr>
          </a:solidFill>
          <a:effectLst/>
        </p:spPr>
        <p:txBody>
          <a:bodyPr anchor="ctr">
            <a:normAutofit/>
          </a:bodyPr>
          <a:lstStyle/>
          <a:p>
            <a:r>
              <a:rPr lang="es-MX" sz="4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cs typeface="Avenir Medium"/>
              </a:rPr>
              <a:t>Marco normativo sobre evaluación en Gobiernos Municipales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880600" y="-8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5" name="Picture 2" descr="Mostrando Evalua-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84289" y="280432"/>
            <a:ext cx="1934088" cy="148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36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731253" y="1135063"/>
            <a:ext cx="7825801" cy="35496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Artículo 85.-</a:t>
            </a:r>
            <a:r>
              <a:rPr lang="es-ES" dirty="0" smtClean="0"/>
              <a:t> </a:t>
            </a:r>
            <a:r>
              <a:rPr lang="es-ES" b="1" u="sng" dirty="0" smtClean="0"/>
              <a:t>Los recursos federales </a:t>
            </a:r>
            <a:r>
              <a:rPr lang="es-ES" dirty="0" smtClean="0"/>
              <a:t>aprobados en el Presupuesto de Egresos para ser </a:t>
            </a:r>
            <a:r>
              <a:rPr lang="es-ES" b="1" u="sng" dirty="0" smtClean="0"/>
              <a:t>transferidos a las entidades federativas y, por conducto de éstas, a los municipios </a:t>
            </a:r>
            <a:r>
              <a:rPr lang="es-ES" dirty="0" smtClean="0"/>
              <a:t>y las demarcaciones territoriales del Distrito Federal se sujetarán a lo siguiente:</a:t>
            </a:r>
            <a:endParaRPr lang="es-MX" dirty="0" smtClean="0"/>
          </a:p>
          <a:p>
            <a:pPr marL="0" indent="0">
              <a:buNone/>
            </a:pPr>
            <a:r>
              <a:rPr lang="es-ES" dirty="0" smtClean="0"/>
              <a:t> </a:t>
            </a:r>
            <a:endParaRPr lang="es-MX" dirty="0" smtClean="0"/>
          </a:p>
          <a:p>
            <a:pPr marL="0" indent="0">
              <a:buNone/>
            </a:pPr>
            <a:r>
              <a:rPr lang="es-ES" dirty="0" smtClean="0"/>
              <a:t>I. Los </a:t>
            </a:r>
            <a:r>
              <a:rPr lang="es-ES" b="1" u="sng" dirty="0" smtClean="0"/>
              <a:t>recursos federales que ejerzan las entidades federativas, los municipios</a:t>
            </a:r>
            <a:r>
              <a:rPr lang="es-ES" dirty="0" smtClean="0"/>
              <a:t>, los órganos político administrativos de las demarcaciones territoriales del Distrito Federal, así como </a:t>
            </a:r>
            <a:r>
              <a:rPr lang="es-ES" b="1" u="sng" dirty="0" smtClean="0"/>
              <a:t>sus respectivas administraciones públicas paraestatales o cualquier ente público </a:t>
            </a:r>
            <a:r>
              <a:rPr lang="es-ES" dirty="0" smtClean="0"/>
              <a:t>de carácter local, </a:t>
            </a:r>
            <a:r>
              <a:rPr lang="es-ES" b="1" u="sng" dirty="0" smtClean="0"/>
              <a:t>serán evaluados conforme a las bases establecidas en el artículo 110 de esta Ley</a:t>
            </a:r>
            <a:r>
              <a:rPr lang="es-ES" dirty="0" smtClean="0"/>
              <a:t>, con base en indicadores estratégicos y de gestión, por instancias técnicas independientes de las instituciones que ejerzan dichos recursos, observando los requisitos de información correspondientes, y </a:t>
            </a:r>
          </a:p>
          <a:p>
            <a:pPr marL="0" indent="0">
              <a:buNone/>
            </a:pPr>
            <a:r>
              <a:rPr lang="es-MX" dirty="0" smtClean="0"/>
              <a:t>(…)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115440"/>
            <a:ext cx="8155240" cy="9363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ES" sz="1400" b="1" dirty="0" smtClean="0"/>
              <a:t>Ley Federal de Presupuesto y Responsabilidad Hacendaria</a:t>
            </a:r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ES" sz="1400" b="1" i="1" dirty="0" smtClean="0"/>
              <a:t>CAPÍTULO III</a:t>
            </a:r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ES" sz="1400" b="1" i="1" dirty="0" smtClean="0"/>
              <a:t>De la Transparencia e Información sobre el ejercicio del gasto federalizado</a:t>
            </a:r>
            <a:r>
              <a:rPr lang="es-MX" sz="1400" b="1" dirty="0" smtClean="0"/>
              <a:t/>
            </a:r>
            <a:br>
              <a:rPr lang="es-MX" sz="1400" b="1" dirty="0" smtClean="0"/>
            </a:br>
            <a:r>
              <a:rPr lang="es-ES" sz="1400" b="1" dirty="0" smtClean="0"/>
              <a:t>Denominación del Capítulo reformada DOF 01-10-2007</a:t>
            </a:r>
            <a:r>
              <a:rPr lang="es-MX" sz="1400" b="1" dirty="0" smtClean="0"/>
              <a:t/>
            </a:r>
            <a:br>
              <a:rPr lang="es-MX" sz="1400" b="1" dirty="0" smtClean="0"/>
            </a:br>
            <a:endParaRPr lang="es-MX" sz="1400" b="1" dirty="0"/>
          </a:p>
        </p:txBody>
      </p:sp>
      <p:pic>
        <p:nvPicPr>
          <p:cNvPr id="4" name="Imagen 1" descr="Captura de pantalla 2016-02-25 a las 9.35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40" y="293563"/>
            <a:ext cx="803627" cy="63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dirty="0" smtClean="0"/>
              <a:t>Curso de capacitación “Evaluación del Gasto Federalizado” </a:t>
            </a:r>
            <a:endParaRPr lang="es-ES" sz="2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91161" y="852505"/>
            <a:ext cx="8847184" cy="4266052"/>
          </a:xfrm>
        </p:spPr>
        <p:txBody>
          <a:bodyPr/>
          <a:lstStyle/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/>
            <a:r>
              <a:rPr lang="es-ES" dirty="0" smtClean="0"/>
              <a:t> </a:t>
            </a:r>
            <a:r>
              <a:rPr lang="es-ES" dirty="0" smtClean="0"/>
              <a:t>Fecha: </a:t>
            </a:r>
            <a:r>
              <a:rPr lang="es-ES" b="1" dirty="0" smtClean="0"/>
              <a:t>Lunes, 05 de diciembre de 2016</a:t>
            </a:r>
            <a:endParaRPr lang="es-ES" b="1" dirty="0" smtClean="0"/>
          </a:p>
          <a:p>
            <a:pPr marL="0" indent="0"/>
            <a:r>
              <a:rPr lang="es-ES" dirty="0" smtClean="0"/>
              <a:t> Horario: </a:t>
            </a:r>
            <a:r>
              <a:rPr lang="es-ES" b="1" dirty="0" smtClean="0"/>
              <a:t>De 9 a 6 pm </a:t>
            </a:r>
            <a:endParaRPr lang="es-ES" b="1" dirty="0" smtClean="0"/>
          </a:p>
          <a:p>
            <a:pPr marL="0" indent="0"/>
            <a:r>
              <a:rPr lang="es-ES" dirty="0" smtClean="0"/>
              <a:t> Lugar: </a:t>
            </a:r>
            <a:r>
              <a:rPr lang="es-ES" b="1" dirty="0" smtClean="0"/>
              <a:t>Hotel Fiesta Americana</a:t>
            </a:r>
            <a:endParaRPr lang="es-ES" b="1" dirty="0"/>
          </a:p>
        </p:txBody>
      </p:sp>
      <p:pic>
        <p:nvPicPr>
          <p:cNvPr id="4" name="3 Imagen" descr="ASF-1814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17" y="920791"/>
            <a:ext cx="3022333" cy="1583127"/>
          </a:xfrm>
          <a:prstGeom prst="rect">
            <a:avLst/>
          </a:prstGeom>
        </p:spPr>
      </p:pic>
      <p:pic>
        <p:nvPicPr>
          <p:cNvPr id="5" name="4 Imagen" descr="descar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65" y="905720"/>
            <a:ext cx="2502462" cy="1680485"/>
          </a:xfrm>
          <a:prstGeom prst="rect">
            <a:avLst/>
          </a:prstGeom>
        </p:spPr>
      </p:pic>
      <p:pic>
        <p:nvPicPr>
          <p:cNvPr id="6" name="5 Imagen" descr="SHCP_logo_2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61" y="1244825"/>
            <a:ext cx="3388089" cy="1162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0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55624" y="255039"/>
            <a:ext cx="7840811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>
                    <a:lumMod val="50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3200" b="1" dirty="0">
                <a:latin typeface="Avenir Next Condensed Regular"/>
                <a:cs typeface="Avenir Next Condensed Regular"/>
              </a:rPr>
              <a:t>Modelo general de evaluación  (LGME)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209029" y="1158709"/>
            <a:ext cx="8187406" cy="4248439"/>
            <a:chOff x="209029" y="1158709"/>
            <a:chExt cx="8187406" cy="4248439"/>
          </a:xfrm>
        </p:grpSpPr>
        <p:pic>
          <p:nvPicPr>
            <p:cNvPr id="8" name="Imagen 7" descr="Modelo general de evaluació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035" y="1158709"/>
              <a:ext cx="3968998" cy="4248439"/>
            </a:xfrm>
            <a:prstGeom prst="rect">
              <a:avLst/>
            </a:prstGeom>
          </p:spPr>
        </p:pic>
        <p:sp>
          <p:nvSpPr>
            <p:cNvPr id="30" name="6 CuadroTexto"/>
            <p:cNvSpPr txBox="1"/>
            <p:nvPr/>
          </p:nvSpPr>
          <p:spPr>
            <a:xfrm>
              <a:off x="209029" y="3822611"/>
              <a:ext cx="194617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Los principales </a:t>
              </a:r>
              <a:r>
                <a:rPr lang="es-MX" sz="105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Objetos </a:t>
              </a:r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de evaluación serán los </a:t>
              </a:r>
              <a:r>
                <a:rPr lang="es-MX" sz="105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Programas Públicos </a:t>
              </a:r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y las </a:t>
              </a:r>
              <a:r>
                <a:rPr lang="es-MX" sz="105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políticas públicas </a:t>
              </a:r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(representadas por el PED y sus Programas Sectoriales)</a:t>
              </a:r>
            </a:p>
          </p:txBody>
        </p:sp>
        <p:sp>
          <p:nvSpPr>
            <p:cNvPr id="31" name="14 CuadroTexto"/>
            <p:cNvSpPr txBox="1"/>
            <p:nvPr/>
          </p:nvSpPr>
          <p:spPr>
            <a:xfrm>
              <a:off x="6307033" y="4146990"/>
              <a:ext cx="2089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Los </a:t>
              </a:r>
              <a:r>
                <a:rPr lang="es-MX" sz="105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tipos de evaluación </a:t>
              </a:r>
              <a:r>
                <a:rPr lang="es-MX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Condensed Regular"/>
                  <a:cs typeface="Avenir Next Condensed Regular"/>
                </a:rPr>
                <a:t>que se contemplan cubrirán tanto los Programas públicos, como las políticas públicas. 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414679" y="1776276"/>
              <a:ext cx="1646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PED y Programas Sectoriales</a:t>
              </a:r>
              <a:endParaRPr lang="es-ES" sz="14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922596" y="2622875"/>
              <a:ext cx="1421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Programas públicos</a:t>
              </a:r>
              <a:endParaRPr lang="es-ES" sz="14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463962" y="4076959"/>
              <a:ext cx="824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ROP</a:t>
              </a:r>
              <a:endParaRPr lang="es-ES" sz="16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749639" y="2268677"/>
              <a:ext cx="82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Impacto</a:t>
              </a:r>
              <a:endParaRPr lang="es-ES" sz="14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4582373" y="1758425"/>
              <a:ext cx="1193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Estratégicas</a:t>
              </a:r>
              <a:endParaRPr lang="es-ES" sz="14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470715" y="2600573"/>
              <a:ext cx="11932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solidFill>
                    <a:schemeClr val="bg1"/>
                  </a:solidFill>
                  <a:latin typeface="Tahoma"/>
                  <a:cs typeface="Tahoma"/>
                </a:defRPr>
              </a:lvl1pPr>
            </a:lstStyle>
            <a:p>
              <a:r>
                <a:rPr lang="es-ES" dirty="0">
                  <a:latin typeface="Avenir Next Condensed Regular"/>
                  <a:cs typeface="Avenir Next Condensed Regular"/>
                </a:rPr>
                <a:t>Consistencia y resultados</a:t>
              </a: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388057" y="3135055"/>
              <a:ext cx="14098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Satisfacción de beneficiarios</a:t>
              </a:r>
              <a:endParaRPr lang="es-ES" sz="105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388057" y="3629194"/>
              <a:ext cx="1409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Resultados</a:t>
              </a:r>
              <a:endParaRPr lang="es-ES" sz="105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388057" y="4075787"/>
              <a:ext cx="1409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Operación</a:t>
              </a:r>
              <a:endParaRPr lang="es-ES" sz="105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4365755" y="4583366"/>
              <a:ext cx="1409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Diseño</a:t>
              </a:r>
              <a:endParaRPr lang="es-ES" sz="105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</p:grpSp>
      <p:sp>
        <p:nvSpPr>
          <p:cNvPr id="17" name="14 CuadroTexto"/>
          <p:cNvSpPr txBox="1"/>
          <p:nvPr/>
        </p:nvSpPr>
        <p:spPr>
          <a:xfrm>
            <a:off x="6805987" y="1158709"/>
            <a:ext cx="2089402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Se elaboraron Modelos de Términos de Referencia para </a:t>
            </a:r>
            <a:r>
              <a:rPr lang="es-MX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cuatro tipos de evaluación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establecidos en los Lineamientos:</a:t>
            </a:r>
          </a:p>
          <a:p>
            <a:endParaRPr lang="es-MX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venir Next Condensed Regular"/>
              <a:cs typeface="Avenir Next Condensed Regular"/>
            </a:endParaRPr>
          </a:p>
          <a:p>
            <a:pPr marL="228600" indent="-228600">
              <a:buAutoNum type="arabicPeriod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Diseño</a:t>
            </a:r>
          </a:p>
          <a:p>
            <a:pPr marL="228600" indent="-228600">
              <a:buAutoNum type="arabicPeriod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Operación</a:t>
            </a:r>
          </a:p>
          <a:p>
            <a:pPr marL="228600" indent="-228600">
              <a:buAutoNum type="arabicPeriod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Resultados</a:t>
            </a:r>
          </a:p>
          <a:p>
            <a:pPr marL="228600" indent="-228600">
              <a:buAutoNum type="arabicPeriod"/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Next Condensed Regular"/>
                <a:cs typeface="Avenir Next Condensed Regular"/>
              </a:rPr>
              <a:t>Consistencia y Resultados *</a:t>
            </a:r>
          </a:p>
        </p:txBody>
      </p:sp>
      <p:pic>
        <p:nvPicPr>
          <p:cNvPr id="18" name="Imagen 1" descr="Captura de pantalla 2016-02-25 a las 9.35.1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11" y="75510"/>
            <a:ext cx="681488" cy="539512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235740" y="4906318"/>
            <a:ext cx="41344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/>
              <a:t>http://sepaf.jalisco.gob.mx/gestion-estrategica/evaluacion/evaluaciones-programas</a:t>
            </a:r>
            <a:endParaRPr lang="es-MX" sz="900" dirty="0"/>
          </a:p>
        </p:txBody>
      </p:sp>
    </p:spTree>
    <p:extLst>
      <p:ext uri="{BB962C8B-B14F-4D97-AF65-F5344CB8AC3E}">
        <p14:creationId xmlns="" xmlns:p14="http://schemas.microsoft.com/office/powerpoint/2010/main" val="2521229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06281" y="2000963"/>
            <a:ext cx="568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Nombre: 	</a:t>
            </a:r>
          </a:p>
          <a:p>
            <a:r>
              <a:rPr lang="es-ES" dirty="0" smtClean="0"/>
              <a:t>Cargo</a:t>
            </a:r>
            <a:r>
              <a:rPr lang="es-ES" dirty="0" smtClean="0"/>
              <a:t>:</a:t>
            </a:r>
            <a:endParaRPr lang="es-ES" dirty="0" smtClean="0"/>
          </a:p>
          <a:p>
            <a:r>
              <a:rPr lang="es-ES" dirty="0" smtClean="0"/>
              <a:t>Email</a:t>
            </a:r>
            <a:r>
              <a:rPr lang="es-ES" dirty="0" smtClean="0"/>
              <a:t>: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02945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Dirección General de Monitoreo y Evaluación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130220267"/>
              </p:ext>
            </p:extLst>
          </p:nvPr>
        </p:nvGraphicFramePr>
        <p:xfrm>
          <a:off x="176936" y="6167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Mostrando Evalua-Logo.png"/>
          <p:cNvPicPr>
            <a:picLocks noChangeAspect="1" noChangeArrowheads="1"/>
          </p:cNvPicPr>
          <p:nvPr/>
        </p:nvPicPr>
        <p:blipFill rotWithShape="1">
          <a:blip r:embed="rId7"/>
          <a:srcRect t="27460" b="26169"/>
          <a:stretch/>
        </p:blipFill>
        <p:spPr bwMode="auto">
          <a:xfrm>
            <a:off x="6519235" y="2910851"/>
            <a:ext cx="2624765" cy="1126840"/>
          </a:xfrm>
          <a:prstGeom prst="rect">
            <a:avLst/>
          </a:prstGeom>
          <a:noFill/>
        </p:spPr>
      </p:pic>
      <p:pic>
        <p:nvPicPr>
          <p:cNvPr id="6" name="14 Imagen" descr="Isologo MIDE Jalisco V10-01 (2016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614" y="1082463"/>
            <a:ext cx="2014180" cy="1637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329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437" y="816436"/>
            <a:ext cx="585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Monitoreo de Indicadores del Desarrollo de Jalisco</a:t>
            </a:r>
            <a:endParaRPr lang="es-ES" sz="20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53" y="-1"/>
            <a:ext cx="3712030" cy="2794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75" y="439989"/>
            <a:ext cx="1455575" cy="18707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03883" y="436892"/>
            <a:ext cx="1263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b="1" dirty="0" smtClean="0">
                <a:solidFill>
                  <a:prstClr val="white"/>
                </a:solidFill>
                <a:latin typeface="Calibri"/>
              </a:rPr>
              <a:t>CONEVAL 2013. Mejor práctica  en México, categoría de indicadores de resultado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0484" y="1436598"/>
            <a:ext cx="56953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2200" b="1" dirty="0" smtClean="0">
                <a:solidFill>
                  <a:prstClr val="black"/>
                </a:solidFill>
                <a:latin typeface="Calibri"/>
              </a:rPr>
              <a:t>Sistema</a:t>
            </a:r>
            <a:r>
              <a:rPr lang="es-E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200" b="1" dirty="0">
                <a:solidFill>
                  <a:prstClr val="black"/>
                </a:solidFill>
                <a:latin typeface="Calibri"/>
              </a:rPr>
              <a:t>público 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que </a:t>
            </a:r>
            <a:r>
              <a:rPr lang="es-ES" sz="2200" dirty="0" smtClean="0">
                <a:solidFill>
                  <a:prstClr val="black"/>
                </a:solidFill>
                <a:latin typeface="Calibri"/>
              </a:rPr>
              <a:t>monitorea la </a:t>
            </a:r>
            <a:r>
              <a:rPr lang="es-ES" sz="2200" b="1" u="sng" dirty="0">
                <a:solidFill>
                  <a:prstClr val="black"/>
                </a:solidFill>
                <a:latin typeface="Calibri"/>
              </a:rPr>
              <a:t>evolución </a:t>
            </a:r>
            <a:r>
              <a:rPr lang="es-ES" sz="2200" dirty="0" smtClean="0">
                <a:solidFill>
                  <a:prstClr val="black"/>
                </a:solidFill>
                <a:latin typeface="Calibri"/>
              </a:rPr>
              <a:t>periódica, 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así como </a:t>
            </a:r>
            <a:r>
              <a:rPr lang="es-ES" sz="2200" dirty="0" smtClean="0">
                <a:solidFill>
                  <a:prstClr val="black"/>
                </a:solidFill>
                <a:latin typeface="Calibri"/>
              </a:rPr>
              <a:t>al cumplimiento 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s-ES" sz="2200" b="1" u="sng" dirty="0" smtClean="0">
                <a:solidFill>
                  <a:prstClr val="black"/>
                </a:solidFill>
                <a:latin typeface="Calibri"/>
              </a:rPr>
              <a:t>metas</a:t>
            </a:r>
            <a:r>
              <a:rPr lang="es-E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de los indicadores </a:t>
            </a:r>
            <a:r>
              <a:rPr lang="es-ES" sz="2200" dirty="0" smtClean="0">
                <a:solidFill>
                  <a:prstClr val="black"/>
                </a:solidFill>
                <a:latin typeface="Calibri"/>
              </a:rPr>
              <a:t>establecidos y vinculados al </a:t>
            </a:r>
            <a:r>
              <a:rPr lang="es-ES" sz="2200" b="1" dirty="0">
                <a:solidFill>
                  <a:prstClr val="black"/>
                </a:solidFill>
                <a:latin typeface="Calibri"/>
              </a:rPr>
              <a:t>Plan Estatal de Desarrollo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200" b="1" dirty="0">
                <a:solidFill>
                  <a:prstClr val="black"/>
                </a:solidFill>
                <a:latin typeface="Calibri"/>
              </a:rPr>
              <a:t>Jalisco 2013-</a:t>
            </a:r>
            <a:r>
              <a:rPr lang="es-ES" sz="2200" b="1" dirty="0" smtClean="0">
                <a:solidFill>
                  <a:prstClr val="black"/>
                </a:solidFill>
                <a:latin typeface="Calibri"/>
              </a:rPr>
              <a:t>2033.</a:t>
            </a:r>
          </a:p>
          <a:p>
            <a:pPr algn="just" defTabSz="914400"/>
            <a:endParaRPr lang="es-E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0359" y="3465632"/>
            <a:ext cx="681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1C9A86"/>
                </a:solidFill>
                <a:latin typeface="Calibri"/>
              </a:rPr>
              <a:t>http://seplan.app.jalisco.gob.mx/indicadores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09" y="1036610"/>
            <a:ext cx="873692" cy="48739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976507" y="1440142"/>
            <a:ext cx="119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b="1" dirty="0" smtClean="0">
                <a:solidFill>
                  <a:prstClr val="white"/>
                </a:solidFill>
                <a:latin typeface="Calibri"/>
              </a:rPr>
              <a:t>CLEAR 2014. Mención honorífica como buena práctica subnacional en políticas públicas en América Latina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479667" y="238708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2450" y="134258"/>
            <a:ext cx="830212" cy="3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uadroTexto 12"/>
          <p:cNvSpPr txBox="1"/>
          <p:nvPr/>
        </p:nvSpPr>
        <p:spPr>
          <a:xfrm>
            <a:off x="421574" y="3067813"/>
            <a:ext cx="845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rgbClr val="CDD4D7">
                    <a:lumMod val="50000"/>
                  </a:srgbClr>
                </a:solidFill>
                <a:latin typeface="Calibri"/>
              </a:rPr>
              <a:t>Rendición de cuentas · Gestión orientada a resultados · Participación ciudadana deliberativa</a:t>
            </a:r>
            <a:endParaRPr lang="es-ES" sz="1400" b="1" i="1" dirty="0">
              <a:solidFill>
                <a:srgbClr val="CDD4D7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15" name="14 Imagen" descr="Isologo MIDE Jalisco V10-01 (2016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901" y="-187373"/>
            <a:ext cx="1570318" cy="1286540"/>
          </a:xfrm>
          <a:prstGeom prst="rect">
            <a:avLst/>
          </a:prstGeom>
        </p:spPr>
      </p:pic>
      <p:pic>
        <p:nvPicPr>
          <p:cNvPr id="16" name="Imagen 15" descr="Captura de pantalla 2016-02-17 a las 10.38.24 p.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04" y="114720"/>
            <a:ext cx="783607" cy="29307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683375" y="-5768"/>
            <a:ext cx="139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prstClr val="white"/>
                </a:solidFill>
                <a:latin typeface="Calibri"/>
              </a:rPr>
              <a:t>BID 2015. Mejor práctica  Latinoamerica en monitoreo de indicadores</a:t>
            </a:r>
          </a:p>
        </p:txBody>
      </p:sp>
      <p:pic>
        <p:nvPicPr>
          <p:cNvPr id="5" name="Imagen 4" descr="visualizacion.png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" y="4219575"/>
            <a:ext cx="9144000" cy="923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0889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strando Evalua-Logo.png"/>
          <p:cNvPicPr>
            <a:picLocks noChangeAspect="1" noChangeArrowheads="1"/>
          </p:cNvPicPr>
          <p:nvPr/>
        </p:nvPicPr>
        <p:blipFill rotWithShape="1">
          <a:blip r:embed="rId2"/>
          <a:srcRect t="27460" b="26169"/>
          <a:stretch/>
        </p:blipFill>
        <p:spPr bwMode="auto">
          <a:xfrm>
            <a:off x="2708967" y="1576875"/>
            <a:ext cx="3437777" cy="147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197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Llamada de flecha hacia abajo"/>
          <p:cNvSpPr/>
          <p:nvPr/>
        </p:nvSpPr>
        <p:spPr bwMode="auto">
          <a:xfrm>
            <a:off x="2591780" y="1140591"/>
            <a:ext cx="3960440" cy="945105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Evaluación de Políticas y Programas</a:t>
            </a:r>
            <a:endParaRPr lang="es-MX" sz="2800" b="1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987824" y="122160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¿Para qué evaluar?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Elipse"/>
          <p:cNvSpPr/>
          <p:nvPr/>
        </p:nvSpPr>
        <p:spPr bwMode="auto">
          <a:xfrm>
            <a:off x="611560" y="2193708"/>
            <a:ext cx="2412268" cy="17551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Toma de mejores decisiones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Elipse"/>
          <p:cNvSpPr/>
          <p:nvPr/>
        </p:nvSpPr>
        <p:spPr bwMode="auto">
          <a:xfrm>
            <a:off x="6192180" y="2193708"/>
            <a:ext cx="2412268" cy="17551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Mejora de políticas y programas públicos</a:t>
            </a:r>
            <a:endParaRPr lang="es-E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Elipse"/>
          <p:cNvSpPr/>
          <p:nvPr/>
        </p:nvSpPr>
        <p:spPr bwMode="auto">
          <a:xfrm>
            <a:off x="3383868" y="2220711"/>
            <a:ext cx="2412268" cy="17551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MX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Rendición de cuentas</a:t>
            </a:r>
            <a:endParaRPr lang="es-E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1" descr="Captura de pantalla 2016-02-25 a las 9.35.1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72" y="75509"/>
            <a:ext cx="803627" cy="636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847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671393" y="402165"/>
            <a:ext cx="5126404" cy="4102577"/>
            <a:chOff x="2901486" y="292100"/>
            <a:chExt cx="6242514" cy="57145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3852" t="7504" r="24271" b="8333"/>
            <a:stretch>
              <a:fillRect/>
            </a:stretch>
          </p:blipFill>
          <p:spPr bwMode="auto">
            <a:xfrm>
              <a:off x="2901486" y="292100"/>
              <a:ext cx="6242514" cy="569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t="75906" r="83796" b="8333"/>
            <a:stretch>
              <a:fillRect/>
            </a:stretch>
          </p:blipFill>
          <p:spPr bwMode="auto">
            <a:xfrm>
              <a:off x="2901486" y="5294568"/>
              <a:ext cx="1301565" cy="71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196" y="32833"/>
            <a:ext cx="77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MX" b="1" dirty="0" smtClean="0">
                <a:solidFill>
                  <a:srgbClr val="217567"/>
                </a:solidFill>
              </a:rPr>
              <a:t>Monitoreo </a:t>
            </a:r>
            <a:r>
              <a:rPr lang="es-MX" b="1" dirty="0">
                <a:solidFill>
                  <a:srgbClr val="217567"/>
                </a:solidFill>
              </a:rPr>
              <a:t>de acciones y programas </a:t>
            </a:r>
            <a:r>
              <a:rPr lang="es-MX" b="1" dirty="0" smtClean="0">
                <a:solidFill>
                  <a:srgbClr val="217567"/>
                </a:solidFill>
              </a:rPr>
              <a:t>públicos del Gobierno de Jalisco</a:t>
            </a:r>
            <a:endParaRPr lang="es-MX" b="1" dirty="0">
              <a:solidFill>
                <a:srgbClr val="217567"/>
              </a:solidFill>
            </a:endParaRPr>
          </a:p>
        </p:txBody>
      </p:sp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83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196" y="32833"/>
            <a:ext cx="77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MX" b="1" dirty="0" smtClean="0">
                <a:solidFill>
                  <a:srgbClr val="217567"/>
                </a:solidFill>
              </a:rPr>
              <a:t>Monitoreo </a:t>
            </a:r>
            <a:r>
              <a:rPr lang="es-MX" b="1" dirty="0">
                <a:solidFill>
                  <a:srgbClr val="217567"/>
                </a:solidFill>
              </a:rPr>
              <a:t>de acciones y programas </a:t>
            </a:r>
            <a:r>
              <a:rPr lang="es-MX" b="1" dirty="0" smtClean="0">
                <a:solidFill>
                  <a:srgbClr val="217567"/>
                </a:solidFill>
              </a:rPr>
              <a:t>públicos del Gobierno de Jalisco</a:t>
            </a:r>
            <a:endParaRPr lang="es-MX" b="1" dirty="0">
              <a:solidFill>
                <a:srgbClr val="217567"/>
              </a:solidFill>
            </a:endParaRPr>
          </a:p>
        </p:txBody>
      </p:sp>
      <p:pic>
        <p:nvPicPr>
          <p:cNvPr id="5" name="Imagen 4" descr="Captura de pantalla 2016-05-05 a las 10.31.40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87" y="635000"/>
            <a:ext cx="5155142" cy="3923041"/>
          </a:xfrm>
          <a:prstGeom prst="rect">
            <a:avLst/>
          </a:prstGeom>
        </p:spPr>
      </p:pic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5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196" y="32833"/>
            <a:ext cx="77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MX" b="1" dirty="0" smtClean="0">
                <a:solidFill>
                  <a:srgbClr val="217567"/>
                </a:solidFill>
              </a:rPr>
              <a:t>Monitoreo </a:t>
            </a:r>
            <a:r>
              <a:rPr lang="es-MX" b="1" dirty="0">
                <a:solidFill>
                  <a:srgbClr val="217567"/>
                </a:solidFill>
              </a:rPr>
              <a:t>de acciones y programas </a:t>
            </a:r>
            <a:r>
              <a:rPr lang="es-MX" b="1" dirty="0" smtClean="0">
                <a:solidFill>
                  <a:srgbClr val="217567"/>
                </a:solidFill>
              </a:rPr>
              <a:t>públicos del Gobierno de Jalisco</a:t>
            </a:r>
            <a:endParaRPr lang="es-MX" b="1" dirty="0">
              <a:solidFill>
                <a:srgbClr val="217567"/>
              </a:solidFill>
            </a:endParaRPr>
          </a:p>
        </p:txBody>
      </p:sp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  <p:pic>
        <p:nvPicPr>
          <p:cNvPr id="3" name="Imagen 2" descr="Captura de pantalla 2016-09-22 a las 11.52.23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9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99646" y="4558041"/>
            <a:ext cx="4074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404040"/>
                </a:solidFill>
              </a:rPr>
              <a:t>https://programas.app.jalisco.gob.mx</a:t>
            </a:r>
            <a:endParaRPr lang="es-MX" sz="1600" b="1" dirty="0">
              <a:solidFill>
                <a:srgbClr val="40404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196" y="32833"/>
            <a:ext cx="77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s-MX" b="1" dirty="0" smtClean="0">
                <a:solidFill>
                  <a:srgbClr val="217567"/>
                </a:solidFill>
              </a:rPr>
              <a:t>Monitoreo </a:t>
            </a:r>
            <a:r>
              <a:rPr lang="es-MX" b="1" dirty="0">
                <a:solidFill>
                  <a:srgbClr val="217567"/>
                </a:solidFill>
              </a:rPr>
              <a:t>de acciones y programas </a:t>
            </a:r>
            <a:r>
              <a:rPr lang="es-MX" b="1" dirty="0" smtClean="0">
                <a:solidFill>
                  <a:srgbClr val="217567"/>
                </a:solidFill>
              </a:rPr>
              <a:t>públicos del Gobierno de Jalisco</a:t>
            </a:r>
            <a:endParaRPr lang="es-MX" b="1" dirty="0">
              <a:solidFill>
                <a:srgbClr val="217567"/>
              </a:solidFill>
            </a:endParaRPr>
          </a:p>
        </p:txBody>
      </p:sp>
      <p:pic>
        <p:nvPicPr>
          <p:cNvPr id="9" name="Imagen 1" descr="Captura de pantalla 2016-02-25 a las 9.35.1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74" y="75509"/>
            <a:ext cx="706725" cy="559491"/>
          </a:xfrm>
          <a:prstGeom prst="rect">
            <a:avLst/>
          </a:prstGeom>
        </p:spPr>
      </p:pic>
      <p:pic>
        <p:nvPicPr>
          <p:cNvPr id="4" name="Imagen 3" descr="Captura de pantalla 2016-09-22 a las 11.52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27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3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466</Words>
  <Application>Microsoft Office PowerPoint</Application>
  <PresentationFormat>Presentación en pantalla (16:9)</PresentationFormat>
  <Paragraphs>72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Diapositiva 1</vt:lpstr>
      <vt:lpstr>Dirección General de Monitoreo y Evaluación</vt:lpstr>
      <vt:lpstr>Diapositiva 3</vt:lpstr>
      <vt:lpstr>Diapositiva 4</vt:lpstr>
      <vt:lpstr>Evaluación de Políticas y Programas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Ley Federal de Presupuesto y Responsabilidad Hacendaria CAPÍTULO III De la Transparencia e Información sobre el ejercicio del gasto federalizado Denominación del Capítulo reformada DOF 01-10-2007 </vt:lpstr>
      <vt:lpstr>Curso de capacitación “Evaluación del Gasto Federalizado” </vt:lpstr>
      <vt:lpstr>Diapositiva 16</vt:lpstr>
      <vt:lpstr>Diapositiva 17</vt:lpstr>
    </vt:vector>
  </TitlesOfParts>
  <Company>Subsecretaría de Planeación y Evaluación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tromero</cp:lastModifiedBy>
  <cp:revision>576</cp:revision>
  <cp:lastPrinted>2016-04-11T18:49:41Z</cp:lastPrinted>
  <dcterms:created xsi:type="dcterms:W3CDTF">2014-05-15T14:49:15Z</dcterms:created>
  <dcterms:modified xsi:type="dcterms:W3CDTF">2016-11-09T22:00:42Z</dcterms:modified>
</cp:coreProperties>
</file>